
<file path=[Content_Types].xml><?xml version="1.0" encoding="utf-8"?>
<Types xmlns="http://schemas.openxmlformats.org/package/2006/content-types">
  <Default Extension="jpeg" ContentType="image/jpeg"/>
  <Default Extension="JPG" ContentType="image/.jpg"/>
  <Default Extension="png" ContentType="image/png"/>
  <Default Extension="gif" ContentType="image/gif"/>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p:sldMasterIdLst>
    <p:sldMasterId id="2147483648" r:id="rId1"/>
  </p:sldMasterIdLst>
  <p:notesMasterIdLst>
    <p:notesMasterId r:id="rId4"/>
  </p:notesMasterIdLst>
  <p:handoutMasterIdLst>
    <p:handoutMasterId r:id="rId56"/>
  </p:handoutMasterIdLst>
  <p:sldIdLst>
    <p:sldId id="696" r:id="rId3"/>
    <p:sldId id="802" r:id="rId5"/>
    <p:sldId id="757" r:id="rId6"/>
    <p:sldId id="749" r:id="rId7"/>
    <p:sldId id="758" r:id="rId8"/>
    <p:sldId id="761" r:id="rId9"/>
    <p:sldId id="801" r:id="rId10"/>
    <p:sldId id="750" r:id="rId11"/>
    <p:sldId id="813" r:id="rId12"/>
    <p:sldId id="751" r:id="rId13"/>
    <p:sldId id="808" r:id="rId14"/>
    <p:sldId id="752" r:id="rId15"/>
    <p:sldId id="754" r:id="rId16"/>
    <p:sldId id="755" r:id="rId17"/>
    <p:sldId id="799" r:id="rId18"/>
    <p:sldId id="756" r:id="rId19"/>
    <p:sldId id="700" r:id="rId20"/>
    <p:sldId id="702" r:id="rId21"/>
    <p:sldId id="703" r:id="rId22"/>
    <p:sldId id="704" r:id="rId23"/>
    <p:sldId id="705" r:id="rId24"/>
    <p:sldId id="706" r:id="rId25"/>
    <p:sldId id="707" r:id="rId26"/>
    <p:sldId id="708" r:id="rId27"/>
    <p:sldId id="709" r:id="rId28"/>
    <p:sldId id="710" r:id="rId29"/>
    <p:sldId id="711" r:id="rId30"/>
    <p:sldId id="712" r:id="rId31"/>
    <p:sldId id="713" r:id="rId32"/>
    <p:sldId id="714" r:id="rId33"/>
    <p:sldId id="789" r:id="rId34"/>
    <p:sldId id="715" r:id="rId35"/>
    <p:sldId id="716" r:id="rId36"/>
    <p:sldId id="717" r:id="rId37"/>
    <p:sldId id="718" r:id="rId38"/>
    <p:sldId id="800" r:id="rId39"/>
    <p:sldId id="768" r:id="rId40"/>
    <p:sldId id="769" r:id="rId41"/>
    <p:sldId id="770" r:id="rId42"/>
    <p:sldId id="771" r:id="rId43"/>
    <p:sldId id="772" r:id="rId44"/>
    <p:sldId id="773" r:id="rId45"/>
    <p:sldId id="774" r:id="rId46"/>
    <p:sldId id="775" r:id="rId47"/>
    <p:sldId id="797" r:id="rId48"/>
    <p:sldId id="798" r:id="rId49"/>
    <p:sldId id="767" r:id="rId50"/>
    <p:sldId id="732" r:id="rId51"/>
    <p:sldId id="734" r:id="rId52"/>
    <p:sldId id="812" r:id="rId53"/>
    <p:sldId id="804" r:id="rId54"/>
    <p:sldId id="746" r:id="rId55"/>
  </p:sldIdLst>
  <p:sldSz cx="9144000" cy="6858000" type="screen4x3"/>
  <p:notesSz cx="7302500" cy="9586595"/>
  <p:custDataLst>
    <p:tags r:id="rId60"/>
  </p:custDataLst>
  <p:defaultTextStyle>
    <a:defPPr>
      <a:defRPr lang="en-US"/>
    </a:defPPr>
    <a:lvl1pPr algn="l" rtl="0" eaLnBrk="0" fontAlgn="base" hangingPunct="0">
      <a:spcBef>
        <a:spcPct val="0"/>
      </a:spcBef>
      <a:spcAft>
        <a:spcPct val="0"/>
      </a:spcAft>
      <a:defRPr sz="2400" b="1" kern="1200">
        <a:solidFill>
          <a:schemeClr val="tx1"/>
        </a:solidFill>
        <a:latin typeface="Arial Narrow" panose="020B0606020202030204"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anose="020B0606020202030204"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anose="020B0606020202030204"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anose="020B0606020202030204"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anose="020B0606020202030204" pitchFamily="34" charset="0"/>
        <a:ea typeface="+mn-ea"/>
        <a:cs typeface="+mn-cs"/>
      </a:defRPr>
    </a:lvl5pPr>
    <a:lvl6pPr marL="2286000" algn="l" defTabSz="914400" rtl="0" eaLnBrk="1" latinLnBrk="0" hangingPunct="1">
      <a:defRPr sz="2400" b="1" kern="1200">
        <a:solidFill>
          <a:schemeClr val="tx1"/>
        </a:solidFill>
        <a:latin typeface="Arial Narrow" panose="020B0606020202030204" pitchFamily="34" charset="0"/>
        <a:ea typeface="+mn-ea"/>
        <a:cs typeface="+mn-cs"/>
      </a:defRPr>
    </a:lvl6pPr>
    <a:lvl7pPr marL="2743200" algn="l" defTabSz="914400" rtl="0" eaLnBrk="1" latinLnBrk="0" hangingPunct="1">
      <a:defRPr sz="2400" b="1" kern="1200">
        <a:solidFill>
          <a:schemeClr val="tx1"/>
        </a:solidFill>
        <a:latin typeface="Arial Narrow" panose="020B0606020202030204" pitchFamily="34" charset="0"/>
        <a:ea typeface="+mn-ea"/>
        <a:cs typeface="+mn-cs"/>
      </a:defRPr>
    </a:lvl7pPr>
    <a:lvl8pPr marL="3200400" algn="l" defTabSz="914400" rtl="0" eaLnBrk="1" latinLnBrk="0" hangingPunct="1">
      <a:defRPr sz="2400" b="1" kern="1200">
        <a:solidFill>
          <a:schemeClr val="tx1"/>
        </a:solidFill>
        <a:latin typeface="Arial Narrow" panose="020B0606020202030204" pitchFamily="34" charset="0"/>
        <a:ea typeface="+mn-ea"/>
        <a:cs typeface="+mn-cs"/>
      </a:defRPr>
    </a:lvl8pPr>
    <a:lvl9pPr marL="3657600" algn="l" defTabSz="914400" rtl="0" eaLnBrk="1" latinLnBrk="0" hangingPunct="1">
      <a:defRPr sz="2400" b="1" kern="1200">
        <a:solidFill>
          <a:schemeClr val="tx1"/>
        </a:solidFill>
        <a:latin typeface="Arial Narrow" panose="020B0606020202030204" pitchFamily="34" charset="0"/>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4E9E9"/>
    <a:srgbClr val="A6A6A6"/>
    <a:srgbClr val="FFFFFF"/>
    <a:srgbClr val="FFFF99"/>
    <a:srgbClr val="FF9999"/>
    <a:srgbClr val="EFBFBF"/>
    <a:srgbClr val="A8E799"/>
    <a:srgbClr val="CDF1C5"/>
    <a:srgbClr val="F1C7C7"/>
    <a:srgbClr val="C5FEB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969" autoAdjust="0"/>
    <p:restoredTop sz="77643" autoAdjust="0"/>
  </p:normalViewPr>
  <p:slideViewPr>
    <p:cSldViewPr snapToObjects="1" showGuides="1">
      <p:cViewPr varScale="1">
        <p:scale>
          <a:sx n="93" d="100"/>
          <a:sy n="93" d="100"/>
        </p:scale>
        <p:origin x="4301" y="77"/>
      </p:cViewPr>
      <p:guideLst>
        <p:guide orient="horz" pos="2160"/>
        <p:guide pos="2880"/>
      </p:guideLst>
    </p:cSldViewPr>
  </p:slideViewPr>
  <p:notesTextViewPr>
    <p:cViewPr>
      <p:scale>
        <a:sx n="3" d="2"/>
        <a:sy n="3" d="2"/>
      </p:scale>
      <p:origin x="0" y="0"/>
    </p:cViewPr>
  </p:notesTextViewPr>
  <p:sorterViewPr>
    <p:cViewPr>
      <p:scale>
        <a:sx n="66" d="100"/>
        <a:sy n="66" d="100"/>
      </p:scale>
      <p:origin x="0" y="0"/>
    </p:cViewPr>
  </p:sorterViewPr>
  <p:notesViewPr>
    <p:cSldViewPr snapToObjects="1">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0" Type="http://schemas.openxmlformats.org/officeDocument/2006/relationships/tags" Target="tags/tag1.xml"/><Relationship Id="rId6" Type="http://schemas.openxmlformats.org/officeDocument/2006/relationships/slide" Target="slides/slide3.xml"/><Relationship Id="rId59" Type="http://schemas.openxmlformats.org/officeDocument/2006/relationships/tableStyles" Target="tableStyles.xml"/><Relationship Id="rId58" Type="http://schemas.openxmlformats.org/officeDocument/2006/relationships/viewProps" Target="viewProps.xml"/><Relationship Id="rId57" Type="http://schemas.openxmlformats.org/officeDocument/2006/relationships/presProps" Target="presProps.xml"/><Relationship Id="rId56" Type="http://schemas.openxmlformats.org/officeDocument/2006/relationships/handoutMaster" Target="handoutMasters/handoutMaster1.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2" Type="http://schemas.openxmlformats.org/officeDocument/2006/relationships/themeOverride" Target="../theme/themeOverride1.xml"/><Relationship Id="rId1" Type="http://schemas.openxmlformats.org/officeDocument/2006/relationships/oleObject" Target="Macintosh%20HD:Users:droh:Google%20Drive:ics3:mountains:corei7mountain4x4.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28498920968212"/>
          <c:y val="0.0283860753835129"/>
          <c:w val="0.699763896179644"/>
          <c:h val="0.921287118521949"/>
        </c:manualLayout>
      </c:layout>
      <c:barChart>
        <c:barDir val="col"/>
        <c:grouping val="clustered"/>
        <c:varyColors val="0"/>
        <c:ser>
          <c:idx val="0"/>
          <c:order val="0"/>
          <c:tx>
            <c:strRef>
              <c:f>data!$A$2</c:f>
              <c:strCache>
                <c:ptCount val="1"/>
                <c:pt idx="0">
                  <c:v>128m</c:v>
                </c:pt>
              </c:strCache>
            </c:strRef>
          </c:tx>
          <c:invertIfNegative val="0"/>
          <c:dLbls>
            <c:delete val="1"/>
          </c:dLbls>
          <c:cat>
            <c:strRef>
              <c:f>data!$B$1:$M$1</c:f>
              <c:strCache>
                <c:ptCount val="11"/>
                <c:pt idx="0">
                  <c:v>s1</c:v>
                </c:pt>
                <c:pt idx="1">
                  <c:v>s2</c:v>
                </c:pt>
                <c:pt idx="2">
                  <c:v>s3</c:v>
                </c:pt>
                <c:pt idx="3">
                  <c:v>s4</c:v>
                </c:pt>
                <c:pt idx="4">
                  <c:v>s5</c:v>
                </c:pt>
                <c:pt idx="5">
                  <c:v>s6</c:v>
                </c:pt>
                <c:pt idx="6">
                  <c:v>s7</c:v>
                </c:pt>
                <c:pt idx="7">
                  <c:v>s8</c:v>
                </c:pt>
                <c:pt idx="8">
                  <c:v>s9</c:v>
                </c:pt>
                <c:pt idx="9">
                  <c:v>s10</c:v>
                </c:pt>
                <c:pt idx="10">
                  <c:v>s11</c:v>
                </c:pt>
              </c:strCache>
            </c:strRef>
          </c:cat>
          <c:val>
            <c:numRef>
              <c:f>data!$B$2:$M$2</c:f>
              <c:numCache>
                <c:formatCode>General</c:formatCode>
                <c:ptCount val="12"/>
                <c:pt idx="0">
                  <c:v>8350</c:v>
                </c:pt>
                <c:pt idx="1">
                  <c:v>4750</c:v>
                </c:pt>
                <c:pt idx="2">
                  <c:v>3096</c:v>
                </c:pt>
                <c:pt idx="3">
                  <c:v>2286</c:v>
                </c:pt>
                <c:pt idx="4">
                  <c:v>1817</c:v>
                </c:pt>
                <c:pt idx="5">
                  <c:v>1512</c:v>
                </c:pt>
                <c:pt idx="6">
                  <c:v>1293</c:v>
                </c:pt>
                <c:pt idx="7">
                  <c:v>1131</c:v>
                </c:pt>
                <c:pt idx="8">
                  <c:v>1055</c:v>
                </c:pt>
                <c:pt idx="9">
                  <c:v>995</c:v>
                </c:pt>
                <c:pt idx="10">
                  <c:v>945</c:v>
                </c:pt>
                <c:pt idx="11">
                  <c:v>900</c:v>
                </c:pt>
              </c:numCache>
            </c:numRef>
          </c:val>
        </c:ser>
        <c:ser>
          <c:idx val="1"/>
          <c:order val="1"/>
          <c:tx>
            <c:strRef>
              <c:f>data!$A$3</c:f>
              <c:strCache>
                <c:ptCount val="1"/>
                <c:pt idx="0">
                  <c:v>64m</c:v>
                </c:pt>
              </c:strCache>
            </c:strRef>
          </c:tx>
          <c:invertIfNegative val="0"/>
          <c:dLbls>
            <c:delete val="1"/>
          </c:dLbls>
          <c:cat>
            <c:strRef>
              <c:f>data!$B$1:$M$1</c:f>
              <c:strCache>
                <c:ptCount val="11"/>
                <c:pt idx="0">
                  <c:v>s1</c:v>
                </c:pt>
                <c:pt idx="1">
                  <c:v>s2</c:v>
                </c:pt>
                <c:pt idx="2">
                  <c:v>s3</c:v>
                </c:pt>
                <c:pt idx="3">
                  <c:v>s4</c:v>
                </c:pt>
                <c:pt idx="4">
                  <c:v>s5</c:v>
                </c:pt>
                <c:pt idx="5">
                  <c:v>s6</c:v>
                </c:pt>
                <c:pt idx="6">
                  <c:v>s7</c:v>
                </c:pt>
                <c:pt idx="7">
                  <c:v>s8</c:v>
                </c:pt>
                <c:pt idx="8">
                  <c:v>s9</c:v>
                </c:pt>
                <c:pt idx="9">
                  <c:v>s10</c:v>
                </c:pt>
                <c:pt idx="10">
                  <c:v>s11</c:v>
                </c:pt>
              </c:strCache>
            </c:strRef>
          </c:cat>
          <c:val>
            <c:numRef>
              <c:f>data!$B$3:$M$3</c:f>
              <c:numCache>
                <c:formatCode>General</c:formatCode>
                <c:ptCount val="12"/>
                <c:pt idx="0">
                  <c:v>8352</c:v>
                </c:pt>
                <c:pt idx="1">
                  <c:v>4750</c:v>
                </c:pt>
                <c:pt idx="2">
                  <c:v>3092</c:v>
                </c:pt>
                <c:pt idx="3">
                  <c:v>2287</c:v>
                </c:pt>
                <c:pt idx="4">
                  <c:v>1816</c:v>
                </c:pt>
                <c:pt idx="5">
                  <c:v>1510</c:v>
                </c:pt>
                <c:pt idx="6">
                  <c:v>1291</c:v>
                </c:pt>
                <c:pt idx="7">
                  <c:v>1129</c:v>
                </c:pt>
                <c:pt idx="8">
                  <c:v>1051</c:v>
                </c:pt>
                <c:pt idx="9">
                  <c:v>989</c:v>
                </c:pt>
                <c:pt idx="10">
                  <c:v>938</c:v>
                </c:pt>
                <c:pt idx="11">
                  <c:v>894</c:v>
                </c:pt>
              </c:numCache>
            </c:numRef>
          </c:val>
        </c:ser>
        <c:ser>
          <c:idx val="2"/>
          <c:order val="2"/>
          <c:tx>
            <c:strRef>
              <c:f>data!$A$4</c:f>
              <c:strCache>
                <c:ptCount val="1"/>
                <c:pt idx="0">
                  <c:v>32m</c:v>
                </c:pt>
              </c:strCache>
            </c:strRef>
          </c:tx>
          <c:invertIfNegative val="0"/>
          <c:dLbls>
            <c:delete val="1"/>
          </c:dLbls>
          <c:cat>
            <c:strRef>
              <c:f>data!$B$1:$M$1</c:f>
              <c:strCache>
                <c:ptCount val="11"/>
                <c:pt idx="0">
                  <c:v>s1</c:v>
                </c:pt>
                <c:pt idx="1">
                  <c:v>s2</c:v>
                </c:pt>
                <c:pt idx="2">
                  <c:v>s3</c:v>
                </c:pt>
                <c:pt idx="3">
                  <c:v>s4</c:v>
                </c:pt>
                <c:pt idx="4">
                  <c:v>s5</c:v>
                </c:pt>
                <c:pt idx="5">
                  <c:v>s6</c:v>
                </c:pt>
                <c:pt idx="6">
                  <c:v>s7</c:v>
                </c:pt>
                <c:pt idx="7">
                  <c:v>s8</c:v>
                </c:pt>
                <c:pt idx="8">
                  <c:v>s9</c:v>
                </c:pt>
                <c:pt idx="9">
                  <c:v>s10</c:v>
                </c:pt>
                <c:pt idx="10">
                  <c:v>s11</c:v>
                </c:pt>
              </c:strCache>
            </c:strRef>
          </c:cat>
          <c:val>
            <c:numRef>
              <c:f>data!$B$4:$M$4</c:f>
              <c:numCache>
                <c:formatCode>General</c:formatCode>
                <c:ptCount val="12"/>
                <c:pt idx="0">
                  <c:v>8406</c:v>
                </c:pt>
                <c:pt idx="1">
                  <c:v>4787</c:v>
                </c:pt>
                <c:pt idx="2">
                  <c:v>3098</c:v>
                </c:pt>
                <c:pt idx="3">
                  <c:v>2289</c:v>
                </c:pt>
                <c:pt idx="4">
                  <c:v>1823</c:v>
                </c:pt>
                <c:pt idx="5">
                  <c:v>1512</c:v>
                </c:pt>
                <c:pt idx="6">
                  <c:v>1295</c:v>
                </c:pt>
                <c:pt idx="7">
                  <c:v>1133</c:v>
                </c:pt>
                <c:pt idx="8">
                  <c:v>1052</c:v>
                </c:pt>
                <c:pt idx="9">
                  <c:v>989</c:v>
                </c:pt>
                <c:pt idx="10">
                  <c:v>938</c:v>
                </c:pt>
                <c:pt idx="11">
                  <c:v>892</c:v>
                </c:pt>
              </c:numCache>
            </c:numRef>
          </c:val>
        </c:ser>
        <c:ser>
          <c:idx val="3"/>
          <c:order val="3"/>
          <c:tx>
            <c:strRef>
              <c:f>data!$A$5</c:f>
              <c:strCache>
                <c:ptCount val="1"/>
                <c:pt idx="0">
                  <c:v>16m</c:v>
                </c:pt>
              </c:strCache>
            </c:strRef>
          </c:tx>
          <c:invertIfNegative val="0"/>
          <c:dLbls>
            <c:delete val="1"/>
          </c:dLbls>
          <c:cat>
            <c:strRef>
              <c:f>data!$B$1:$M$1</c:f>
              <c:strCache>
                <c:ptCount val="11"/>
                <c:pt idx="0">
                  <c:v>s1</c:v>
                </c:pt>
                <c:pt idx="1">
                  <c:v>s2</c:v>
                </c:pt>
                <c:pt idx="2">
                  <c:v>s3</c:v>
                </c:pt>
                <c:pt idx="3">
                  <c:v>s4</c:v>
                </c:pt>
                <c:pt idx="4">
                  <c:v>s5</c:v>
                </c:pt>
                <c:pt idx="5">
                  <c:v>s6</c:v>
                </c:pt>
                <c:pt idx="6">
                  <c:v>s7</c:v>
                </c:pt>
                <c:pt idx="7">
                  <c:v>s8</c:v>
                </c:pt>
                <c:pt idx="8">
                  <c:v>s9</c:v>
                </c:pt>
                <c:pt idx="9">
                  <c:v>s10</c:v>
                </c:pt>
                <c:pt idx="10">
                  <c:v>s11</c:v>
                </c:pt>
              </c:strCache>
            </c:strRef>
          </c:cat>
          <c:val>
            <c:numRef>
              <c:f>data!$B$5:$M$5</c:f>
              <c:numCache>
                <c:formatCode>General</c:formatCode>
                <c:ptCount val="12"/>
                <c:pt idx="0">
                  <c:v>8556</c:v>
                </c:pt>
                <c:pt idx="1">
                  <c:v>4990</c:v>
                </c:pt>
                <c:pt idx="2">
                  <c:v>3204</c:v>
                </c:pt>
                <c:pt idx="3">
                  <c:v>2376</c:v>
                </c:pt>
                <c:pt idx="4">
                  <c:v>1891</c:v>
                </c:pt>
                <c:pt idx="5">
                  <c:v>1579</c:v>
                </c:pt>
                <c:pt idx="6">
                  <c:v>1356</c:v>
                </c:pt>
                <c:pt idx="7">
                  <c:v>1198</c:v>
                </c:pt>
                <c:pt idx="8">
                  <c:v>1127</c:v>
                </c:pt>
                <c:pt idx="9">
                  <c:v>1070</c:v>
                </c:pt>
                <c:pt idx="10">
                  <c:v>1028</c:v>
                </c:pt>
                <c:pt idx="11">
                  <c:v>994</c:v>
                </c:pt>
              </c:numCache>
            </c:numRef>
          </c:val>
        </c:ser>
        <c:ser>
          <c:idx val="4"/>
          <c:order val="4"/>
          <c:tx>
            <c:strRef>
              <c:f>data!$A$6</c:f>
              <c:strCache>
                <c:ptCount val="1"/>
                <c:pt idx="0">
                  <c:v>8m</c:v>
                </c:pt>
              </c:strCache>
            </c:strRef>
          </c:tx>
          <c:invertIfNegative val="0"/>
          <c:dLbls>
            <c:delete val="1"/>
          </c:dLbls>
          <c:cat>
            <c:strRef>
              <c:f>data!$B$1:$M$1</c:f>
              <c:strCache>
                <c:ptCount val="11"/>
                <c:pt idx="0">
                  <c:v>s1</c:v>
                </c:pt>
                <c:pt idx="1">
                  <c:v>s2</c:v>
                </c:pt>
                <c:pt idx="2">
                  <c:v>s3</c:v>
                </c:pt>
                <c:pt idx="3">
                  <c:v>s4</c:v>
                </c:pt>
                <c:pt idx="4">
                  <c:v>s5</c:v>
                </c:pt>
                <c:pt idx="5">
                  <c:v>s6</c:v>
                </c:pt>
                <c:pt idx="6">
                  <c:v>s7</c:v>
                </c:pt>
                <c:pt idx="7">
                  <c:v>s8</c:v>
                </c:pt>
                <c:pt idx="8">
                  <c:v>s9</c:v>
                </c:pt>
                <c:pt idx="9">
                  <c:v>s10</c:v>
                </c:pt>
                <c:pt idx="10">
                  <c:v>s11</c:v>
                </c:pt>
              </c:strCache>
            </c:strRef>
          </c:cat>
          <c:val>
            <c:numRef>
              <c:f>data!$B$6:$M$6</c:f>
              <c:numCache>
                <c:formatCode>General</c:formatCode>
                <c:ptCount val="12"/>
                <c:pt idx="0">
                  <c:v>8998</c:v>
                </c:pt>
                <c:pt idx="1">
                  <c:v>5447</c:v>
                </c:pt>
                <c:pt idx="2">
                  <c:v>3570</c:v>
                </c:pt>
                <c:pt idx="3">
                  <c:v>2643</c:v>
                </c:pt>
                <c:pt idx="4">
                  <c:v>2104</c:v>
                </c:pt>
                <c:pt idx="5">
                  <c:v>1743</c:v>
                </c:pt>
                <c:pt idx="6">
                  <c:v>1477</c:v>
                </c:pt>
                <c:pt idx="7">
                  <c:v>1300</c:v>
                </c:pt>
                <c:pt idx="8">
                  <c:v>1217</c:v>
                </c:pt>
                <c:pt idx="9">
                  <c:v>1158</c:v>
                </c:pt>
                <c:pt idx="10">
                  <c:v>1128</c:v>
                </c:pt>
                <c:pt idx="11">
                  <c:v>1096</c:v>
                </c:pt>
              </c:numCache>
            </c:numRef>
          </c:val>
        </c:ser>
        <c:ser>
          <c:idx val="5"/>
          <c:order val="5"/>
          <c:tx>
            <c:strRef>
              <c:f>data!$A$7</c:f>
              <c:strCache>
                <c:ptCount val="1"/>
                <c:pt idx="0">
                  <c:v>4m</c:v>
                </c:pt>
              </c:strCache>
            </c:strRef>
          </c:tx>
          <c:invertIfNegative val="0"/>
          <c:dLbls>
            <c:delete val="1"/>
          </c:dLbls>
          <c:cat>
            <c:strRef>
              <c:f>data!$B$1:$M$1</c:f>
              <c:strCache>
                <c:ptCount val="11"/>
                <c:pt idx="0">
                  <c:v>s1</c:v>
                </c:pt>
                <c:pt idx="1">
                  <c:v>s2</c:v>
                </c:pt>
                <c:pt idx="2">
                  <c:v>s3</c:v>
                </c:pt>
                <c:pt idx="3">
                  <c:v>s4</c:v>
                </c:pt>
                <c:pt idx="4">
                  <c:v>s5</c:v>
                </c:pt>
                <c:pt idx="5">
                  <c:v>s6</c:v>
                </c:pt>
                <c:pt idx="6">
                  <c:v>s7</c:v>
                </c:pt>
                <c:pt idx="7">
                  <c:v>s8</c:v>
                </c:pt>
                <c:pt idx="8">
                  <c:v>s9</c:v>
                </c:pt>
                <c:pt idx="9">
                  <c:v>s10</c:v>
                </c:pt>
                <c:pt idx="10">
                  <c:v>s11</c:v>
                </c:pt>
              </c:strCache>
            </c:strRef>
          </c:cat>
          <c:val>
            <c:numRef>
              <c:f>data!$B$7:$M$7</c:f>
              <c:numCache>
                <c:formatCode>General</c:formatCode>
                <c:ptCount val="12"/>
                <c:pt idx="0">
                  <c:v>11494</c:v>
                </c:pt>
                <c:pt idx="1">
                  <c:v>7921</c:v>
                </c:pt>
                <c:pt idx="2">
                  <c:v>5664</c:v>
                </c:pt>
                <c:pt idx="3">
                  <c:v>4319</c:v>
                </c:pt>
                <c:pt idx="4">
                  <c:v>3524</c:v>
                </c:pt>
                <c:pt idx="5">
                  <c:v>2991</c:v>
                </c:pt>
                <c:pt idx="6">
                  <c:v>2592</c:v>
                </c:pt>
                <c:pt idx="7">
                  <c:v>2298</c:v>
                </c:pt>
                <c:pt idx="8">
                  <c:v>2208</c:v>
                </c:pt>
                <c:pt idx="9">
                  <c:v>2148</c:v>
                </c:pt>
                <c:pt idx="10">
                  <c:v>2117</c:v>
                </c:pt>
                <c:pt idx="11">
                  <c:v>2077</c:v>
                </c:pt>
              </c:numCache>
            </c:numRef>
          </c:val>
        </c:ser>
        <c:ser>
          <c:idx val="6"/>
          <c:order val="6"/>
          <c:tx>
            <c:strRef>
              <c:f>data!$A$8</c:f>
              <c:strCache>
                <c:ptCount val="1"/>
                <c:pt idx="0">
                  <c:v>2m</c:v>
                </c:pt>
              </c:strCache>
            </c:strRef>
          </c:tx>
          <c:invertIfNegative val="0"/>
          <c:dLbls>
            <c:delete val="1"/>
          </c:dLbls>
          <c:cat>
            <c:strRef>
              <c:f>data!$B$1:$M$1</c:f>
              <c:strCache>
                <c:ptCount val="11"/>
                <c:pt idx="0">
                  <c:v>s1</c:v>
                </c:pt>
                <c:pt idx="1">
                  <c:v>s2</c:v>
                </c:pt>
                <c:pt idx="2">
                  <c:v>s3</c:v>
                </c:pt>
                <c:pt idx="3">
                  <c:v>s4</c:v>
                </c:pt>
                <c:pt idx="4">
                  <c:v>s5</c:v>
                </c:pt>
                <c:pt idx="5">
                  <c:v>s6</c:v>
                </c:pt>
                <c:pt idx="6">
                  <c:v>s7</c:v>
                </c:pt>
                <c:pt idx="7">
                  <c:v>s8</c:v>
                </c:pt>
                <c:pt idx="8">
                  <c:v>s9</c:v>
                </c:pt>
                <c:pt idx="9">
                  <c:v>s10</c:v>
                </c:pt>
                <c:pt idx="10">
                  <c:v>s11</c:v>
                </c:pt>
              </c:strCache>
            </c:strRef>
          </c:cat>
          <c:val>
            <c:numRef>
              <c:f>data!$B$8:$M$8</c:f>
              <c:numCache>
                <c:formatCode>General</c:formatCode>
                <c:ptCount val="12"/>
                <c:pt idx="0">
                  <c:v>12297</c:v>
                </c:pt>
                <c:pt idx="1">
                  <c:v>8417</c:v>
                </c:pt>
                <c:pt idx="2">
                  <c:v>5940</c:v>
                </c:pt>
                <c:pt idx="3">
                  <c:v>4573</c:v>
                </c:pt>
                <c:pt idx="4">
                  <c:v>3734</c:v>
                </c:pt>
                <c:pt idx="5">
                  <c:v>3174</c:v>
                </c:pt>
                <c:pt idx="6">
                  <c:v>2763</c:v>
                </c:pt>
                <c:pt idx="7">
                  <c:v>2446</c:v>
                </c:pt>
                <c:pt idx="8">
                  <c:v>2349</c:v>
                </c:pt>
                <c:pt idx="9">
                  <c:v>2272</c:v>
                </c:pt>
                <c:pt idx="10">
                  <c:v>2213</c:v>
                </c:pt>
                <c:pt idx="11">
                  <c:v>2160</c:v>
                </c:pt>
              </c:numCache>
            </c:numRef>
          </c:val>
        </c:ser>
        <c:ser>
          <c:idx val="7"/>
          <c:order val="7"/>
          <c:tx>
            <c:strRef>
              <c:f>data!$A$9</c:f>
              <c:strCache>
                <c:ptCount val="1"/>
                <c:pt idx="0">
                  <c:v>1024k</c:v>
                </c:pt>
              </c:strCache>
            </c:strRef>
          </c:tx>
          <c:invertIfNegative val="0"/>
          <c:dLbls>
            <c:delete val="1"/>
          </c:dLbls>
          <c:cat>
            <c:strRef>
              <c:f>data!$B$1:$M$1</c:f>
              <c:strCache>
                <c:ptCount val="11"/>
                <c:pt idx="0">
                  <c:v>s1</c:v>
                </c:pt>
                <c:pt idx="1">
                  <c:v>s2</c:v>
                </c:pt>
                <c:pt idx="2">
                  <c:v>s3</c:v>
                </c:pt>
                <c:pt idx="3">
                  <c:v>s4</c:v>
                </c:pt>
                <c:pt idx="4">
                  <c:v>s5</c:v>
                </c:pt>
                <c:pt idx="5">
                  <c:v>s6</c:v>
                </c:pt>
                <c:pt idx="6">
                  <c:v>s7</c:v>
                </c:pt>
                <c:pt idx="7">
                  <c:v>s8</c:v>
                </c:pt>
                <c:pt idx="8">
                  <c:v>s9</c:v>
                </c:pt>
                <c:pt idx="9">
                  <c:v>s10</c:v>
                </c:pt>
                <c:pt idx="10">
                  <c:v>s11</c:v>
                </c:pt>
              </c:strCache>
            </c:strRef>
          </c:cat>
          <c:val>
            <c:numRef>
              <c:f>data!$B$9:$M$9</c:f>
              <c:numCache>
                <c:formatCode>General</c:formatCode>
                <c:ptCount val="12"/>
                <c:pt idx="0">
                  <c:v>12422</c:v>
                </c:pt>
                <c:pt idx="1">
                  <c:v>8398</c:v>
                </c:pt>
                <c:pt idx="2">
                  <c:v>5971</c:v>
                </c:pt>
                <c:pt idx="3">
                  <c:v>4569</c:v>
                </c:pt>
                <c:pt idx="4">
                  <c:v>3740</c:v>
                </c:pt>
                <c:pt idx="5">
                  <c:v>3172</c:v>
                </c:pt>
                <c:pt idx="6">
                  <c:v>2756</c:v>
                </c:pt>
                <c:pt idx="7">
                  <c:v>2446</c:v>
                </c:pt>
                <c:pt idx="8">
                  <c:v>2351</c:v>
                </c:pt>
                <c:pt idx="9">
                  <c:v>2271</c:v>
                </c:pt>
                <c:pt idx="10">
                  <c:v>2209</c:v>
                </c:pt>
                <c:pt idx="11">
                  <c:v>2162</c:v>
                </c:pt>
              </c:numCache>
            </c:numRef>
          </c:val>
        </c:ser>
        <c:ser>
          <c:idx val="8"/>
          <c:order val="8"/>
          <c:tx>
            <c:strRef>
              <c:f>data!$A$10</c:f>
              <c:strCache>
                <c:ptCount val="1"/>
                <c:pt idx="0">
                  <c:v>512k</c:v>
                </c:pt>
              </c:strCache>
            </c:strRef>
          </c:tx>
          <c:invertIfNegative val="0"/>
          <c:dLbls>
            <c:delete val="1"/>
          </c:dLbls>
          <c:cat>
            <c:strRef>
              <c:f>data!$B$1:$M$1</c:f>
              <c:strCache>
                <c:ptCount val="11"/>
                <c:pt idx="0">
                  <c:v>s1</c:v>
                </c:pt>
                <c:pt idx="1">
                  <c:v>s2</c:v>
                </c:pt>
                <c:pt idx="2">
                  <c:v>s3</c:v>
                </c:pt>
                <c:pt idx="3">
                  <c:v>s4</c:v>
                </c:pt>
                <c:pt idx="4">
                  <c:v>s5</c:v>
                </c:pt>
                <c:pt idx="5">
                  <c:v>s6</c:v>
                </c:pt>
                <c:pt idx="6">
                  <c:v>s7</c:v>
                </c:pt>
                <c:pt idx="7">
                  <c:v>s8</c:v>
                </c:pt>
                <c:pt idx="8">
                  <c:v>s9</c:v>
                </c:pt>
                <c:pt idx="9">
                  <c:v>s10</c:v>
                </c:pt>
                <c:pt idx="10">
                  <c:v>s11</c:v>
                </c:pt>
              </c:strCache>
            </c:strRef>
          </c:cat>
          <c:val>
            <c:numRef>
              <c:f>data!$B$10:$M$10</c:f>
              <c:numCache>
                <c:formatCode>General</c:formatCode>
                <c:ptCount val="12"/>
                <c:pt idx="0">
                  <c:v>12432</c:v>
                </c:pt>
                <c:pt idx="1">
                  <c:v>8472</c:v>
                </c:pt>
                <c:pt idx="2">
                  <c:v>5950</c:v>
                </c:pt>
                <c:pt idx="3">
                  <c:v>4573</c:v>
                </c:pt>
                <c:pt idx="4">
                  <c:v>3726</c:v>
                </c:pt>
                <c:pt idx="5">
                  <c:v>3165</c:v>
                </c:pt>
                <c:pt idx="6">
                  <c:v>2758</c:v>
                </c:pt>
                <c:pt idx="7">
                  <c:v>2447</c:v>
                </c:pt>
                <c:pt idx="8">
                  <c:v>2341</c:v>
                </c:pt>
                <c:pt idx="9">
                  <c:v>2267</c:v>
                </c:pt>
                <c:pt idx="10">
                  <c:v>2210</c:v>
                </c:pt>
                <c:pt idx="11">
                  <c:v>2162</c:v>
                </c:pt>
              </c:numCache>
            </c:numRef>
          </c:val>
        </c:ser>
        <c:ser>
          <c:idx val="9"/>
          <c:order val="9"/>
          <c:tx>
            <c:strRef>
              <c:f>data!$A$11</c:f>
              <c:strCache>
                <c:ptCount val="1"/>
                <c:pt idx="0">
                  <c:v>256k</c:v>
                </c:pt>
              </c:strCache>
            </c:strRef>
          </c:tx>
          <c:invertIfNegative val="0"/>
          <c:dLbls>
            <c:delete val="1"/>
          </c:dLbls>
          <c:cat>
            <c:strRef>
              <c:f>data!$B$1:$M$1</c:f>
              <c:strCache>
                <c:ptCount val="11"/>
                <c:pt idx="0">
                  <c:v>s1</c:v>
                </c:pt>
                <c:pt idx="1">
                  <c:v>s2</c:v>
                </c:pt>
                <c:pt idx="2">
                  <c:v>s3</c:v>
                </c:pt>
                <c:pt idx="3">
                  <c:v>s4</c:v>
                </c:pt>
                <c:pt idx="4">
                  <c:v>s5</c:v>
                </c:pt>
                <c:pt idx="5">
                  <c:v>s6</c:v>
                </c:pt>
                <c:pt idx="6">
                  <c:v>s7</c:v>
                </c:pt>
                <c:pt idx="7">
                  <c:v>s8</c:v>
                </c:pt>
                <c:pt idx="8">
                  <c:v>s9</c:v>
                </c:pt>
                <c:pt idx="9">
                  <c:v>s10</c:v>
                </c:pt>
                <c:pt idx="10">
                  <c:v>s11</c:v>
                </c:pt>
              </c:strCache>
            </c:strRef>
          </c:cat>
          <c:val>
            <c:numRef>
              <c:f>data!$B$11:$M$11</c:f>
              <c:numCache>
                <c:formatCode>General</c:formatCode>
                <c:ptCount val="12"/>
                <c:pt idx="0">
                  <c:v>12564</c:v>
                </c:pt>
                <c:pt idx="1">
                  <c:v>10037</c:v>
                </c:pt>
                <c:pt idx="2">
                  <c:v>8679</c:v>
                </c:pt>
                <c:pt idx="3">
                  <c:v>7175</c:v>
                </c:pt>
                <c:pt idx="4">
                  <c:v>5915</c:v>
                </c:pt>
                <c:pt idx="5">
                  <c:v>5022</c:v>
                </c:pt>
                <c:pt idx="6">
                  <c:v>4345</c:v>
                </c:pt>
                <c:pt idx="7">
                  <c:v>3856</c:v>
                </c:pt>
                <c:pt idx="8">
                  <c:v>3895</c:v>
                </c:pt>
                <c:pt idx="9">
                  <c:v>3981</c:v>
                </c:pt>
                <c:pt idx="10">
                  <c:v>4001</c:v>
                </c:pt>
                <c:pt idx="11">
                  <c:v>4404</c:v>
                </c:pt>
              </c:numCache>
            </c:numRef>
          </c:val>
        </c:ser>
        <c:ser>
          <c:idx val="10"/>
          <c:order val="10"/>
          <c:tx>
            <c:strRef>
              <c:f>data!$A$12</c:f>
              <c:strCache>
                <c:ptCount val="1"/>
                <c:pt idx="0">
                  <c:v>128k</c:v>
                </c:pt>
              </c:strCache>
            </c:strRef>
          </c:tx>
          <c:invertIfNegative val="0"/>
          <c:dLbls>
            <c:delete val="1"/>
          </c:dLbls>
          <c:cat>
            <c:strRef>
              <c:f>data!$B$1:$M$1</c:f>
              <c:strCache>
                <c:ptCount val="11"/>
                <c:pt idx="0">
                  <c:v>s1</c:v>
                </c:pt>
                <c:pt idx="1">
                  <c:v>s2</c:v>
                </c:pt>
                <c:pt idx="2">
                  <c:v>s3</c:v>
                </c:pt>
                <c:pt idx="3">
                  <c:v>s4</c:v>
                </c:pt>
                <c:pt idx="4">
                  <c:v>s5</c:v>
                </c:pt>
                <c:pt idx="5">
                  <c:v>s6</c:v>
                </c:pt>
                <c:pt idx="6">
                  <c:v>s7</c:v>
                </c:pt>
                <c:pt idx="7">
                  <c:v>s8</c:v>
                </c:pt>
                <c:pt idx="8">
                  <c:v>s9</c:v>
                </c:pt>
                <c:pt idx="9">
                  <c:v>s10</c:v>
                </c:pt>
                <c:pt idx="10">
                  <c:v>s11</c:v>
                </c:pt>
              </c:strCache>
            </c:strRef>
          </c:cat>
          <c:val>
            <c:numRef>
              <c:f>data!$B$12:$M$12</c:f>
              <c:numCache>
                <c:formatCode>General</c:formatCode>
                <c:ptCount val="12"/>
                <c:pt idx="0">
                  <c:v>12711</c:v>
                </c:pt>
                <c:pt idx="1">
                  <c:v>10750</c:v>
                </c:pt>
                <c:pt idx="2">
                  <c:v>10271</c:v>
                </c:pt>
                <c:pt idx="3">
                  <c:v>8649</c:v>
                </c:pt>
                <c:pt idx="4">
                  <c:v>7525</c:v>
                </c:pt>
                <c:pt idx="5">
                  <c:v>6374</c:v>
                </c:pt>
                <c:pt idx="6">
                  <c:v>5482</c:v>
                </c:pt>
                <c:pt idx="7">
                  <c:v>4854</c:v>
                </c:pt>
                <c:pt idx="8">
                  <c:v>4901</c:v>
                </c:pt>
                <c:pt idx="9">
                  <c:v>4933</c:v>
                </c:pt>
                <c:pt idx="10">
                  <c:v>4917</c:v>
                </c:pt>
                <c:pt idx="11">
                  <c:v>4924</c:v>
                </c:pt>
              </c:numCache>
            </c:numRef>
          </c:val>
        </c:ser>
        <c:ser>
          <c:idx val="11"/>
          <c:order val="11"/>
          <c:tx>
            <c:strRef>
              <c:f>data!$A$13</c:f>
              <c:strCache>
                <c:ptCount val="1"/>
                <c:pt idx="0">
                  <c:v>64k</c:v>
                </c:pt>
              </c:strCache>
            </c:strRef>
          </c:tx>
          <c:invertIfNegative val="0"/>
          <c:dLbls>
            <c:delete val="1"/>
          </c:dLbls>
          <c:cat>
            <c:strRef>
              <c:f>data!$B$1:$M$1</c:f>
              <c:strCache>
                <c:ptCount val="11"/>
                <c:pt idx="0">
                  <c:v>s1</c:v>
                </c:pt>
                <c:pt idx="1">
                  <c:v>s2</c:v>
                </c:pt>
                <c:pt idx="2">
                  <c:v>s3</c:v>
                </c:pt>
                <c:pt idx="3">
                  <c:v>s4</c:v>
                </c:pt>
                <c:pt idx="4">
                  <c:v>s5</c:v>
                </c:pt>
                <c:pt idx="5">
                  <c:v>s6</c:v>
                </c:pt>
                <c:pt idx="6">
                  <c:v>s7</c:v>
                </c:pt>
                <c:pt idx="7">
                  <c:v>s8</c:v>
                </c:pt>
                <c:pt idx="8">
                  <c:v>s9</c:v>
                </c:pt>
                <c:pt idx="9">
                  <c:v>s10</c:v>
                </c:pt>
                <c:pt idx="10">
                  <c:v>s11</c:v>
                </c:pt>
              </c:strCache>
            </c:strRef>
          </c:cat>
          <c:val>
            <c:numRef>
              <c:f>data!$B$13:$M$13</c:f>
              <c:numCache>
                <c:formatCode>General</c:formatCode>
                <c:ptCount val="12"/>
                <c:pt idx="0">
                  <c:v>12687</c:v>
                </c:pt>
                <c:pt idx="1">
                  <c:v>10689</c:v>
                </c:pt>
                <c:pt idx="2">
                  <c:v>10208</c:v>
                </c:pt>
                <c:pt idx="3">
                  <c:v>8768</c:v>
                </c:pt>
                <c:pt idx="4">
                  <c:v>7570</c:v>
                </c:pt>
                <c:pt idx="5">
                  <c:v>6352</c:v>
                </c:pt>
                <c:pt idx="6">
                  <c:v>5460</c:v>
                </c:pt>
                <c:pt idx="7">
                  <c:v>4830</c:v>
                </c:pt>
                <c:pt idx="8">
                  <c:v>4885</c:v>
                </c:pt>
                <c:pt idx="9">
                  <c:v>4885</c:v>
                </c:pt>
                <c:pt idx="10">
                  <c:v>4823</c:v>
                </c:pt>
                <c:pt idx="11">
                  <c:v>4868</c:v>
                </c:pt>
              </c:numCache>
            </c:numRef>
          </c:val>
        </c:ser>
        <c:ser>
          <c:idx val="12"/>
          <c:order val="12"/>
          <c:tx>
            <c:strRef>
              <c:f>data!$A$14</c:f>
              <c:strCache>
                <c:ptCount val="1"/>
                <c:pt idx="0">
                  <c:v>32k</c:v>
                </c:pt>
              </c:strCache>
            </c:strRef>
          </c:tx>
          <c:invertIfNegative val="0"/>
          <c:dLbls>
            <c:delete val="1"/>
          </c:dLbls>
          <c:cat>
            <c:strRef>
              <c:f>data!$B$1:$M$1</c:f>
              <c:strCache>
                <c:ptCount val="11"/>
                <c:pt idx="0">
                  <c:v>s1</c:v>
                </c:pt>
                <c:pt idx="1">
                  <c:v>s2</c:v>
                </c:pt>
                <c:pt idx="2">
                  <c:v>s3</c:v>
                </c:pt>
                <c:pt idx="3">
                  <c:v>s4</c:v>
                </c:pt>
                <c:pt idx="4">
                  <c:v>s5</c:v>
                </c:pt>
                <c:pt idx="5">
                  <c:v>s6</c:v>
                </c:pt>
                <c:pt idx="6">
                  <c:v>s7</c:v>
                </c:pt>
                <c:pt idx="7">
                  <c:v>s8</c:v>
                </c:pt>
                <c:pt idx="8">
                  <c:v>s9</c:v>
                </c:pt>
                <c:pt idx="9">
                  <c:v>s10</c:v>
                </c:pt>
                <c:pt idx="10">
                  <c:v>s11</c:v>
                </c:pt>
              </c:strCache>
            </c:strRef>
          </c:cat>
          <c:val>
            <c:numRef>
              <c:f>data!$B$14:$M$14</c:f>
              <c:numCache>
                <c:formatCode>General</c:formatCode>
                <c:ptCount val="12"/>
                <c:pt idx="0">
                  <c:v>14101</c:v>
                </c:pt>
                <c:pt idx="1">
                  <c:v>13686</c:v>
                </c:pt>
                <c:pt idx="2">
                  <c:v>13524</c:v>
                </c:pt>
                <c:pt idx="3">
                  <c:v>13092</c:v>
                </c:pt>
                <c:pt idx="4">
                  <c:v>13144</c:v>
                </c:pt>
                <c:pt idx="5">
                  <c:v>12771</c:v>
                </c:pt>
                <c:pt idx="6">
                  <c:v>12783</c:v>
                </c:pt>
                <c:pt idx="7">
                  <c:v>12466</c:v>
                </c:pt>
                <c:pt idx="8">
                  <c:v>12230</c:v>
                </c:pt>
                <c:pt idx="9">
                  <c:v>12716</c:v>
                </c:pt>
                <c:pt idx="10">
                  <c:v>12238</c:v>
                </c:pt>
                <c:pt idx="11">
                  <c:v>12409</c:v>
                </c:pt>
              </c:numCache>
            </c:numRef>
          </c:val>
        </c:ser>
        <c:ser>
          <c:idx val="13"/>
          <c:order val="13"/>
          <c:tx>
            <c:strRef>
              <c:f>data!$A$15</c:f>
              <c:strCache>
                <c:ptCount val="1"/>
                <c:pt idx="0">
                  <c:v>16k</c:v>
                </c:pt>
              </c:strCache>
            </c:strRef>
          </c:tx>
          <c:invertIfNegative val="0"/>
          <c:dLbls>
            <c:delete val="1"/>
          </c:dLbls>
          <c:cat>
            <c:strRef>
              <c:f>data!$B$1:$M$1</c:f>
              <c:strCache>
                <c:ptCount val="11"/>
                <c:pt idx="0">
                  <c:v>s1</c:v>
                </c:pt>
                <c:pt idx="1">
                  <c:v>s2</c:v>
                </c:pt>
                <c:pt idx="2">
                  <c:v>s3</c:v>
                </c:pt>
                <c:pt idx="3">
                  <c:v>s4</c:v>
                </c:pt>
                <c:pt idx="4">
                  <c:v>s5</c:v>
                </c:pt>
                <c:pt idx="5">
                  <c:v>s6</c:v>
                </c:pt>
                <c:pt idx="6">
                  <c:v>s7</c:v>
                </c:pt>
                <c:pt idx="7">
                  <c:v>s8</c:v>
                </c:pt>
                <c:pt idx="8">
                  <c:v>s9</c:v>
                </c:pt>
                <c:pt idx="9">
                  <c:v>s10</c:v>
                </c:pt>
                <c:pt idx="10">
                  <c:v>s11</c:v>
                </c:pt>
              </c:strCache>
            </c:strRef>
          </c:cat>
          <c:val>
            <c:numRef>
              <c:f>data!$B$15:$M$15</c:f>
              <c:numCache>
                <c:formatCode>General</c:formatCode>
                <c:ptCount val="12"/>
                <c:pt idx="0">
                  <c:v>13958</c:v>
                </c:pt>
                <c:pt idx="1">
                  <c:v>13986</c:v>
                </c:pt>
                <c:pt idx="2">
                  <c:v>13366</c:v>
                </c:pt>
                <c:pt idx="3">
                  <c:v>13033</c:v>
                </c:pt>
                <c:pt idx="4">
                  <c:v>12835</c:v>
                </c:pt>
                <c:pt idx="5">
                  <c:v>12409</c:v>
                </c:pt>
                <c:pt idx="6">
                  <c:v>11784</c:v>
                </c:pt>
                <c:pt idx="7">
                  <c:v>10833</c:v>
                </c:pt>
                <c:pt idx="8">
                  <c:v>10414</c:v>
                </c:pt>
                <c:pt idx="9">
                  <c:v>11543</c:v>
                </c:pt>
                <c:pt idx="10">
                  <c:v>10857</c:v>
                </c:pt>
                <c:pt idx="11">
                  <c:v>10129</c:v>
                </c:pt>
              </c:numCache>
            </c:numRef>
          </c:val>
        </c:ser>
        <c:dLbls>
          <c:showLegendKey val="0"/>
          <c:showVal val="0"/>
          <c:showCatName val="0"/>
          <c:showSerName val="0"/>
          <c:showPercent val="0"/>
          <c:showBubbleSize val="0"/>
        </c:dLbls>
        <c:gapWidth val="150"/>
        <c:axId val="-2082043296"/>
        <c:axId val="-2082038144"/>
      </c:barChart>
      <c:catAx>
        <c:axId val="-2082043296"/>
        <c:scaling>
          <c:orientation val="minMax"/>
        </c:scaling>
        <c:delete val="0"/>
        <c:axPos val="b"/>
        <c:title>
          <c:tx>
            <c:rich>
              <a:bodyPr rot="0" spcFirstLastPara="0" vertOverflow="ellipsis" vert="horz" wrap="square" anchor="ctr" anchorCtr="1"/>
              <a:lstStyle/>
              <a:p>
                <a:pPr>
                  <a:defRPr lang="zh-CN" sz="1200" b="1" i="0" u="none" strike="noStrike" kern="1200" baseline="0">
                    <a:solidFill>
                      <a:schemeClr val="tx1"/>
                    </a:solidFill>
                    <a:latin typeface="Arial" panose="020B0604020202020204"/>
                    <a:ea typeface="+mn-ea"/>
                    <a:cs typeface="+mn-cs"/>
                  </a:defRPr>
                </a:pPr>
                <a:r>
                  <a:rPr lang="en-US" sz="1200">
                    <a:latin typeface="Arial" panose="020B0604020202020204"/>
                  </a:rPr>
                  <a:t>Stride (x8 bytes)</a:t>
                </a:r>
                <a:endParaRPr lang="en-US" sz="1200">
                  <a:latin typeface="Arial" panose="020B0604020202020204"/>
                </a:endParaRPr>
              </a:p>
            </c:rich>
          </c:tx>
          <c:layout>
            <c:manualLayout>
              <c:xMode val="edge"/>
              <c:yMode val="edge"/>
              <c:x val="0.136577707090151"/>
              <c:y val="0.849094052644392"/>
            </c:manualLayout>
          </c:layout>
          <c:overlay val="0"/>
        </c:title>
        <c:numFmt formatCode="General" sourceLinked="0"/>
        <c:majorTickMark val="out"/>
        <c:minorTickMark val="none"/>
        <c:tickLblPos val="nextTo"/>
        <c:txPr>
          <a:bodyPr rot="0" spcFirstLastPara="0" vertOverflow="ellipsis" vert="horz" wrap="square" anchor="b" anchorCtr="1"/>
          <a:lstStyle/>
          <a:p>
            <a:pPr>
              <a:defRPr lang="zh-CN" sz="1200" b="0" i="0" u="none" strike="noStrike" kern="1200" baseline="0">
                <a:solidFill>
                  <a:schemeClr val="tx1"/>
                </a:solidFill>
                <a:latin typeface="Arial" panose="020B0604020202020204"/>
                <a:ea typeface="+mn-ea"/>
                <a:cs typeface="+mn-cs"/>
              </a:defRPr>
            </a:pPr>
          </a:p>
        </c:txPr>
        <c:crossAx val="-2082038144"/>
        <c:crosses val="autoZero"/>
        <c:auto val="1"/>
        <c:lblAlgn val="ctr"/>
        <c:lblOffset val="100"/>
        <c:noMultiLvlLbl val="0"/>
      </c:catAx>
      <c:valAx>
        <c:axId val="-2082038144"/>
        <c:scaling>
          <c:orientation val="minMax"/>
          <c:max val="17000"/>
          <c:min val="0"/>
        </c:scaling>
        <c:delete val="0"/>
        <c:axPos val="l"/>
        <c:majorGridlines/>
        <c:title>
          <c:tx>
            <c:rich>
              <a:bodyPr rot="-5400000" spcFirstLastPara="0" vertOverflow="ellipsis" vert="horz" wrap="square" anchor="ctr" anchorCtr="1"/>
              <a:lstStyle/>
              <a:p>
                <a:pPr>
                  <a:defRPr lang="zh-CN" sz="1200" b="1" i="0" u="none" strike="noStrike" kern="1200" baseline="0">
                    <a:solidFill>
                      <a:schemeClr val="tx1"/>
                    </a:solidFill>
                    <a:latin typeface="Arial" panose="020B0604020202020204"/>
                    <a:ea typeface="+mn-ea"/>
                    <a:cs typeface="+mn-cs"/>
                  </a:defRPr>
                </a:pPr>
                <a:r>
                  <a:rPr lang="en-US" sz="1200">
                    <a:latin typeface="Arial" panose="020B0604020202020204"/>
                  </a:rPr>
                  <a:t>Read throughput (MB/s)</a:t>
                </a:r>
                <a:endParaRPr lang="en-US" sz="1200">
                  <a:latin typeface="Arial" panose="020B0604020202020204"/>
                </a:endParaRPr>
              </a:p>
              <a:p>
                <a:pPr>
                  <a:defRPr lang="zh-CN" sz="1200" b="1" i="0" u="none" strike="noStrike" kern="1200" baseline="0">
                    <a:solidFill>
                      <a:schemeClr val="tx1"/>
                    </a:solidFill>
                    <a:latin typeface="Arial" panose="020B0604020202020204"/>
                    <a:ea typeface="+mn-ea"/>
                    <a:cs typeface="+mn-cs"/>
                  </a:defRPr>
                </a:pPr>
                <a:endParaRPr lang="en-US" sz="1200">
                  <a:latin typeface="Arial" panose="020B0604020202020204"/>
                </a:endParaRPr>
              </a:p>
            </c:rich>
          </c:tx>
          <c:layout>
            <c:manualLayout>
              <c:xMode val="edge"/>
              <c:yMode val="edge"/>
              <c:x val="0.0294270509024441"/>
              <c:y val="0.261701562111002"/>
            </c:manualLayout>
          </c:layout>
          <c:overlay val="0"/>
        </c:title>
        <c:numFmt formatCode="General" sourceLinked="1"/>
        <c:majorTickMark val="out"/>
        <c:minorTickMark val="none"/>
        <c:tickLblPos val="nextTo"/>
        <c:txPr>
          <a:bodyPr rot="-60000000" spcFirstLastPara="0" vertOverflow="ellipsis" vert="horz" wrap="square" anchor="ctr" anchorCtr="1"/>
          <a:lstStyle/>
          <a:p>
            <a:pPr>
              <a:defRPr lang="zh-CN" sz="1200" b="0" i="0" u="none" strike="noStrike" kern="1200" baseline="0">
                <a:solidFill>
                  <a:schemeClr val="tx1"/>
                </a:solidFill>
                <a:latin typeface="Arial" panose="020B0604020202020204"/>
                <a:ea typeface="+mn-ea"/>
                <a:cs typeface="+mn-cs"/>
              </a:defRPr>
            </a:pPr>
          </a:p>
        </c:txPr>
        <c:crossAx val="-2082043296"/>
        <c:crosses val="autoZero"/>
        <c:crossBetween val="between"/>
        <c:majorUnit val="2000"/>
        <c:minorUnit val="500"/>
      </c:valAx>
      <c:spPr>
        <a:noFill/>
        <a:ln>
          <a:noFill/>
        </a:ln>
        <a:effectLst/>
      </c:spPr>
    </c:plotArea>
    <c:plotVisOnly val="1"/>
    <c:dispBlanksAs val="zero"/>
    <c:showDLblsOverMax val="0"/>
    <c:extLst>
      <c:ext uri="{0b15fc19-7d7d-44ad-8c2d-2c3a37ce22c3}">
        <chartProps xmlns="https://web.wps.cn/et/2018/main" chartId="{b4647dda-74e4-4066-98af-f028765cb47a}"/>
      </c:ext>
    </c:extLst>
  </c:chart>
  <c:spPr>
    <a:ln w="9525">
      <a:noFill/>
    </a:ln>
  </c:spPr>
  <c:txPr>
    <a:bodyPr/>
    <a:lstStyle/>
    <a:p>
      <a:pPr>
        <a:defRPr lang="zh-CN"/>
      </a:pPr>
    </a:p>
  </c:txPr>
  <c:externalData r:id="rId1">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2930" name="Rectangle 2"/>
          <p:cNvSpPr>
            <a:spLocks noGrp="1" noChangeArrowheads="1"/>
          </p:cNvSpPr>
          <p:nvPr>
            <p:ph type="hdr" sz="quarter"/>
          </p:nvPr>
        </p:nvSpPr>
        <p:spPr bwMode="auto">
          <a:xfrm>
            <a:off x="0" y="0"/>
            <a:ext cx="3130550" cy="482600"/>
          </a:xfrm>
          <a:prstGeom prst="rect">
            <a:avLst/>
          </a:prstGeom>
          <a:noFill/>
          <a:ln w="9525">
            <a:noFill/>
            <a:miter lim="800000"/>
          </a:ln>
          <a:effectLst/>
        </p:spPr>
        <p:txBody>
          <a:bodyPr vert="horz" wrap="square" lIns="96422" tIns="48211" rIns="96422" bIns="48211" numCol="1" anchor="t" anchorCtr="0" compatLnSpc="1"/>
          <a:lstStyle>
            <a:lvl1pPr defTabSz="965200">
              <a:defRPr sz="1200" smtClean="0">
                <a:latin typeface="Times New Roman" panose="02020603050405020304" pitchFamily="18" charset="0"/>
              </a:defRPr>
            </a:lvl1pPr>
          </a:lstStyle>
          <a:p>
            <a:pPr>
              <a:defRPr/>
            </a:pPr>
            <a:r>
              <a:rPr lang="en-US"/>
              <a:t>DAC 2001 Tutorial</a:t>
            </a:r>
            <a:endParaRPr lang="en-US"/>
          </a:p>
        </p:txBody>
      </p:sp>
      <p:sp>
        <p:nvSpPr>
          <p:cNvPr id="252931" name="Rectangle 3"/>
          <p:cNvSpPr>
            <a:spLocks noGrp="1" noChangeArrowheads="1"/>
          </p:cNvSpPr>
          <p:nvPr>
            <p:ph type="dt" sz="quarter" idx="1"/>
          </p:nvPr>
        </p:nvSpPr>
        <p:spPr bwMode="auto">
          <a:xfrm>
            <a:off x="4171950" y="0"/>
            <a:ext cx="3130550" cy="482600"/>
          </a:xfrm>
          <a:prstGeom prst="rect">
            <a:avLst/>
          </a:prstGeom>
          <a:noFill/>
          <a:ln w="9525">
            <a:noFill/>
            <a:miter lim="800000"/>
          </a:ln>
          <a:effectLst/>
        </p:spPr>
        <p:txBody>
          <a:bodyPr vert="horz" wrap="square" lIns="96422" tIns="48211" rIns="96422" bIns="48211" numCol="1" anchor="t" anchorCtr="0" compatLnSpc="1"/>
          <a:lstStyle>
            <a:lvl1pPr algn="r" defTabSz="965200">
              <a:defRPr sz="1200" smtClean="0">
                <a:latin typeface="Times New Roman" panose="02020603050405020304" pitchFamily="18" charset="0"/>
              </a:defRPr>
            </a:lvl1pPr>
          </a:lstStyle>
          <a:p>
            <a:pPr>
              <a:defRPr/>
            </a:pPr>
            <a:endParaRPr lang="en-US"/>
          </a:p>
        </p:txBody>
      </p:sp>
      <p:sp>
        <p:nvSpPr>
          <p:cNvPr id="252932" name="Rectangle 4"/>
          <p:cNvSpPr>
            <a:spLocks noGrp="1" noChangeArrowheads="1"/>
          </p:cNvSpPr>
          <p:nvPr>
            <p:ph type="ftr" sz="quarter" idx="2"/>
          </p:nvPr>
        </p:nvSpPr>
        <p:spPr bwMode="auto">
          <a:xfrm>
            <a:off x="0" y="9091614"/>
            <a:ext cx="3130550" cy="482600"/>
          </a:xfrm>
          <a:prstGeom prst="rect">
            <a:avLst/>
          </a:prstGeom>
          <a:noFill/>
          <a:ln w="9525">
            <a:noFill/>
            <a:miter lim="800000"/>
          </a:ln>
          <a:effectLst/>
        </p:spPr>
        <p:txBody>
          <a:bodyPr vert="horz" wrap="square" lIns="96422" tIns="48211" rIns="96422" bIns="48211" numCol="1" anchor="b" anchorCtr="0" compatLnSpc="1"/>
          <a:lstStyle>
            <a:lvl1pPr defTabSz="965200">
              <a:defRPr sz="1200" smtClean="0">
                <a:latin typeface="Times New Roman" panose="02020603050405020304" pitchFamily="18" charset="0"/>
                <a:cs typeface="Times New Roman" panose="02020603050405020304" pitchFamily="18" charset="0"/>
              </a:defRPr>
            </a:lvl1pPr>
          </a:lstStyle>
          <a:p>
            <a:pPr>
              <a:defRPr/>
            </a:pPr>
            <a:r>
              <a:rPr lang="en-US"/>
              <a:t>©R.A. Rutenbar, 2001</a:t>
            </a:r>
            <a:endParaRPr lang="en-US"/>
          </a:p>
        </p:txBody>
      </p:sp>
      <p:sp>
        <p:nvSpPr>
          <p:cNvPr id="252933" name="Rectangle 5"/>
          <p:cNvSpPr>
            <a:spLocks noGrp="1" noChangeArrowheads="1"/>
          </p:cNvSpPr>
          <p:nvPr>
            <p:ph type="sldNum" sz="quarter" idx="3"/>
          </p:nvPr>
        </p:nvSpPr>
        <p:spPr bwMode="auto">
          <a:xfrm>
            <a:off x="4171950" y="9091614"/>
            <a:ext cx="3130550" cy="482600"/>
          </a:xfrm>
          <a:prstGeom prst="rect">
            <a:avLst/>
          </a:prstGeom>
          <a:noFill/>
          <a:ln w="9525">
            <a:noFill/>
            <a:miter lim="800000"/>
          </a:ln>
          <a:effectLst/>
        </p:spPr>
        <p:txBody>
          <a:bodyPr vert="horz" wrap="square" lIns="96422" tIns="48211" rIns="96422" bIns="48211" numCol="1" anchor="b" anchorCtr="0" compatLnSpc="1"/>
          <a:lstStyle>
            <a:lvl1pPr algn="r" defTabSz="965200">
              <a:defRPr sz="1200" smtClean="0">
                <a:latin typeface="Times New Roman" panose="02020603050405020304" pitchFamily="18" charset="0"/>
              </a:defRPr>
            </a:lvl1pPr>
          </a:lstStyle>
          <a:p>
            <a:pPr>
              <a:defRPr/>
            </a:pPr>
            <a:fld id="{83587096-7852-44F5-9A71-D621B1FF2472}" type="slidenum">
              <a:rPr lang="en-US"/>
            </a:fld>
            <a:endParaRPr lang="en-US"/>
          </a:p>
        </p:txBody>
      </p:sp>
    </p:spTree>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8578" name="Rectangle 2"/>
          <p:cNvSpPr>
            <a:spLocks noGrp="1" noChangeArrowheads="1"/>
          </p:cNvSpPr>
          <p:nvPr>
            <p:ph type="hdr" sz="quarter"/>
          </p:nvPr>
        </p:nvSpPr>
        <p:spPr bwMode="auto">
          <a:xfrm>
            <a:off x="1" y="1"/>
            <a:ext cx="3200400" cy="457200"/>
          </a:xfrm>
          <a:prstGeom prst="rect">
            <a:avLst/>
          </a:prstGeom>
          <a:noFill/>
          <a:ln w="9525">
            <a:noFill/>
            <a:miter lim="800000"/>
          </a:ln>
          <a:effectLst/>
        </p:spPr>
        <p:txBody>
          <a:bodyPr vert="horz" wrap="square" lIns="91440" tIns="45720" rIns="91440" bIns="45720" numCol="1" anchor="t" anchorCtr="0" compatLnSpc="1"/>
          <a:lstStyle>
            <a:lvl1pPr>
              <a:defRPr sz="1200" b="0" smtClean="0">
                <a:latin typeface="Times New Roman" panose="02020603050405020304" pitchFamily="18" charset="0"/>
              </a:defRPr>
            </a:lvl1pPr>
          </a:lstStyle>
          <a:p>
            <a:pPr>
              <a:defRPr/>
            </a:pPr>
            <a:endParaRPr lang="en-US"/>
          </a:p>
        </p:txBody>
      </p:sp>
      <p:sp>
        <p:nvSpPr>
          <p:cNvPr id="408579" name="Rectangle 3"/>
          <p:cNvSpPr>
            <a:spLocks noGrp="1" noChangeArrowheads="1"/>
          </p:cNvSpPr>
          <p:nvPr>
            <p:ph type="dt" idx="1"/>
          </p:nvPr>
        </p:nvSpPr>
        <p:spPr bwMode="auto">
          <a:xfrm>
            <a:off x="4114800" y="1"/>
            <a:ext cx="3200400" cy="457200"/>
          </a:xfrm>
          <a:prstGeom prst="rect">
            <a:avLst/>
          </a:prstGeom>
          <a:noFill/>
          <a:ln w="9525">
            <a:noFill/>
            <a:miter lim="800000"/>
          </a:ln>
          <a:effectLst/>
        </p:spPr>
        <p:txBody>
          <a:bodyPr vert="horz" wrap="square" lIns="91440" tIns="45720" rIns="91440" bIns="45720" numCol="1" anchor="t" anchorCtr="0" compatLnSpc="1"/>
          <a:lstStyle>
            <a:lvl1pPr algn="r">
              <a:defRPr sz="1200" b="0" smtClean="0">
                <a:latin typeface="Times New Roman" panose="02020603050405020304" pitchFamily="18" charset="0"/>
              </a:defRPr>
            </a:lvl1pPr>
          </a:lstStyle>
          <a:p>
            <a:pPr>
              <a:defRPr/>
            </a:pPr>
            <a:endParaRPr lang="en-US"/>
          </a:p>
        </p:txBody>
      </p:sp>
      <p:sp>
        <p:nvSpPr>
          <p:cNvPr id="50180" name="Rectangle 4"/>
          <p:cNvSpPr>
            <a:spLocks noGrp="1" noRot="1" noChangeAspect="1" noChangeArrowheads="1" noTextEdit="1"/>
          </p:cNvSpPr>
          <p:nvPr>
            <p:ph type="sldImg" idx="2"/>
          </p:nvPr>
        </p:nvSpPr>
        <p:spPr bwMode="auto">
          <a:xfrm>
            <a:off x="1219200" y="685800"/>
            <a:ext cx="4876800" cy="3657600"/>
          </a:xfrm>
          <a:prstGeom prst="rect">
            <a:avLst/>
          </a:prstGeom>
          <a:noFill/>
          <a:ln w="9525">
            <a:solidFill>
              <a:srgbClr val="000000"/>
            </a:solidFill>
            <a:miter lim="800000"/>
          </a:ln>
        </p:spPr>
      </p:sp>
      <p:sp>
        <p:nvSpPr>
          <p:cNvPr id="408581" name="Rectangle 5"/>
          <p:cNvSpPr>
            <a:spLocks noGrp="1" noChangeArrowheads="1"/>
          </p:cNvSpPr>
          <p:nvPr>
            <p:ph type="body" sz="quarter" idx="3"/>
          </p:nvPr>
        </p:nvSpPr>
        <p:spPr bwMode="auto">
          <a:xfrm>
            <a:off x="990601" y="4572000"/>
            <a:ext cx="5334000" cy="4267200"/>
          </a:xfrm>
          <a:prstGeom prst="rect">
            <a:avLst/>
          </a:prstGeom>
          <a:noFill/>
          <a:ln w="9525">
            <a:noFill/>
            <a:miter lim="800000"/>
          </a:ln>
          <a:effectLst/>
        </p:spPr>
        <p:txBody>
          <a:bodyPr vert="horz" wrap="square" lIns="91440" tIns="45720" rIns="91440" bIns="45720" numCol="1" anchor="t" anchorCtr="0" compatLnSpc="1"/>
          <a:lstStyle/>
          <a:p>
            <a:pPr lvl="0"/>
            <a:r>
              <a:rPr lang="en-US" noProof="0"/>
              <a:t>Click to edit Master text styles</a:t>
            </a:r>
            <a:endParaRPr lang="en-US" noProof="0"/>
          </a:p>
          <a:p>
            <a:pPr lvl="1"/>
            <a:r>
              <a:rPr lang="en-US" noProof="0"/>
              <a:t>Second level</a:t>
            </a:r>
            <a:endParaRPr lang="en-US" noProof="0"/>
          </a:p>
          <a:p>
            <a:pPr lvl="2"/>
            <a:r>
              <a:rPr lang="en-US" noProof="0"/>
              <a:t>Third level</a:t>
            </a:r>
            <a:endParaRPr lang="en-US" noProof="0"/>
          </a:p>
          <a:p>
            <a:pPr lvl="3"/>
            <a:r>
              <a:rPr lang="en-US" noProof="0"/>
              <a:t>Fourth level</a:t>
            </a:r>
            <a:endParaRPr lang="en-US" noProof="0"/>
          </a:p>
          <a:p>
            <a:pPr lvl="4"/>
            <a:r>
              <a:rPr lang="en-US" noProof="0"/>
              <a:t>Fifth level</a:t>
            </a:r>
            <a:endParaRPr lang="en-US" noProof="0"/>
          </a:p>
        </p:txBody>
      </p:sp>
      <p:sp>
        <p:nvSpPr>
          <p:cNvPr id="408582" name="Rectangle 6"/>
          <p:cNvSpPr>
            <a:spLocks noGrp="1" noChangeArrowheads="1"/>
          </p:cNvSpPr>
          <p:nvPr>
            <p:ph type="ftr" sz="quarter" idx="4"/>
          </p:nvPr>
        </p:nvSpPr>
        <p:spPr bwMode="auto">
          <a:xfrm>
            <a:off x="1" y="9144000"/>
            <a:ext cx="3200400" cy="457200"/>
          </a:xfrm>
          <a:prstGeom prst="rect">
            <a:avLst/>
          </a:prstGeom>
          <a:noFill/>
          <a:ln w="9525">
            <a:noFill/>
            <a:miter lim="800000"/>
          </a:ln>
          <a:effectLst/>
        </p:spPr>
        <p:txBody>
          <a:bodyPr vert="horz" wrap="square" lIns="91440" tIns="45720" rIns="91440" bIns="45720" numCol="1" anchor="b" anchorCtr="0" compatLnSpc="1"/>
          <a:lstStyle>
            <a:lvl1pPr>
              <a:defRPr sz="1200" b="0" smtClean="0">
                <a:latin typeface="Times New Roman" panose="02020603050405020304" pitchFamily="18" charset="0"/>
              </a:defRPr>
            </a:lvl1pPr>
          </a:lstStyle>
          <a:p>
            <a:pPr>
              <a:defRPr/>
            </a:pPr>
            <a:endParaRPr lang="en-US"/>
          </a:p>
        </p:txBody>
      </p:sp>
      <p:sp>
        <p:nvSpPr>
          <p:cNvPr id="408583" name="Rectangle 7"/>
          <p:cNvSpPr>
            <a:spLocks noGrp="1" noChangeArrowheads="1"/>
          </p:cNvSpPr>
          <p:nvPr>
            <p:ph type="sldNum" sz="quarter" idx="5"/>
          </p:nvPr>
        </p:nvSpPr>
        <p:spPr bwMode="auto">
          <a:xfrm>
            <a:off x="4114800" y="9144000"/>
            <a:ext cx="3200400" cy="457200"/>
          </a:xfrm>
          <a:prstGeom prst="rect">
            <a:avLst/>
          </a:prstGeom>
          <a:noFill/>
          <a:ln w="9525">
            <a:noFill/>
            <a:miter lim="800000"/>
          </a:ln>
          <a:effectLst/>
        </p:spPr>
        <p:txBody>
          <a:bodyPr vert="horz" wrap="square" lIns="91440" tIns="45720" rIns="91440" bIns="45720" numCol="1" anchor="b" anchorCtr="0" compatLnSpc="1"/>
          <a:lstStyle>
            <a:lvl1pPr algn="r">
              <a:defRPr sz="1200" b="0" smtClean="0">
                <a:latin typeface="Times New Roman" panose="02020603050405020304" pitchFamily="18" charset="0"/>
              </a:defRPr>
            </a:lvl1pPr>
          </a:lstStyle>
          <a:p>
            <a:pPr>
              <a:defRPr/>
            </a:pPr>
            <a:fld id="{40F64717-A5A5-4C4E-9291-2F18B7410B06}" type="slidenum">
              <a:rPr lang="en-US"/>
            </a:fld>
            <a:endParaRPr lang="en-US"/>
          </a:p>
        </p:txBody>
      </p:sp>
    </p:spTree>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Slide Image Placeholder 1"/>
          <p:cNvSpPr>
            <a:spLocks noGrp="1" noRot="1" noChangeAspect="1" noTextEdit="1"/>
          </p:cNvSpPr>
          <p:nvPr>
            <p:ph type="sldImg"/>
          </p:nvPr>
        </p:nvSpPr>
        <p:spPr/>
      </p:sp>
      <p:sp>
        <p:nvSpPr>
          <p:cNvPr id="51203" name="Notes Placeholder 2"/>
          <p:cNvSpPr>
            <a:spLocks noGrp="1"/>
          </p:cNvSpPr>
          <p:nvPr>
            <p:ph type="body" idx="1"/>
          </p:nvPr>
        </p:nvSpPr>
        <p:spPr>
          <a:noFill/>
        </p:spPr>
        <p:txBody>
          <a:bodyPr/>
          <a:lstStyle/>
          <a:p>
            <a:endParaRPr lang="en-US" dirty="0"/>
          </a:p>
        </p:txBody>
      </p:sp>
      <p:sp>
        <p:nvSpPr>
          <p:cNvPr id="51204" name="Slide Number Placeholder 3"/>
          <p:cNvSpPr>
            <a:spLocks noGrp="1"/>
          </p:cNvSpPr>
          <p:nvPr>
            <p:ph type="sldNum" sz="quarter" idx="5"/>
          </p:nvPr>
        </p:nvSpPr>
        <p:spPr>
          <a:noFill/>
        </p:spPr>
        <p:txBody>
          <a:bodyPr/>
          <a:lstStyle/>
          <a:p>
            <a:fld id="{7F803353-72E2-470C-8E67-87750F01FAF1}" type="slidenum">
              <a:rPr lang="en-US"/>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zh-CN" altLang="en-US" dirty="0"/>
              <a:t>计算机算术</a:t>
            </a:r>
            <a:r>
              <a:rPr lang="zh-CN" altLang="en-US" baseline="0" dirty="0"/>
              <a:t>  不等于  数学中的算术</a:t>
            </a:r>
            <a:endParaRPr lang="en-US" altLang="zh-CN" baseline="0" dirty="0"/>
          </a:p>
          <a:p>
            <a:endParaRPr lang="en-US" dirty="0"/>
          </a:p>
          <a:p>
            <a:r>
              <a:rPr lang="en-US" dirty="0"/>
              <a:t>http://book.51cto.com/art/201011/232731.htm</a:t>
            </a:r>
            <a:endParaRPr lang="en-US" dirty="0"/>
          </a:p>
          <a:p>
            <a:endParaRPr 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zh-CN" altLang="en-US" dirty="0"/>
              <a:t>计算机算术</a:t>
            </a:r>
            <a:r>
              <a:rPr lang="zh-CN" altLang="en-US" baseline="0" dirty="0"/>
              <a:t>  不等于  数学中的算术</a:t>
            </a:r>
            <a:endParaRPr lang="en-US" altLang="zh-CN" baseline="0" dirty="0"/>
          </a:p>
          <a:p>
            <a:endParaRPr lang="en-US" altLang="zh-CN" baseline="0" dirty="0"/>
          </a:p>
          <a:p>
            <a:r>
              <a:rPr lang="zh-CN" altLang="en-US" baseline="0" dirty="0"/>
              <a:t>例题</a:t>
            </a:r>
            <a:r>
              <a:rPr lang="en-US" altLang="zh-CN" baseline="0" dirty="0"/>
              <a:t>3</a:t>
            </a:r>
            <a:r>
              <a:rPr lang="zh-CN" altLang="en-US" baseline="0" dirty="0"/>
              <a:t>：浮点数</a:t>
            </a:r>
            <a:r>
              <a:rPr lang="en-US" altLang="zh-CN" baseline="0" dirty="0"/>
              <a:t>a</a:t>
            </a:r>
            <a:r>
              <a:rPr lang="zh-CN" altLang="en-US" baseline="0" dirty="0"/>
              <a:t>和</a:t>
            </a:r>
            <a:r>
              <a:rPr lang="en-US" altLang="zh-CN" baseline="0" dirty="0"/>
              <a:t>b</a:t>
            </a:r>
            <a:r>
              <a:rPr lang="zh-CN" altLang="en-US" baseline="0" dirty="0"/>
              <a:t>不能直接用 </a:t>
            </a:r>
            <a:r>
              <a:rPr lang="en-US" altLang="zh-CN" baseline="0" dirty="0"/>
              <a:t>== </a:t>
            </a:r>
            <a:r>
              <a:rPr lang="zh-CN" altLang="en-US" baseline="0" dirty="0"/>
              <a:t>来比相等，因为两个数精度不同。</a:t>
            </a:r>
            <a:endParaRPr lang="en-US" altLang="zh-CN" baseline="0" dirty="0"/>
          </a:p>
          <a:p>
            <a:endParaRPr lang="en-US" altLang="zh-CN" baseline="0" dirty="0"/>
          </a:p>
          <a:p>
            <a:r>
              <a:rPr lang="en-US" altLang="zh-CN" baseline="0" dirty="0"/>
              <a:t>http://blog.chinaunix.net/space.php?uid=9079364&amp;do=blog&amp;id=2436074</a:t>
            </a:r>
            <a:endParaRPr lang="en-US" altLang="zh-CN" baseline="0" dirty="0"/>
          </a:p>
          <a:p>
            <a:endParaRPr lang="en-US" altLang="zh-CN" baseline="0" dirty="0"/>
          </a:p>
          <a:p>
            <a:pPr>
              <a:buFont typeface="Arial" panose="020B0604020202020204" pitchFamily="34" charset="0"/>
              <a:buChar char="•"/>
            </a:pPr>
            <a:r>
              <a:rPr lang="zh-CN" altLang="en-US" baseline="0" dirty="0"/>
              <a:t>数学运算都会涉及一个精度问题，计算结果要求精确到小数后多少位，直接用</a:t>
            </a:r>
            <a:r>
              <a:rPr lang="en-US" altLang="zh-CN" baseline="0" dirty="0"/>
              <a:t>“==”</a:t>
            </a:r>
            <a:r>
              <a:rPr lang="zh-CN" altLang="en-US" baseline="0" dirty="0"/>
              <a:t>判断结果不恰当</a:t>
            </a:r>
            <a:endParaRPr lang="en-US" altLang="zh-CN" baseline="0" dirty="0"/>
          </a:p>
          <a:p>
            <a:pPr>
              <a:buFont typeface="Arial" panose="020B0604020202020204" pitchFamily="34" charset="0"/>
              <a:buChar char="•"/>
            </a:pPr>
            <a:r>
              <a:rPr lang="zh-CN" altLang="en-US" baseline="0" dirty="0"/>
              <a:t>浮点数有效位数有</a:t>
            </a:r>
            <a:r>
              <a:rPr lang="en-US" altLang="zh-CN" baseline="0" dirty="0"/>
              <a:t>15-16</a:t>
            </a:r>
            <a:r>
              <a:rPr lang="zh-CN" altLang="en-US" baseline="0" dirty="0"/>
              <a:t>位（</a:t>
            </a:r>
            <a:r>
              <a:rPr lang="en-US" altLang="zh-CN" baseline="0" dirty="0"/>
              <a:t>double</a:t>
            </a:r>
            <a:r>
              <a:rPr lang="zh-CN" altLang="en-US" baseline="0" dirty="0"/>
              <a:t>），例如一个浮点数是 </a:t>
            </a:r>
            <a:r>
              <a:rPr lang="en-US" altLang="zh-CN" baseline="0" dirty="0"/>
              <a:t>a=2.22507 e –308</a:t>
            </a:r>
            <a:r>
              <a:rPr lang="zh-CN" altLang="en-US" baseline="0" dirty="0"/>
              <a:t>，一般意义上我们完全可以认为它等于</a:t>
            </a:r>
            <a:r>
              <a:rPr lang="en-US" altLang="zh-CN" baseline="0" dirty="0"/>
              <a:t>"0“</a:t>
            </a:r>
            <a:endParaRPr lang="en-US" altLang="zh-CN" baseline="0" dirty="0"/>
          </a:p>
          <a:p>
            <a:r>
              <a:rPr lang="zh-CN" altLang="en-US" baseline="0" dirty="0"/>
              <a:t>但是用</a:t>
            </a:r>
            <a:r>
              <a:rPr lang="en-US" altLang="zh-CN" baseline="0" dirty="0"/>
              <a:t>"==0.0"</a:t>
            </a:r>
            <a:r>
              <a:rPr lang="zh-CN" altLang="en-US" baseline="0" dirty="0"/>
              <a:t>返回的永远是</a:t>
            </a:r>
            <a:r>
              <a:rPr lang="en-US" altLang="zh-CN" baseline="0" dirty="0"/>
              <a:t>false;</a:t>
            </a:r>
            <a:endParaRPr lang="en-US" altLang="zh-CN" baseline="0"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pPr defTabSz="965200" eaLnBrk="1" hangingPunct="1">
              <a:spcBef>
                <a:spcPct val="0"/>
              </a:spcBef>
              <a:defRPr/>
            </a:pPr>
            <a:r>
              <a:rPr lang="zh-CN" altLang="en-US" b="1" dirty="0"/>
              <a:t>事实二：你需要了解汇编</a:t>
            </a:r>
            <a:endParaRPr lang="en-US" altLang="zh-CN" b="1" dirty="0"/>
          </a:p>
          <a:p>
            <a:pPr defTabSz="965200" eaLnBrk="1" hangingPunct="1">
              <a:spcBef>
                <a:spcPct val="0"/>
              </a:spcBef>
              <a:defRPr/>
            </a:pPr>
            <a:r>
              <a:rPr lang="zh-CN" altLang="en-US" dirty="0"/>
              <a:t>了解汇编的目的是 </a:t>
            </a:r>
            <a:r>
              <a:rPr lang="en-US" altLang="zh-CN" dirty="0">
                <a:sym typeface="Wingdings" panose="05000000000000000000" pitchFamily="2" charset="2"/>
              </a:rPr>
              <a:t> </a:t>
            </a:r>
            <a:r>
              <a:rPr lang="zh-CN" altLang="en-US" dirty="0">
                <a:sym typeface="Wingdings" panose="05000000000000000000" pitchFamily="2" charset="2"/>
              </a:rPr>
              <a:t>了解机器层面执行模型的关键</a:t>
            </a:r>
            <a:endParaRPr lang="en-US" altLang="zh-CN" dirty="0">
              <a:sym typeface="Wingdings" panose="05000000000000000000" pitchFamily="2" charset="2"/>
            </a:endParaRPr>
          </a:p>
          <a:p>
            <a:pPr defTabSz="965200" eaLnBrk="1" hangingPunct="1">
              <a:spcBef>
                <a:spcPct val="0"/>
              </a:spcBef>
              <a:defRPr/>
            </a:pPr>
            <a:endParaRPr lang="en-US" altLang="zh-CN" dirty="0">
              <a:sym typeface="Wingdings" panose="05000000000000000000" pitchFamily="2" charset="2"/>
            </a:endParaRPr>
          </a:p>
          <a:p>
            <a:pPr defTabSz="965200" eaLnBrk="1" hangingPunct="1">
              <a:spcBef>
                <a:spcPct val="0"/>
              </a:spcBef>
              <a:defRPr/>
            </a:pPr>
            <a:r>
              <a:rPr lang="zh-CN" altLang="en-US" dirty="0">
                <a:sym typeface="Wingdings" panose="05000000000000000000" pitchFamily="2" charset="2"/>
              </a:rPr>
              <a:t>好处是：</a:t>
            </a:r>
            <a:r>
              <a:rPr lang="zh-CN" altLang="en-US" dirty="0"/>
              <a:t>找</a:t>
            </a:r>
            <a:r>
              <a:rPr lang="en-US" altLang="zh-CN" dirty="0"/>
              <a:t>bug</a:t>
            </a:r>
            <a:r>
              <a:rPr lang="zh-CN" altLang="en-US" dirty="0"/>
              <a:t>、提高程序性能、实现系统软件、恶意软件</a:t>
            </a:r>
            <a:endParaRPr lang="en-US" altLang="zh-CN" dirty="0"/>
          </a:p>
          <a:p>
            <a:pPr defTabSz="965200" eaLnBrk="1" hangingPunct="1">
              <a:spcBef>
                <a:spcPct val="0"/>
              </a:spcBef>
              <a:defRPr/>
            </a:pPr>
            <a:endParaRPr lang="en-US" altLang="zh-CN" dirty="0"/>
          </a:p>
          <a:p>
            <a:pPr defTabSz="965200" eaLnBrk="1" hangingPunct="1">
              <a:spcBef>
                <a:spcPct val="0"/>
              </a:spcBef>
              <a:defRPr/>
            </a:pPr>
            <a:r>
              <a:rPr lang="zh-CN" altLang="en-US" dirty="0"/>
              <a:t>例</a:t>
            </a:r>
            <a:r>
              <a:rPr lang="en-US" altLang="zh-CN" dirty="0"/>
              <a:t>2.1</a:t>
            </a:r>
            <a:r>
              <a:rPr lang="zh-CN" altLang="en-US" dirty="0"/>
              <a:t>：整形（</a:t>
            </a:r>
            <a:r>
              <a:rPr lang="en-US" dirty="0" err="1"/>
              <a:t>int</a:t>
            </a:r>
            <a:r>
              <a:rPr lang="en-US" dirty="0"/>
              <a:t>）</a:t>
            </a:r>
            <a:r>
              <a:rPr lang="zh-CN" altLang="en-US" dirty="0"/>
              <a:t>的取值范围是</a:t>
            </a:r>
            <a:r>
              <a:rPr lang="en-US" altLang="zh-CN" dirty="0"/>
              <a:t>-32768</a:t>
            </a:r>
            <a:r>
              <a:rPr lang="zh-CN" altLang="en-US" dirty="0"/>
              <a:t>到</a:t>
            </a:r>
            <a:r>
              <a:rPr lang="en-US" altLang="zh-CN" dirty="0"/>
              <a:t>32767</a:t>
            </a:r>
            <a:r>
              <a:rPr lang="zh-CN" altLang="en-US" dirty="0"/>
              <a:t>，无符合整形（</a:t>
            </a:r>
            <a:r>
              <a:rPr lang="en-US" dirty="0"/>
              <a:t>unsigned </a:t>
            </a:r>
            <a:r>
              <a:rPr lang="en-US" dirty="0" err="1"/>
              <a:t>int</a:t>
            </a:r>
            <a:r>
              <a:rPr lang="en-US" dirty="0"/>
              <a:t>）</a:t>
            </a:r>
            <a:r>
              <a:rPr lang="zh-CN" altLang="en-US" dirty="0"/>
              <a:t>取值范围是</a:t>
            </a:r>
            <a:r>
              <a:rPr lang="en-US" altLang="zh-CN" dirty="0"/>
              <a:t>0</a:t>
            </a:r>
            <a:r>
              <a:rPr lang="zh-CN" altLang="en-US" dirty="0"/>
              <a:t>到</a:t>
            </a:r>
            <a:r>
              <a:rPr lang="en-US" altLang="zh-CN" dirty="0"/>
              <a:t>65535</a:t>
            </a:r>
            <a:endParaRPr lang="en-US" altLang="zh-CN" dirty="0"/>
          </a:p>
          <a:p>
            <a:pPr defTabSz="965200" eaLnBrk="1" hangingPunct="1">
              <a:spcBef>
                <a:spcPct val="0"/>
              </a:spcBef>
              <a:defRPr/>
            </a:pPr>
            <a:r>
              <a:rPr lang="en-US" altLang="zh-CN" dirty="0"/>
              <a:t>http://blog.chinaunix.net/uid-24017974-id-2644031.html</a:t>
            </a:r>
            <a:endParaRPr lang="en-US" altLang="zh-CN" dirty="0"/>
          </a:p>
          <a:p>
            <a:pPr defTabSz="965200" eaLnBrk="1" hangingPunct="1">
              <a:spcBef>
                <a:spcPct val="0"/>
              </a:spcBef>
              <a:defRPr/>
            </a:pPr>
            <a:endParaRPr lang="en-US" altLang="zh-CN" dirty="0"/>
          </a:p>
          <a:p>
            <a:pPr defTabSz="965200" eaLnBrk="1" hangingPunct="1">
              <a:spcBef>
                <a:spcPct val="0"/>
              </a:spcBef>
              <a:defRPr/>
            </a:pPr>
            <a:r>
              <a:rPr lang="zh-CN" altLang="en-US" b="1" dirty="0"/>
              <a:t>错误原因</a:t>
            </a:r>
            <a:endParaRPr lang="en-US" altLang="zh-CN" b="1" dirty="0"/>
          </a:p>
          <a:p>
            <a:pPr>
              <a:buFont typeface="Arial" panose="020B0604020202020204" pitchFamily="34" charset="0"/>
              <a:buChar char="•"/>
            </a:pPr>
            <a:r>
              <a:rPr lang="en-US" altLang="zh-CN" sz="1200" b="0" i="0" kern="1200" dirty="0">
                <a:solidFill>
                  <a:schemeClr val="tx1"/>
                </a:solidFill>
                <a:latin typeface="Times New Roman" panose="02020603050405020304" pitchFamily="18" charset="0"/>
                <a:ea typeface="+mn-ea"/>
                <a:cs typeface="+mn-cs"/>
              </a:rPr>
              <a:t>TOTAL</a:t>
            </a:r>
            <a:r>
              <a:rPr lang="zh-CN" altLang="en-US" sz="1200" b="0" i="0" kern="1200" dirty="0">
                <a:solidFill>
                  <a:schemeClr val="tx1"/>
                </a:solidFill>
                <a:latin typeface="Times New Roman" panose="02020603050405020304" pitchFamily="18" charset="0"/>
                <a:ea typeface="+mn-ea"/>
                <a:cs typeface="+mn-cs"/>
              </a:rPr>
              <a:t>所定义的值是</a:t>
            </a:r>
            <a:r>
              <a:rPr lang="en-US" altLang="zh-CN" sz="1200" b="0" i="0" kern="1200" dirty="0" err="1">
                <a:solidFill>
                  <a:schemeClr val="tx1"/>
                </a:solidFill>
                <a:latin typeface="Times New Roman" panose="02020603050405020304" pitchFamily="18" charset="0"/>
                <a:ea typeface="+mn-ea"/>
                <a:cs typeface="+mn-cs"/>
              </a:rPr>
              <a:t>unsigend</a:t>
            </a:r>
            <a:r>
              <a:rPr lang="en-US" altLang="zh-CN" sz="1200" b="0" i="0" kern="1200" dirty="0">
                <a:solidFill>
                  <a:schemeClr val="tx1"/>
                </a:solidFill>
                <a:latin typeface="Times New Roman" panose="02020603050405020304" pitchFamily="18" charset="0"/>
                <a:ea typeface="+mn-ea"/>
                <a:cs typeface="+mn-cs"/>
              </a:rPr>
              <a:t> </a:t>
            </a:r>
            <a:r>
              <a:rPr lang="en-US" altLang="zh-CN" sz="1200" b="0" i="0" kern="1200" dirty="0" err="1">
                <a:solidFill>
                  <a:schemeClr val="tx1"/>
                </a:solidFill>
                <a:latin typeface="Times New Roman" panose="02020603050405020304" pitchFamily="18" charset="0"/>
                <a:ea typeface="+mn-ea"/>
                <a:cs typeface="+mn-cs"/>
              </a:rPr>
              <a:t>int</a:t>
            </a:r>
            <a:r>
              <a:rPr lang="zh-CN" altLang="en-US" sz="1200" b="0" i="0" kern="1200" dirty="0">
                <a:solidFill>
                  <a:schemeClr val="tx1"/>
                </a:solidFill>
                <a:latin typeface="Times New Roman" panose="02020603050405020304" pitchFamily="18" charset="0"/>
                <a:ea typeface="+mn-ea"/>
                <a:cs typeface="+mn-cs"/>
              </a:rPr>
              <a:t>类型（因为</a:t>
            </a:r>
            <a:r>
              <a:rPr lang="en-US" altLang="zh-CN" sz="1200" b="0" i="0" kern="1200" dirty="0" err="1">
                <a:solidFill>
                  <a:schemeClr val="tx1"/>
                </a:solidFill>
                <a:latin typeface="Times New Roman" panose="02020603050405020304" pitchFamily="18" charset="0"/>
                <a:ea typeface="+mn-ea"/>
                <a:cs typeface="+mn-cs"/>
              </a:rPr>
              <a:t>sizeof</a:t>
            </a:r>
            <a:r>
              <a:rPr lang="en-US" altLang="zh-CN" sz="1200" b="0" i="0" kern="1200" dirty="0">
                <a:solidFill>
                  <a:schemeClr val="tx1"/>
                </a:solidFill>
                <a:latin typeface="Times New Roman" panose="02020603050405020304" pitchFamily="18" charset="0"/>
                <a:ea typeface="+mn-ea"/>
                <a:cs typeface="+mn-cs"/>
              </a:rPr>
              <a:t>()</a:t>
            </a:r>
            <a:r>
              <a:rPr lang="zh-CN" altLang="en-US" sz="1200" b="0" i="0" kern="1200" dirty="0">
                <a:solidFill>
                  <a:schemeClr val="tx1"/>
                </a:solidFill>
                <a:latin typeface="Times New Roman" panose="02020603050405020304" pitchFamily="18" charset="0"/>
                <a:ea typeface="+mn-ea"/>
                <a:cs typeface="+mn-cs"/>
              </a:rPr>
              <a:t>的返回值是</a:t>
            </a:r>
            <a:r>
              <a:rPr lang="en-US" altLang="zh-CN" sz="1200" b="0" i="0" kern="1200" dirty="0">
                <a:solidFill>
                  <a:schemeClr val="tx1"/>
                </a:solidFill>
                <a:latin typeface="Times New Roman" panose="02020603050405020304" pitchFamily="18" charset="0"/>
                <a:ea typeface="+mn-ea"/>
                <a:cs typeface="+mn-cs"/>
              </a:rPr>
              <a:t>unsigned </a:t>
            </a:r>
            <a:r>
              <a:rPr lang="en-US" altLang="zh-CN" sz="1200" b="0" i="0" kern="1200" dirty="0" err="1">
                <a:solidFill>
                  <a:schemeClr val="tx1"/>
                </a:solidFill>
                <a:latin typeface="Times New Roman" panose="02020603050405020304" pitchFamily="18" charset="0"/>
                <a:ea typeface="+mn-ea"/>
                <a:cs typeface="+mn-cs"/>
              </a:rPr>
              <a:t>int</a:t>
            </a:r>
            <a:r>
              <a:rPr lang="zh-CN" altLang="en-US" sz="1200" b="0" i="0" kern="1200" dirty="0">
                <a:solidFill>
                  <a:schemeClr val="tx1"/>
                </a:solidFill>
                <a:latin typeface="Times New Roman" panose="02020603050405020304" pitchFamily="18" charset="0"/>
                <a:ea typeface="+mn-ea"/>
                <a:cs typeface="+mn-cs"/>
              </a:rPr>
              <a:t>类型）。</a:t>
            </a:r>
            <a:endParaRPr lang="en-US" altLang="zh-CN" sz="1200" b="0" i="0" kern="1200" dirty="0">
              <a:solidFill>
                <a:schemeClr val="tx1"/>
              </a:solidFill>
              <a:latin typeface="Times New Roman" panose="02020603050405020304" pitchFamily="18" charset="0"/>
              <a:ea typeface="+mn-ea"/>
              <a:cs typeface="+mn-cs"/>
            </a:endParaRPr>
          </a:p>
          <a:p>
            <a:pPr>
              <a:buFont typeface="Arial" panose="020B0604020202020204" pitchFamily="34" charset="0"/>
              <a:buChar char="•"/>
            </a:pPr>
            <a:r>
              <a:rPr lang="en-US" altLang="zh-CN" sz="1200" b="0" i="0" kern="1200" dirty="0">
                <a:solidFill>
                  <a:schemeClr val="tx1"/>
                </a:solidFill>
                <a:latin typeface="Times New Roman" panose="02020603050405020304" pitchFamily="18" charset="0"/>
                <a:ea typeface="+mn-ea"/>
                <a:cs typeface="+mn-cs"/>
              </a:rPr>
              <a:t>if</a:t>
            </a:r>
            <a:r>
              <a:rPr lang="zh-CN" altLang="en-US" sz="1200" b="0" i="0" kern="1200" dirty="0">
                <a:solidFill>
                  <a:schemeClr val="tx1"/>
                </a:solidFill>
                <a:latin typeface="Times New Roman" panose="02020603050405020304" pitchFamily="18" charset="0"/>
                <a:ea typeface="+mn-ea"/>
                <a:cs typeface="+mn-cs"/>
              </a:rPr>
              <a:t>语句在</a:t>
            </a:r>
            <a:r>
              <a:rPr lang="en-US" altLang="zh-CN" sz="1200" b="0" i="0" kern="1200" dirty="0">
                <a:solidFill>
                  <a:schemeClr val="tx1"/>
                </a:solidFill>
                <a:latin typeface="Times New Roman" panose="02020603050405020304" pitchFamily="18" charset="0"/>
                <a:ea typeface="+mn-ea"/>
                <a:cs typeface="+mn-cs"/>
              </a:rPr>
              <a:t>signed </a:t>
            </a:r>
            <a:r>
              <a:rPr lang="en-US" altLang="zh-CN" sz="1200" b="0" i="0" kern="1200" dirty="0" err="1">
                <a:solidFill>
                  <a:schemeClr val="tx1"/>
                </a:solidFill>
                <a:latin typeface="Times New Roman" panose="02020603050405020304" pitchFamily="18" charset="0"/>
                <a:ea typeface="+mn-ea"/>
                <a:cs typeface="+mn-cs"/>
              </a:rPr>
              <a:t>int</a:t>
            </a:r>
            <a:r>
              <a:rPr lang="zh-CN" altLang="en-US" sz="1200" b="0" i="0" kern="1200" dirty="0">
                <a:solidFill>
                  <a:schemeClr val="tx1"/>
                </a:solidFill>
                <a:latin typeface="Times New Roman" panose="02020603050405020304" pitchFamily="18" charset="0"/>
                <a:ea typeface="+mn-ea"/>
                <a:cs typeface="+mn-cs"/>
              </a:rPr>
              <a:t>和</a:t>
            </a:r>
            <a:r>
              <a:rPr lang="en-US" altLang="zh-CN" sz="1200" b="0" i="0" kern="1200" dirty="0">
                <a:solidFill>
                  <a:schemeClr val="tx1"/>
                </a:solidFill>
                <a:latin typeface="Times New Roman" panose="02020603050405020304" pitchFamily="18" charset="0"/>
                <a:ea typeface="+mn-ea"/>
                <a:cs typeface="+mn-cs"/>
              </a:rPr>
              <a:t>unsigned </a:t>
            </a:r>
            <a:r>
              <a:rPr lang="en-US" altLang="zh-CN" sz="1200" b="0" i="0" kern="1200" dirty="0" err="1">
                <a:solidFill>
                  <a:schemeClr val="tx1"/>
                </a:solidFill>
                <a:latin typeface="Times New Roman" panose="02020603050405020304" pitchFamily="18" charset="0"/>
                <a:ea typeface="+mn-ea"/>
                <a:cs typeface="+mn-cs"/>
              </a:rPr>
              <a:t>int</a:t>
            </a:r>
            <a:r>
              <a:rPr lang="zh-CN" altLang="en-US" sz="1200" b="0" i="0" kern="1200" dirty="0">
                <a:solidFill>
                  <a:schemeClr val="tx1"/>
                </a:solidFill>
                <a:latin typeface="Times New Roman" panose="02020603050405020304" pitchFamily="18" charset="0"/>
                <a:ea typeface="+mn-ea"/>
                <a:cs typeface="+mn-cs"/>
              </a:rPr>
              <a:t>类型之间作比较，会自动的将</a:t>
            </a:r>
            <a:r>
              <a:rPr lang="en-US" altLang="zh-CN" sz="1200" b="0" i="0" kern="1200" dirty="0">
                <a:solidFill>
                  <a:schemeClr val="tx1"/>
                </a:solidFill>
                <a:latin typeface="Times New Roman" panose="02020603050405020304" pitchFamily="18" charset="0"/>
                <a:ea typeface="+mn-ea"/>
                <a:cs typeface="+mn-cs"/>
              </a:rPr>
              <a:t>signed </a:t>
            </a:r>
            <a:r>
              <a:rPr lang="en-US" altLang="zh-CN" sz="1200" b="0" i="0" kern="1200" dirty="0" err="1">
                <a:solidFill>
                  <a:schemeClr val="tx1"/>
                </a:solidFill>
                <a:latin typeface="Times New Roman" panose="02020603050405020304" pitchFamily="18" charset="0"/>
                <a:ea typeface="+mn-ea"/>
                <a:cs typeface="+mn-cs"/>
              </a:rPr>
              <a:t>int</a:t>
            </a:r>
            <a:r>
              <a:rPr lang="zh-CN" altLang="en-US" sz="1200" b="0" i="0" kern="1200" dirty="0">
                <a:solidFill>
                  <a:schemeClr val="tx1"/>
                </a:solidFill>
                <a:latin typeface="Times New Roman" panose="02020603050405020304" pitchFamily="18" charset="0"/>
                <a:ea typeface="+mn-ea"/>
                <a:cs typeface="+mn-cs"/>
              </a:rPr>
              <a:t>提升为</a:t>
            </a:r>
            <a:r>
              <a:rPr lang="en-US" altLang="zh-CN" sz="1200" b="0" i="0" kern="1200" dirty="0">
                <a:solidFill>
                  <a:schemeClr val="tx1"/>
                </a:solidFill>
                <a:latin typeface="Times New Roman" panose="02020603050405020304" pitchFamily="18" charset="0"/>
                <a:ea typeface="+mn-ea"/>
                <a:cs typeface="+mn-cs"/>
              </a:rPr>
              <a:t>unsigned </a:t>
            </a:r>
            <a:r>
              <a:rPr lang="en-US" altLang="zh-CN" sz="1200" b="0" i="0" kern="1200" dirty="0" err="1">
                <a:solidFill>
                  <a:schemeClr val="tx1"/>
                </a:solidFill>
                <a:latin typeface="Times New Roman" panose="02020603050405020304" pitchFamily="18" charset="0"/>
                <a:ea typeface="+mn-ea"/>
                <a:cs typeface="+mn-cs"/>
              </a:rPr>
              <a:t>int</a:t>
            </a:r>
            <a:r>
              <a:rPr lang="zh-CN" altLang="en-US" sz="1200" b="0" i="0" kern="1200" dirty="0">
                <a:solidFill>
                  <a:schemeClr val="tx1"/>
                </a:solidFill>
                <a:latin typeface="Times New Roman" panose="02020603050405020304" pitchFamily="18" charset="0"/>
                <a:ea typeface="+mn-ea"/>
                <a:cs typeface="+mn-cs"/>
              </a:rPr>
              <a:t>类型</a:t>
            </a:r>
            <a:endParaRPr lang="en-US" altLang="zh-CN" sz="1200" b="0" i="0" kern="1200" dirty="0">
              <a:solidFill>
                <a:schemeClr val="tx1"/>
              </a:solidFill>
              <a:latin typeface="Times New Roman" panose="02020603050405020304" pitchFamily="18" charset="0"/>
              <a:ea typeface="+mn-ea"/>
              <a:cs typeface="+mn-cs"/>
            </a:endParaRPr>
          </a:p>
          <a:p>
            <a:pPr>
              <a:buFont typeface="Arial" panose="020B0604020202020204" pitchFamily="34" charset="0"/>
              <a:buChar char="•"/>
            </a:pPr>
            <a:r>
              <a:rPr lang="zh-CN" altLang="en-US" sz="1200" b="0" i="0" kern="1200" dirty="0">
                <a:solidFill>
                  <a:schemeClr val="tx1"/>
                </a:solidFill>
                <a:latin typeface="Times New Roman" panose="02020603050405020304" pitchFamily="18" charset="0"/>
                <a:ea typeface="+mn-ea"/>
                <a:cs typeface="+mn-cs"/>
              </a:rPr>
              <a:t>而</a:t>
            </a:r>
            <a:r>
              <a:rPr lang="en-US" altLang="zh-CN" sz="1200" b="0" i="0" kern="1200" dirty="0">
                <a:solidFill>
                  <a:schemeClr val="tx1"/>
                </a:solidFill>
                <a:latin typeface="Times New Roman" panose="02020603050405020304" pitchFamily="18" charset="0"/>
                <a:ea typeface="+mn-ea"/>
                <a:cs typeface="+mn-cs"/>
              </a:rPr>
              <a:t>-1</a:t>
            </a:r>
            <a:r>
              <a:rPr lang="zh-CN" altLang="en-US" sz="1200" b="0" i="0" kern="1200" dirty="0">
                <a:solidFill>
                  <a:schemeClr val="tx1"/>
                </a:solidFill>
                <a:latin typeface="Times New Roman" panose="02020603050405020304" pitchFamily="18" charset="0"/>
                <a:ea typeface="+mn-ea"/>
                <a:cs typeface="+mn-cs"/>
              </a:rPr>
              <a:t>转换为无符号整形是个很大很大的数，所以就出现了上面的诡异的</a:t>
            </a:r>
            <a:r>
              <a:rPr lang="en-US" altLang="zh-CN" sz="1200" b="0" i="0" kern="1200" dirty="0">
                <a:solidFill>
                  <a:schemeClr val="tx1"/>
                </a:solidFill>
                <a:latin typeface="Times New Roman" panose="02020603050405020304" pitchFamily="18" charset="0"/>
                <a:ea typeface="+mn-ea"/>
                <a:cs typeface="+mn-cs"/>
              </a:rPr>
              <a:t>BUG</a:t>
            </a:r>
            <a:r>
              <a:rPr lang="zh-CN" altLang="en-US" sz="1200" b="0" i="0" kern="1200" dirty="0">
                <a:solidFill>
                  <a:schemeClr val="tx1"/>
                </a:solidFill>
                <a:latin typeface="Times New Roman" panose="02020603050405020304" pitchFamily="18" charset="0"/>
                <a:ea typeface="+mn-ea"/>
                <a:cs typeface="+mn-cs"/>
              </a:rPr>
              <a:t>。</a:t>
            </a:r>
            <a:endParaRPr lang="zh-CN" altLang="en-US" sz="1200" b="0" i="0" kern="1200" dirty="0">
              <a:solidFill>
                <a:schemeClr val="tx1"/>
              </a:solidFill>
              <a:latin typeface="Times New Roman" panose="02020603050405020304" pitchFamily="18" charset="0"/>
              <a:ea typeface="+mn-ea"/>
              <a:cs typeface="+mn-cs"/>
            </a:endParaRPr>
          </a:p>
          <a:p>
            <a:endParaRPr lang="en-US" sz="1200" dirty="0">
              <a:latin typeface="Courier New" panose="02070309020205020404"/>
              <a:ea typeface="Monaco" charset="0"/>
              <a:cs typeface="Courier New" panose="02070309020205020404"/>
              <a:sym typeface="Monaco" charset="0"/>
            </a:endParaRPr>
          </a:p>
          <a:p>
            <a:r>
              <a:rPr lang="en-US" sz="1200" dirty="0">
                <a:latin typeface="Courier New" panose="02070309020205020404"/>
                <a:ea typeface="Monaco" charset="0"/>
                <a:cs typeface="Courier New" panose="02070309020205020404"/>
                <a:sym typeface="Monaco" charset="0"/>
              </a:rPr>
              <a:t>d = -1 </a:t>
            </a:r>
            <a:r>
              <a:rPr lang="zh-CN" altLang="en-US" sz="1200" dirty="0">
                <a:latin typeface="Courier New" panose="02070309020205020404"/>
                <a:ea typeface="Monaco" charset="0"/>
                <a:cs typeface="Courier New" panose="02070309020205020404"/>
                <a:sym typeface="Monaco" charset="0"/>
              </a:rPr>
              <a:t>对应的汇编代码是 </a:t>
            </a:r>
            <a:r>
              <a:rPr lang="en-US" altLang="zh-CN" sz="1200" b="0" i="0" kern="1200" dirty="0">
                <a:solidFill>
                  <a:schemeClr val="tx1"/>
                </a:solidFill>
                <a:latin typeface="Times New Roman" panose="02020603050405020304" pitchFamily="18" charset="0"/>
                <a:ea typeface="+mn-ea"/>
                <a:cs typeface="+mn-cs"/>
              </a:rPr>
              <a:t>00401048   </a:t>
            </a:r>
            <a:r>
              <a:rPr lang="en-US" altLang="zh-CN" sz="1200" b="0" i="0" kern="1200" dirty="0" err="1">
                <a:solidFill>
                  <a:schemeClr val="tx1"/>
                </a:solidFill>
                <a:latin typeface="Times New Roman" panose="02020603050405020304" pitchFamily="18" charset="0"/>
                <a:ea typeface="+mn-ea"/>
                <a:cs typeface="+mn-cs"/>
              </a:rPr>
              <a:t>mov</a:t>
            </a:r>
            <a:r>
              <a:rPr lang="en-US" altLang="zh-CN" sz="1200" b="0" i="0" kern="1200" dirty="0">
                <a:solidFill>
                  <a:schemeClr val="tx1"/>
                </a:solidFill>
                <a:latin typeface="Times New Roman" panose="02020603050405020304" pitchFamily="18" charset="0"/>
                <a:ea typeface="+mn-ea"/>
                <a:cs typeface="+mn-cs"/>
              </a:rPr>
              <a:t>         </a:t>
            </a:r>
            <a:r>
              <a:rPr lang="en-US" altLang="zh-CN" sz="1200" b="0" i="0" kern="1200" dirty="0" err="1">
                <a:solidFill>
                  <a:schemeClr val="tx1"/>
                </a:solidFill>
                <a:latin typeface="Times New Roman" panose="02020603050405020304" pitchFamily="18" charset="0"/>
                <a:ea typeface="+mn-ea"/>
                <a:cs typeface="+mn-cs"/>
              </a:rPr>
              <a:t>dword</a:t>
            </a:r>
            <a:r>
              <a:rPr lang="en-US" altLang="zh-CN" sz="1200" b="0" i="0" kern="1200" dirty="0">
                <a:solidFill>
                  <a:schemeClr val="tx1"/>
                </a:solidFill>
                <a:latin typeface="Times New Roman" panose="02020603050405020304" pitchFamily="18" charset="0"/>
                <a:ea typeface="+mn-ea"/>
                <a:cs typeface="+mn-cs"/>
              </a:rPr>
              <a:t> </a:t>
            </a:r>
            <a:r>
              <a:rPr lang="en-US" altLang="zh-CN" sz="1200" b="0" i="0" kern="1200" dirty="0" err="1">
                <a:solidFill>
                  <a:schemeClr val="tx1"/>
                </a:solidFill>
                <a:latin typeface="Times New Roman" panose="02020603050405020304" pitchFamily="18" charset="0"/>
                <a:ea typeface="+mn-ea"/>
                <a:cs typeface="+mn-cs"/>
              </a:rPr>
              <a:t>ptr</a:t>
            </a:r>
            <a:r>
              <a:rPr lang="en-US" altLang="zh-CN" sz="1200" b="0" i="0" kern="1200" dirty="0">
                <a:solidFill>
                  <a:schemeClr val="tx1"/>
                </a:solidFill>
                <a:latin typeface="Times New Roman" panose="02020603050405020304" pitchFamily="18" charset="0"/>
                <a:ea typeface="+mn-ea"/>
                <a:cs typeface="+mn-cs"/>
              </a:rPr>
              <a:t> [ebp-4],0FFFFFFFFh</a:t>
            </a:r>
            <a:r>
              <a:rPr lang="en-US" altLang="zh-CN" sz="1200" b="0" i="0" kern="1200" baseline="0" dirty="0">
                <a:solidFill>
                  <a:schemeClr val="tx1"/>
                </a:solidFill>
                <a:latin typeface="Times New Roman" panose="02020603050405020304" pitchFamily="18" charset="0"/>
                <a:ea typeface="+mn-ea"/>
                <a:cs typeface="+mn-cs"/>
              </a:rPr>
              <a:t>                            </a:t>
            </a:r>
            <a:r>
              <a:rPr lang="zh-CN" altLang="en-US" sz="1200" b="0" i="0" kern="1200" dirty="0">
                <a:solidFill>
                  <a:schemeClr val="tx1"/>
                </a:solidFill>
                <a:latin typeface="Times New Roman" panose="02020603050405020304" pitchFamily="18" charset="0"/>
                <a:ea typeface="+mn-ea"/>
                <a:cs typeface="+mn-cs"/>
              </a:rPr>
              <a:t>而 </a:t>
            </a:r>
            <a:r>
              <a:rPr lang="en-US" altLang="zh-CN" sz="1200" b="0" i="0" kern="1200" dirty="0">
                <a:solidFill>
                  <a:schemeClr val="tx1"/>
                </a:solidFill>
                <a:latin typeface="Times New Roman" panose="02020603050405020304" pitchFamily="18" charset="0"/>
                <a:ea typeface="+mn-ea"/>
                <a:cs typeface="+mn-cs"/>
              </a:rPr>
              <a:t>FFFFFFFF </a:t>
            </a:r>
            <a:r>
              <a:rPr lang="zh-CN" altLang="en-US" sz="1200" b="0" i="0" kern="1200" dirty="0">
                <a:solidFill>
                  <a:schemeClr val="tx1"/>
                </a:solidFill>
                <a:latin typeface="Times New Roman" panose="02020603050405020304" pitchFamily="18" charset="0"/>
                <a:ea typeface="+mn-ea"/>
                <a:cs typeface="+mn-cs"/>
              </a:rPr>
              <a:t>是作为无符号整型是一个很大的数。</a:t>
            </a:r>
            <a:endParaRPr lang="en-US" altLang="zh-CN" sz="1200" b="0" i="0" kern="1200" dirty="0">
              <a:solidFill>
                <a:schemeClr val="tx1"/>
              </a:solidFill>
              <a:latin typeface="Times New Roman" panose="02020603050405020304" pitchFamily="18" charset="0"/>
              <a:ea typeface="+mn-ea"/>
              <a:cs typeface="+mn-cs"/>
            </a:endParaRPr>
          </a:p>
          <a:p>
            <a:endParaRPr lang="zh-CN" altLang="en-US" sz="1200" b="0" i="0" kern="1200" dirty="0">
              <a:solidFill>
                <a:schemeClr val="tx1"/>
              </a:solidFill>
              <a:latin typeface="Times New Roman" panose="02020603050405020304" pitchFamily="18" charset="0"/>
              <a:ea typeface="+mn-ea"/>
              <a:cs typeface="+mn-cs"/>
            </a:endParaRPr>
          </a:p>
          <a:p>
            <a:r>
              <a:rPr lang="zh-CN" altLang="en-US" sz="1200" b="1" i="0" kern="1200" dirty="0">
                <a:solidFill>
                  <a:schemeClr val="tx1"/>
                </a:solidFill>
                <a:latin typeface="Times New Roman" panose="02020603050405020304" pitchFamily="18" charset="0"/>
                <a:ea typeface="+mn-ea"/>
                <a:cs typeface="+mn-cs"/>
              </a:rPr>
              <a:t>所以建议是</a:t>
            </a:r>
            <a:endParaRPr lang="zh-CN" altLang="en-US" sz="1200" b="1" i="0" kern="1200" dirty="0">
              <a:solidFill>
                <a:schemeClr val="tx1"/>
              </a:solidFill>
              <a:latin typeface="Times New Roman" panose="02020603050405020304" pitchFamily="18" charset="0"/>
              <a:ea typeface="+mn-ea"/>
              <a:cs typeface="+mn-cs"/>
            </a:endParaRPr>
          </a:p>
          <a:p>
            <a:r>
              <a:rPr lang="en-US" altLang="zh-CN" sz="1200" b="0" i="0" kern="1200" dirty="0">
                <a:solidFill>
                  <a:schemeClr val="tx1"/>
                </a:solidFill>
                <a:latin typeface="Times New Roman" panose="02020603050405020304" pitchFamily="18" charset="0"/>
                <a:ea typeface="+mn-ea"/>
                <a:cs typeface="+mn-cs"/>
              </a:rPr>
              <a:t>1</a:t>
            </a:r>
            <a:r>
              <a:rPr lang="zh-CN" altLang="en-US" sz="1200" b="0" i="0" kern="1200" dirty="0">
                <a:solidFill>
                  <a:schemeClr val="tx1"/>
                </a:solidFill>
                <a:latin typeface="Times New Roman" panose="02020603050405020304" pitchFamily="18" charset="0"/>
                <a:ea typeface="+mn-ea"/>
                <a:cs typeface="+mn-cs"/>
              </a:rPr>
              <a:t>、尽量不要在代码中使用无符号类型，以避免增加不必要的复杂性。尤其是，不要仅仅因为无符号数不存在负数，而使用它表示数量</a:t>
            </a:r>
            <a:endParaRPr lang="zh-CN" altLang="en-US" sz="1200" b="0" i="0" kern="1200" dirty="0">
              <a:solidFill>
                <a:schemeClr val="tx1"/>
              </a:solidFill>
              <a:latin typeface="Times New Roman" panose="02020603050405020304" pitchFamily="18" charset="0"/>
              <a:ea typeface="+mn-ea"/>
              <a:cs typeface="+mn-cs"/>
            </a:endParaRPr>
          </a:p>
          <a:p>
            <a:r>
              <a:rPr lang="en-US" altLang="zh-CN" sz="1200" b="0" i="0" kern="1200" dirty="0">
                <a:solidFill>
                  <a:schemeClr val="tx1"/>
                </a:solidFill>
                <a:latin typeface="Times New Roman" panose="02020603050405020304" pitchFamily="18" charset="0"/>
                <a:ea typeface="+mn-ea"/>
                <a:cs typeface="+mn-cs"/>
              </a:rPr>
              <a:t>2</a:t>
            </a:r>
            <a:r>
              <a:rPr lang="zh-CN" altLang="en-US" sz="1200" b="0" i="0" kern="1200" dirty="0">
                <a:solidFill>
                  <a:schemeClr val="tx1"/>
                </a:solidFill>
                <a:latin typeface="Times New Roman" panose="02020603050405020304" pitchFamily="18" charset="0"/>
                <a:ea typeface="+mn-ea"/>
                <a:cs typeface="+mn-cs"/>
              </a:rPr>
              <a:t>、尽量使用像</a:t>
            </a:r>
            <a:r>
              <a:rPr lang="en-US" altLang="zh-CN" sz="1200" b="0" i="0" kern="1200" dirty="0" err="1">
                <a:solidFill>
                  <a:schemeClr val="tx1"/>
                </a:solidFill>
                <a:latin typeface="Times New Roman" panose="02020603050405020304" pitchFamily="18" charset="0"/>
                <a:ea typeface="+mn-ea"/>
                <a:cs typeface="+mn-cs"/>
              </a:rPr>
              <a:t>int</a:t>
            </a:r>
            <a:r>
              <a:rPr lang="zh-CN" altLang="en-US" sz="1200" b="0" i="0" kern="1200" dirty="0">
                <a:solidFill>
                  <a:schemeClr val="tx1"/>
                </a:solidFill>
                <a:latin typeface="Times New Roman" panose="02020603050405020304" pitchFamily="18" charset="0"/>
                <a:ea typeface="+mn-ea"/>
                <a:cs typeface="+mn-cs"/>
              </a:rPr>
              <a:t>那样的有符号类型，这样涉及升级混合类型的复杂细节时，不必要担心边界情况（如</a:t>
            </a:r>
            <a:r>
              <a:rPr lang="en-US" altLang="zh-CN" sz="1200" b="0" i="0" kern="1200" dirty="0">
                <a:solidFill>
                  <a:schemeClr val="tx1"/>
                </a:solidFill>
                <a:latin typeface="Times New Roman" panose="02020603050405020304" pitchFamily="18" charset="0"/>
                <a:ea typeface="+mn-ea"/>
                <a:cs typeface="+mn-cs"/>
              </a:rPr>
              <a:t>-1</a:t>
            </a:r>
            <a:r>
              <a:rPr lang="zh-CN" altLang="en-US" sz="1200" b="0" i="0" kern="1200" dirty="0">
                <a:solidFill>
                  <a:schemeClr val="tx1"/>
                </a:solidFill>
                <a:latin typeface="Times New Roman" panose="02020603050405020304" pitchFamily="18" charset="0"/>
                <a:ea typeface="+mn-ea"/>
                <a:cs typeface="+mn-cs"/>
              </a:rPr>
              <a:t>被翻译成很大的正数）。</a:t>
            </a:r>
            <a:endParaRPr lang="zh-CN" altLang="en-US" sz="1200" b="0" i="0" kern="1200" dirty="0">
              <a:solidFill>
                <a:schemeClr val="tx1"/>
              </a:solidFill>
              <a:latin typeface="Times New Roman" panose="02020603050405020304" pitchFamily="18" charset="0"/>
              <a:ea typeface="+mn-ea"/>
              <a:cs typeface="+mn-cs"/>
            </a:endParaRPr>
          </a:p>
          <a:p>
            <a:r>
              <a:rPr lang="en-US" altLang="zh-CN" sz="1200" b="0" i="0" kern="1200" dirty="0">
                <a:solidFill>
                  <a:schemeClr val="tx1"/>
                </a:solidFill>
                <a:latin typeface="Times New Roman" panose="02020603050405020304" pitchFamily="18" charset="0"/>
                <a:ea typeface="+mn-ea"/>
                <a:cs typeface="+mn-cs"/>
              </a:rPr>
              <a:t>3</a:t>
            </a:r>
            <a:r>
              <a:rPr lang="zh-CN" altLang="en-US" sz="1200" b="0" i="0" kern="1200" dirty="0">
                <a:solidFill>
                  <a:schemeClr val="tx1"/>
                </a:solidFill>
                <a:latin typeface="Times New Roman" panose="02020603050405020304" pitchFamily="18" charset="0"/>
                <a:ea typeface="+mn-ea"/>
                <a:cs typeface="+mn-cs"/>
              </a:rPr>
              <a:t>、应该在表达式中使用强制类型转换，使得操作数均为有符号数或者无符号数，这样就不必由编译器来选择结果。</a:t>
            </a:r>
            <a:endParaRPr lang="zh-CN" altLang="en-US" sz="1200" b="0" i="0" kern="1200" dirty="0">
              <a:solidFill>
                <a:schemeClr val="tx1"/>
              </a:solidFill>
              <a:latin typeface="Times New Roman" panose="02020603050405020304" pitchFamily="18" charset="0"/>
              <a:ea typeface="+mn-ea"/>
              <a:cs typeface="+mn-cs"/>
            </a:endParaRPr>
          </a:p>
          <a:p>
            <a:pPr defTabSz="965200" eaLnBrk="1" hangingPunct="1">
              <a:spcBef>
                <a:spcPct val="0"/>
              </a:spcBef>
              <a:defRPr/>
            </a:pPr>
            <a:endParaRPr lang="en-US" altLang="zh-CN" dirty="0"/>
          </a:p>
          <a:p>
            <a:pPr defTabSz="965200" eaLnBrk="1" hangingPunct="1">
              <a:spcBef>
                <a:spcPct val="0"/>
              </a:spcBef>
              <a:defRPr/>
            </a:pPr>
            <a:r>
              <a:rPr lang="zh-CN" altLang="en-US" b="1" dirty="0"/>
              <a:t>汇编代码示例</a:t>
            </a:r>
            <a:endParaRPr lang="en-US" altLang="zh-CN" b="1" dirty="0"/>
          </a:p>
          <a:p>
            <a:pPr defTabSz="965200" eaLnBrk="1" hangingPunct="1">
              <a:spcBef>
                <a:spcPct val="0"/>
              </a:spcBef>
              <a:defRPr/>
            </a:pPr>
            <a:r>
              <a:rPr lang="en-US" altLang="zh-CN" dirty="0"/>
              <a:t>http://www.cnblogs.com/xkfz007/archive/2012/02/05/2338758.html</a:t>
            </a:r>
            <a:endParaRPr lang="en-US" altLang="zh-CN"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65200" rtl="0" eaLnBrk="1" fontAlgn="base" latinLnBrk="0" hangingPunct="1">
              <a:lnSpc>
                <a:spcPct val="100000"/>
              </a:lnSpc>
              <a:spcBef>
                <a:spcPct val="0"/>
              </a:spcBef>
              <a:spcAft>
                <a:spcPct val="0"/>
              </a:spcAft>
              <a:buClrTx/>
              <a:buSzTx/>
              <a:buFontTx/>
              <a:buNone/>
              <a:defRPr/>
            </a:pPr>
            <a:r>
              <a:rPr lang="en-US" altLang="zh-CN" dirty="0"/>
              <a:t>http://www.cnblogs.com/yanlingyin/archive/2012/02/04/Programoptimization.html</a:t>
            </a:r>
            <a:endParaRPr lang="en-US" altLang="zh-CN" dirty="0"/>
          </a:p>
          <a:p>
            <a:pPr defTabSz="965200" eaLnBrk="1" hangingPunct="1">
              <a:spcBef>
                <a:spcPct val="0"/>
              </a:spcBef>
              <a:defRPr/>
            </a:pPr>
            <a:endParaRPr lang="en-US" altLang="zh-CN" dirty="0"/>
          </a:p>
          <a:p>
            <a:pPr defTabSz="965200" eaLnBrk="1" hangingPunct="1">
              <a:spcBef>
                <a:spcPct val="0"/>
              </a:spcBef>
              <a:defRPr/>
            </a:pPr>
            <a:r>
              <a:rPr lang="zh-CN" altLang="en-US" dirty="0"/>
              <a:t>编译器优化的局限性：</a:t>
            </a:r>
            <a:endParaRPr lang="en-US" altLang="zh-CN" dirty="0"/>
          </a:p>
          <a:p>
            <a:pPr defTabSz="965200" eaLnBrk="1" hangingPunct="1">
              <a:spcBef>
                <a:spcPct val="0"/>
              </a:spcBef>
              <a:buFont typeface="Arial" panose="020B0604020202020204" pitchFamily="34" charset="0"/>
              <a:buChar char="•"/>
              <a:defRPr/>
            </a:pPr>
            <a:r>
              <a:rPr lang="en-US" altLang="zh-CN" dirty="0"/>
              <a:t> </a:t>
            </a:r>
            <a:r>
              <a:rPr lang="zh-CN" altLang="en-US" dirty="0"/>
              <a:t>代码有多种写法</a:t>
            </a:r>
            <a:endParaRPr lang="en-US" altLang="zh-CN" dirty="0"/>
          </a:p>
          <a:p>
            <a:pPr defTabSz="965200" eaLnBrk="1" hangingPunct="1">
              <a:spcBef>
                <a:spcPct val="0"/>
              </a:spcBef>
              <a:buFont typeface="Arial" panose="020B0604020202020204" pitchFamily="34" charset="0"/>
              <a:buChar char="•"/>
              <a:defRPr/>
            </a:pPr>
            <a:r>
              <a:rPr lang="en-US" altLang="zh-CN" baseline="0" dirty="0"/>
              <a:t> </a:t>
            </a:r>
            <a:r>
              <a:rPr lang="zh-CN" altLang="en-US" baseline="0" dirty="0"/>
              <a:t>不同写法得到的汇编代码的效率是不同的</a:t>
            </a:r>
            <a:endParaRPr lang="en-US" altLang="zh-CN" baseline="0" dirty="0"/>
          </a:p>
          <a:p>
            <a:pPr defTabSz="965200" eaLnBrk="1" hangingPunct="1">
              <a:spcBef>
                <a:spcPct val="0"/>
              </a:spcBef>
              <a:buFont typeface="Arial" panose="020B0604020202020204" pitchFamily="34" charset="0"/>
              <a:buChar char="•"/>
              <a:defRPr/>
            </a:pPr>
            <a:endParaRPr lang="en-US" altLang="zh-CN" baseline="0" dirty="0"/>
          </a:p>
          <a:p>
            <a:r>
              <a:rPr lang="zh-CN" altLang="en-US" sz="1200" b="0" i="0" kern="1200" dirty="0">
                <a:solidFill>
                  <a:schemeClr val="tx1"/>
                </a:solidFill>
                <a:latin typeface="Times New Roman" panose="02020603050405020304" pitchFamily="18" charset="0"/>
                <a:ea typeface="+mn-ea"/>
                <a:cs typeface="+mn-cs"/>
              </a:rPr>
              <a:t>两个程序似乎有相同的行为。都是将存储在*</a:t>
            </a:r>
            <a:r>
              <a:rPr lang="en-US" altLang="zh-CN" sz="1200" b="0" i="0" kern="1200" dirty="0">
                <a:solidFill>
                  <a:schemeClr val="tx1"/>
                </a:solidFill>
                <a:latin typeface="Times New Roman" panose="02020603050405020304" pitchFamily="18" charset="0"/>
                <a:ea typeface="+mn-ea"/>
                <a:cs typeface="+mn-cs"/>
              </a:rPr>
              <a:t>y</a:t>
            </a:r>
            <a:r>
              <a:rPr lang="zh-CN" altLang="en-US" sz="1200" b="0" i="0" kern="1200" dirty="0">
                <a:solidFill>
                  <a:schemeClr val="tx1"/>
                </a:solidFill>
                <a:latin typeface="Times New Roman" panose="02020603050405020304" pitchFamily="18" charset="0"/>
                <a:ea typeface="+mn-ea"/>
                <a:cs typeface="+mn-cs"/>
              </a:rPr>
              <a:t>处的值两次加到*</a:t>
            </a:r>
            <a:r>
              <a:rPr lang="en-US" altLang="zh-CN" sz="1200" b="0" i="0" kern="1200" dirty="0">
                <a:solidFill>
                  <a:schemeClr val="tx1"/>
                </a:solidFill>
                <a:latin typeface="Times New Roman" panose="02020603050405020304" pitchFamily="18" charset="0"/>
                <a:ea typeface="+mn-ea"/>
                <a:cs typeface="+mn-cs"/>
              </a:rPr>
              <a:t>x</a:t>
            </a:r>
            <a:r>
              <a:rPr lang="zh-CN" altLang="en-US" sz="1200" b="0" i="0" kern="1200" dirty="0">
                <a:solidFill>
                  <a:schemeClr val="tx1"/>
                </a:solidFill>
                <a:latin typeface="Times New Roman" panose="02020603050405020304" pitchFamily="18" charset="0"/>
                <a:ea typeface="+mn-ea"/>
                <a:cs typeface="+mn-cs"/>
              </a:rPr>
              <a:t>处存储的位置。这时，</a:t>
            </a:r>
            <a:r>
              <a:rPr lang="en-US" altLang="zh-CN" sz="1200" b="0" i="0" kern="1200" dirty="0">
                <a:solidFill>
                  <a:schemeClr val="tx1"/>
                </a:solidFill>
                <a:latin typeface="Times New Roman" panose="02020603050405020304" pitchFamily="18" charset="0"/>
                <a:ea typeface="+mn-ea"/>
                <a:cs typeface="+mn-cs"/>
              </a:rPr>
              <a:t>fun2</a:t>
            </a:r>
            <a:r>
              <a:rPr lang="zh-CN" altLang="en-US" sz="1200" b="0" i="0" kern="1200" dirty="0">
                <a:solidFill>
                  <a:schemeClr val="tx1"/>
                </a:solidFill>
                <a:latin typeface="Times New Roman" panose="02020603050405020304" pitchFamily="18" charset="0"/>
                <a:ea typeface="+mn-ea"/>
                <a:cs typeface="+mn-cs"/>
              </a:rPr>
              <a:t>的效率会更高一些</a:t>
            </a:r>
            <a:endParaRPr lang="zh-CN" altLang="en-US" sz="1200" b="0" i="0" kern="1200" dirty="0">
              <a:solidFill>
                <a:schemeClr val="tx1"/>
              </a:solidFill>
              <a:latin typeface="Times New Roman" panose="02020603050405020304" pitchFamily="18" charset="0"/>
              <a:ea typeface="+mn-ea"/>
              <a:cs typeface="+mn-cs"/>
            </a:endParaRPr>
          </a:p>
          <a:p>
            <a:r>
              <a:rPr lang="zh-CN" altLang="en-US" sz="1200" b="0" i="0" kern="1200" dirty="0">
                <a:solidFill>
                  <a:schemeClr val="tx1"/>
                </a:solidFill>
                <a:latin typeface="Times New Roman" panose="02020603050405020304" pitchFamily="18" charset="0"/>
                <a:ea typeface="+mn-ea"/>
                <a:cs typeface="+mn-cs"/>
              </a:rPr>
              <a:t>第一个函数需要</a:t>
            </a:r>
            <a:r>
              <a:rPr lang="en-US" altLang="zh-CN" sz="1200" b="0" i="0" kern="1200" dirty="0">
                <a:solidFill>
                  <a:schemeClr val="tx1"/>
                </a:solidFill>
                <a:latin typeface="Times New Roman" panose="02020603050405020304" pitchFamily="18" charset="0"/>
                <a:ea typeface="+mn-ea"/>
                <a:cs typeface="+mn-cs"/>
              </a:rPr>
              <a:t>6</a:t>
            </a:r>
            <a:r>
              <a:rPr lang="zh-CN" altLang="en-US" sz="1200" b="0" i="0" kern="1200" dirty="0">
                <a:solidFill>
                  <a:schemeClr val="tx1"/>
                </a:solidFill>
                <a:latin typeface="Times New Roman" panose="02020603050405020304" pitchFamily="18" charset="0"/>
                <a:ea typeface="+mn-ea"/>
                <a:cs typeface="+mn-cs"/>
              </a:rPr>
              <a:t>次存储器引用（读*</a:t>
            </a:r>
            <a:r>
              <a:rPr lang="en-US" altLang="zh-CN" sz="1200" b="0" i="0" kern="1200" dirty="0">
                <a:solidFill>
                  <a:schemeClr val="tx1"/>
                </a:solidFill>
                <a:latin typeface="Times New Roman" panose="02020603050405020304" pitchFamily="18" charset="0"/>
                <a:ea typeface="+mn-ea"/>
                <a:cs typeface="+mn-cs"/>
              </a:rPr>
              <a:t>x</a:t>
            </a:r>
            <a:r>
              <a:rPr lang="zh-CN" altLang="en-US" sz="1200" b="0" i="0" kern="1200" dirty="0">
                <a:solidFill>
                  <a:schemeClr val="tx1"/>
                </a:solidFill>
                <a:latin typeface="Times New Roman" panose="02020603050405020304" pitchFamily="18" charset="0"/>
                <a:ea typeface="+mn-ea"/>
                <a:cs typeface="+mn-cs"/>
              </a:rPr>
              <a:t>两次，写*</a:t>
            </a:r>
            <a:r>
              <a:rPr lang="en-US" altLang="zh-CN" sz="1200" b="0" i="0" kern="1200" dirty="0">
                <a:solidFill>
                  <a:schemeClr val="tx1"/>
                </a:solidFill>
                <a:latin typeface="Times New Roman" panose="02020603050405020304" pitchFamily="18" charset="0"/>
                <a:ea typeface="+mn-ea"/>
                <a:cs typeface="+mn-cs"/>
              </a:rPr>
              <a:t>x</a:t>
            </a:r>
            <a:r>
              <a:rPr lang="zh-CN" altLang="en-US" sz="1200" b="0" i="0" kern="1200" dirty="0">
                <a:solidFill>
                  <a:schemeClr val="tx1"/>
                </a:solidFill>
                <a:latin typeface="Times New Roman" panose="02020603050405020304" pitchFamily="18" charset="0"/>
                <a:ea typeface="+mn-ea"/>
                <a:cs typeface="+mn-cs"/>
              </a:rPr>
              <a:t>两次，读*</a:t>
            </a:r>
            <a:r>
              <a:rPr lang="en-US" altLang="zh-CN" sz="1200" b="0" i="0" kern="1200" dirty="0">
                <a:solidFill>
                  <a:schemeClr val="tx1"/>
                </a:solidFill>
                <a:latin typeface="Times New Roman" panose="02020603050405020304" pitchFamily="18" charset="0"/>
                <a:ea typeface="+mn-ea"/>
                <a:cs typeface="+mn-cs"/>
              </a:rPr>
              <a:t>y</a:t>
            </a:r>
            <a:r>
              <a:rPr lang="zh-CN" altLang="en-US" sz="1200" b="0" i="0" kern="1200" dirty="0">
                <a:solidFill>
                  <a:schemeClr val="tx1"/>
                </a:solidFill>
                <a:latin typeface="Times New Roman" panose="02020603050405020304" pitchFamily="18" charset="0"/>
                <a:ea typeface="+mn-ea"/>
                <a:cs typeface="+mn-cs"/>
              </a:rPr>
              <a:t>两次）而第二个函数只需</a:t>
            </a:r>
            <a:r>
              <a:rPr lang="en-US" altLang="zh-CN" sz="1200" b="0" i="0" kern="1200" dirty="0">
                <a:solidFill>
                  <a:schemeClr val="tx1"/>
                </a:solidFill>
                <a:latin typeface="Times New Roman" panose="02020603050405020304" pitchFamily="18" charset="0"/>
                <a:ea typeface="+mn-ea"/>
                <a:cs typeface="+mn-cs"/>
              </a:rPr>
              <a:t>3</a:t>
            </a:r>
            <a:r>
              <a:rPr lang="zh-CN" altLang="en-US" sz="1200" b="0" i="0" kern="1200" dirty="0">
                <a:solidFill>
                  <a:schemeClr val="tx1"/>
                </a:solidFill>
                <a:latin typeface="Times New Roman" panose="02020603050405020304" pitchFamily="18" charset="0"/>
                <a:ea typeface="+mn-ea"/>
                <a:cs typeface="+mn-cs"/>
              </a:rPr>
              <a:t>次存储器引用（读*</a:t>
            </a:r>
            <a:r>
              <a:rPr lang="en-US" altLang="zh-CN" sz="1200" b="0" i="0" kern="1200" dirty="0">
                <a:solidFill>
                  <a:schemeClr val="tx1"/>
                </a:solidFill>
                <a:latin typeface="Times New Roman" panose="02020603050405020304" pitchFamily="18" charset="0"/>
                <a:ea typeface="+mn-ea"/>
                <a:cs typeface="+mn-cs"/>
              </a:rPr>
              <a:t>x</a:t>
            </a:r>
            <a:r>
              <a:rPr lang="zh-CN" altLang="en-US" sz="1200" b="0" i="0" kern="1200" dirty="0">
                <a:solidFill>
                  <a:schemeClr val="tx1"/>
                </a:solidFill>
                <a:latin typeface="Times New Roman" panose="02020603050405020304" pitchFamily="18" charset="0"/>
                <a:ea typeface="+mn-ea"/>
                <a:cs typeface="+mn-cs"/>
              </a:rPr>
              <a:t>一次，读*</a:t>
            </a:r>
            <a:r>
              <a:rPr lang="en-US" altLang="zh-CN" sz="1200" b="0" i="0" kern="1200" dirty="0">
                <a:solidFill>
                  <a:schemeClr val="tx1"/>
                </a:solidFill>
                <a:latin typeface="Times New Roman" panose="02020603050405020304" pitchFamily="18" charset="0"/>
                <a:ea typeface="+mn-ea"/>
                <a:cs typeface="+mn-cs"/>
              </a:rPr>
              <a:t>y</a:t>
            </a:r>
            <a:r>
              <a:rPr lang="zh-CN" altLang="en-US" sz="1200" b="0" i="0" kern="1200" dirty="0">
                <a:solidFill>
                  <a:schemeClr val="tx1"/>
                </a:solidFill>
                <a:latin typeface="Times New Roman" panose="02020603050405020304" pitchFamily="18" charset="0"/>
                <a:ea typeface="+mn-ea"/>
                <a:cs typeface="+mn-cs"/>
              </a:rPr>
              <a:t>一次，写*</a:t>
            </a:r>
            <a:r>
              <a:rPr lang="en-US" altLang="zh-CN" sz="1200" b="0" i="0" kern="1200" dirty="0">
                <a:solidFill>
                  <a:schemeClr val="tx1"/>
                </a:solidFill>
                <a:latin typeface="Times New Roman" panose="02020603050405020304" pitchFamily="18" charset="0"/>
                <a:ea typeface="+mn-ea"/>
                <a:cs typeface="+mn-cs"/>
              </a:rPr>
              <a:t>x</a:t>
            </a:r>
            <a:r>
              <a:rPr lang="zh-CN" altLang="en-US" sz="1200" b="0" i="0" kern="1200" dirty="0">
                <a:solidFill>
                  <a:schemeClr val="tx1"/>
                </a:solidFill>
                <a:latin typeface="Times New Roman" panose="02020603050405020304" pitchFamily="18" charset="0"/>
                <a:ea typeface="+mn-ea"/>
                <a:cs typeface="+mn-cs"/>
              </a:rPr>
              <a:t>一次）</a:t>
            </a:r>
            <a:endParaRPr lang="zh-CN" altLang="en-US" sz="1200" b="0" i="0" kern="1200" dirty="0">
              <a:solidFill>
                <a:schemeClr val="tx1"/>
              </a:solidFill>
              <a:latin typeface="Times New Roman" panose="02020603050405020304" pitchFamily="18" charset="0"/>
              <a:ea typeface="+mn-ea"/>
              <a:cs typeface="+mn-cs"/>
            </a:endParaRPr>
          </a:p>
          <a:p>
            <a:pPr defTabSz="965200" eaLnBrk="1" hangingPunct="1">
              <a:spcBef>
                <a:spcPct val="0"/>
              </a:spcBef>
              <a:buFont typeface="Arial" panose="020B0604020202020204" pitchFamily="34" charset="0"/>
              <a:buNone/>
              <a:defRPr/>
            </a:pPr>
            <a:endParaRPr lang="en-US" altLang="zh-CN"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defTabSz="965200" eaLnBrk="1" hangingPunct="1">
              <a:spcBef>
                <a:spcPct val="0"/>
              </a:spcBef>
              <a:defRPr/>
            </a:pPr>
            <a:r>
              <a:rPr lang="zh-CN" altLang="en-US" dirty="0">
                <a:sym typeface="Wingdings" panose="05000000000000000000" pitchFamily="2" charset="2"/>
              </a:rPr>
              <a:t>例题</a:t>
            </a:r>
            <a:r>
              <a:rPr lang="en-US" altLang="zh-CN" dirty="0">
                <a:sym typeface="Wingdings" panose="05000000000000000000" pitchFamily="2" charset="2"/>
              </a:rPr>
              <a:t>2.3</a:t>
            </a:r>
            <a:r>
              <a:rPr lang="zh-CN" altLang="en-US" dirty="0">
                <a:sym typeface="Wingdings" panose="05000000000000000000" pitchFamily="2" charset="2"/>
              </a:rPr>
              <a:t>：访问阿尔法处理器的周期（</a:t>
            </a:r>
            <a:r>
              <a:rPr lang="en-US" altLang="zh-CN" dirty="0">
                <a:sym typeface="Wingdings" panose="05000000000000000000" pitchFamily="2" charset="2"/>
              </a:rPr>
              <a:t>cycle</a:t>
            </a:r>
            <a:r>
              <a:rPr lang="zh-CN" altLang="en-US" dirty="0">
                <a:sym typeface="Wingdings" panose="05000000000000000000" pitchFamily="2" charset="2"/>
              </a:rPr>
              <a:t>）计数器，需要在</a:t>
            </a:r>
            <a:r>
              <a:rPr lang="en-US" altLang="zh-CN" dirty="0">
                <a:sym typeface="Wingdings" panose="05000000000000000000" pitchFamily="2" charset="2"/>
              </a:rPr>
              <a:t>C</a:t>
            </a:r>
            <a:r>
              <a:rPr lang="zh-CN" altLang="en-US" dirty="0">
                <a:sym typeface="Wingdings" panose="05000000000000000000" pitchFamily="2" charset="2"/>
              </a:rPr>
              <a:t>语言中加入小段汇编代码</a:t>
            </a:r>
            <a:endParaRPr lang="en-US" altLang="zh-CN" dirty="0">
              <a:sym typeface="Wingdings" panose="05000000000000000000" pitchFamily="2" charset="2"/>
            </a:endParaRPr>
          </a:p>
          <a:p>
            <a:pPr defTabSz="965200" eaLnBrk="1" hangingPunct="1">
              <a:spcBef>
                <a:spcPct val="0"/>
              </a:spcBef>
              <a:defRPr/>
            </a:pPr>
            <a:endParaRPr lang="en-US" altLang="zh-CN" dirty="0"/>
          </a:p>
          <a:p>
            <a:pPr defTabSz="965200" eaLnBrk="1" hangingPunct="1">
              <a:spcBef>
                <a:spcPct val="0"/>
              </a:spcBef>
              <a:defRPr/>
            </a:pPr>
            <a:r>
              <a:rPr lang="en-US" altLang="zh-CN" dirty="0"/>
              <a:t>http://csapp.cs.cmu.edu/public/1e/ics/code/perf/clock.c</a:t>
            </a:r>
            <a:endParaRPr lang="en-US" altLang="zh-CN"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defTabSz="965200" eaLnBrk="1" hangingPunct="1">
              <a:spcBef>
                <a:spcPct val="0"/>
              </a:spcBef>
              <a:defRPr/>
            </a:pPr>
            <a:r>
              <a:rPr lang="zh-CN" altLang="en-US" sz="1200" b="0" i="0" kern="1200" dirty="0">
                <a:solidFill>
                  <a:schemeClr val="tx1"/>
                </a:solidFill>
                <a:latin typeface="Times New Roman" panose="02020603050405020304" pitchFamily="18" charset="0"/>
                <a:ea typeface="+mn-ea"/>
                <a:cs typeface="+mn-cs"/>
              </a:rPr>
              <a:t>写病毒程序可以使用很多种语言来写比如</a:t>
            </a:r>
            <a:r>
              <a:rPr lang="en-US" altLang="zh-CN" sz="1200" b="0" i="0" kern="1200" dirty="0">
                <a:solidFill>
                  <a:schemeClr val="tx1"/>
                </a:solidFill>
                <a:latin typeface="Times New Roman" panose="02020603050405020304" pitchFamily="18" charset="0"/>
                <a:ea typeface="+mn-ea"/>
                <a:cs typeface="+mn-cs"/>
              </a:rPr>
              <a:t>C</a:t>
            </a:r>
            <a:r>
              <a:rPr lang="zh-CN" altLang="en-US" sz="1200" b="0" i="0" kern="1200" dirty="0">
                <a:solidFill>
                  <a:schemeClr val="tx1"/>
                </a:solidFill>
                <a:latin typeface="Times New Roman" panose="02020603050405020304" pitchFamily="18" charset="0"/>
                <a:ea typeface="+mn-ea"/>
                <a:cs typeface="+mn-cs"/>
              </a:rPr>
              <a:t>，汇编。但是最适合写病毒程序的还是汇编语言。</a:t>
            </a:r>
            <a:endParaRPr lang="en-US" altLang="zh-CN" sz="1200" b="0" i="0" kern="1200" dirty="0">
              <a:solidFill>
                <a:schemeClr val="tx1"/>
              </a:solidFill>
              <a:latin typeface="Times New Roman" panose="02020603050405020304" pitchFamily="18" charset="0"/>
              <a:ea typeface="+mn-ea"/>
              <a:cs typeface="+mn-cs"/>
            </a:endParaRPr>
          </a:p>
          <a:p>
            <a:pPr defTabSz="965200" eaLnBrk="1" hangingPunct="1">
              <a:spcBef>
                <a:spcPct val="0"/>
              </a:spcBef>
              <a:buFont typeface="Arial" panose="020B0604020202020204" pitchFamily="34" charset="0"/>
              <a:buChar char="•"/>
              <a:defRPr/>
            </a:pPr>
            <a:r>
              <a:rPr lang="zh-CN" altLang="en-US" sz="1200" b="0" i="0" kern="1200" dirty="0">
                <a:solidFill>
                  <a:schemeClr val="tx1"/>
                </a:solidFill>
                <a:latin typeface="Times New Roman" panose="02020603050405020304" pitchFamily="18" charset="0"/>
                <a:ea typeface="+mn-ea"/>
                <a:cs typeface="+mn-cs"/>
              </a:rPr>
              <a:t>汇编语言底层，灵活，速度快，体积小的优势能将一个病毒程序发挥到极至，通常一个程序写出来才几千字节就包含了所有的功能。</a:t>
            </a:r>
            <a:endParaRPr lang="en-US" altLang="zh-CN" sz="1200" b="0" i="0" kern="1200" dirty="0">
              <a:solidFill>
                <a:schemeClr val="tx1"/>
              </a:solidFill>
              <a:latin typeface="Times New Roman" panose="02020603050405020304" pitchFamily="18" charset="0"/>
              <a:ea typeface="+mn-ea"/>
              <a:cs typeface="+mn-cs"/>
            </a:endParaRPr>
          </a:p>
          <a:p>
            <a:pPr defTabSz="965200" eaLnBrk="1" hangingPunct="1">
              <a:spcBef>
                <a:spcPct val="0"/>
              </a:spcBef>
              <a:buFont typeface="Arial" panose="020B0604020202020204" pitchFamily="34" charset="0"/>
              <a:buChar char="•"/>
              <a:defRPr/>
            </a:pPr>
            <a:r>
              <a:rPr lang="zh-CN" altLang="en-US" sz="1200" b="0" i="0" kern="1200" dirty="0">
                <a:solidFill>
                  <a:schemeClr val="tx1"/>
                </a:solidFill>
                <a:latin typeface="Times New Roman" panose="02020603050405020304" pitchFamily="18" charset="0"/>
                <a:ea typeface="+mn-ea"/>
                <a:cs typeface="+mn-cs"/>
              </a:rPr>
              <a:t>可以对系统底层直接操作，实现许多高级语言不能实现的功能，比较高效，写出的程序相对较小，方便传播。</a:t>
            </a:r>
            <a:endParaRPr lang="en-US" altLang="zh-CN" sz="1200" b="0" i="0" kern="1200" dirty="0">
              <a:solidFill>
                <a:schemeClr val="tx1"/>
              </a:solidFill>
              <a:latin typeface="Times New Roman" panose="02020603050405020304" pitchFamily="18" charset="0"/>
              <a:ea typeface="+mn-ea"/>
              <a:cs typeface="+mn-cs"/>
            </a:endParaRPr>
          </a:p>
          <a:p>
            <a:pPr defTabSz="965200" eaLnBrk="1" hangingPunct="1">
              <a:spcBef>
                <a:spcPct val="0"/>
              </a:spcBef>
              <a:buFont typeface="Arial" panose="020B0604020202020204" pitchFamily="34" charset="0"/>
              <a:buChar char="•"/>
              <a:defRPr/>
            </a:pPr>
            <a:r>
              <a:rPr lang="en-US" altLang="zh-CN" sz="1200" b="0" i="0" kern="1200" dirty="0">
                <a:solidFill>
                  <a:schemeClr val="tx1"/>
                </a:solidFill>
                <a:latin typeface="Times New Roman" panose="02020603050405020304" pitchFamily="18" charset="0"/>
                <a:ea typeface="+mn-ea"/>
                <a:cs typeface="+mn-cs"/>
              </a:rPr>
              <a:t> </a:t>
            </a:r>
            <a:r>
              <a:rPr lang="zh-CN" altLang="en-US" sz="1200" b="0" i="0" kern="1200" dirty="0">
                <a:solidFill>
                  <a:schemeClr val="tx1"/>
                </a:solidFill>
                <a:latin typeface="Times New Roman" panose="02020603050405020304" pitchFamily="18" charset="0"/>
                <a:ea typeface="+mn-ea"/>
                <a:cs typeface="+mn-cs"/>
              </a:rPr>
              <a:t>传播和破坏性：全球大部分的电脑使用的是</a:t>
            </a:r>
            <a:r>
              <a:rPr lang="en-US" altLang="zh-CN" sz="1200" b="0" i="0" kern="1200" dirty="0">
                <a:solidFill>
                  <a:schemeClr val="tx1"/>
                </a:solidFill>
                <a:latin typeface="Times New Roman" panose="02020603050405020304" pitchFamily="18" charset="0"/>
                <a:ea typeface="+mn-ea"/>
                <a:cs typeface="+mn-cs"/>
              </a:rPr>
              <a:t>Intel</a:t>
            </a:r>
            <a:r>
              <a:rPr lang="zh-CN" altLang="en-US" sz="1200" b="0" i="0" kern="1200" dirty="0">
                <a:solidFill>
                  <a:schemeClr val="tx1"/>
                </a:solidFill>
                <a:latin typeface="Times New Roman" panose="02020603050405020304" pitchFamily="18" charset="0"/>
                <a:ea typeface="+mn-ea"/>
                <a:cs typeface="+mn-cs"/>
              </a:rPr>
              <a:t>和</a:t>
            </a:r>
            <a:r>
              <a:rPr lang="en-US" altLang="zh-CN" sz="1200" b="0" i="0" kern="1200" dirty="0">
                <a:solidFill>
                  <a:schemeClr val="tx1"/>
                </a:solidFill>
                <a:latin typeface="Times New Roman" panose="02020603050405020304" pitchFamily="18" charset="0"/>
                <a:ea typeface="+mn-ea"/>
                <a:cs typeface="+mn-cs"/>
              </a:rPr>
              <a:t>AMD</a:t>
            </a:r>
            <a:r>
              <a:rPr lang="zh-CN" altLang="en-US" sz="1200" b="0" i="0" kern="1200" dirty="0">
                <a:solidFill>
                  <a:schemeClr val="tx1"/>
                </a:solidFill>
                <a:latin typeface="Times New Roman" panose="02020603050405020304" pitchFamily="18" charset="0"/>
                <a:ea typeface="+mn-ea"/>
                <a:cs typeface="+mn-cs"/>
              </a:rPr>
              <a:t>的</a:t>
            </a:r>
            <a:r>
              <a:rPr lang="en-US" altLang="zh-CN" sz="1200" b="0" i="0" kern="1200" dirty="0">
                <a:solidFill>
                  <a:schemeClr val="tx1"/>
                </a:solidFill>
                <a:latin typeface="Times New Roman" panose="02020603050405020304" pitchFamily="18" charset="0"/>
                <a:ea typeface="+mn-ea"/>
                <a:cs typeface="+mn-cs"/>
              </a:rPr>
              <a:t>CPU</a:t>
            </a:r>
            <a:r>
              <a:rPr lang="zh-CN" altLang="en-US" sz="1200" b="0" i="0" kern="1200" dirty="0">
                <a:solidFill>
                  <a:schemeClr val="tx1"/>
                </a:solidFill>
                <a:latin typeface="Times New Roman" panose="02020603050405020304" pitchFamily="18" charset="0"/>
                <a:ea typeface="+mn-ea"/>
                <a:cs typeface="+mn-cs"/>
              </a:rPr>
              <a:t>，它们的</a:t>
            </a:r>
            <a:r>
              <a:rPr lang="en-US" altLang="zh-CN" sz="1200" b="0" i="0" kern="1200" dirty="0">
                <a:solidFill>
                  <a:schemeClr val="tx1"/>
                </a:solidFill>
                <a:latin typeface="Times New Roman" panose="02020603050405020304" pitchFamily="18" charset="0"/>
                <a:ea typeface="+mn-ea"/>
                <a:cs typeface="+mn-cs"/>
              </a:rPr>
              <a:t>16</a:t>
            </a:r>
            <a:r>
              <a:rPr lang="zh-CN" altLang="en-US" sz="1200" b="0" i="0" kern="1200" dirty="0">
                <a:solidFill>
                  <a:schemeClr val="tx1"/>
                </a:solidFill>
                <a:latin typeface="Times New Roman" panose="02020603050405020304" pitchFamily="18" charset="0"/>
                <a:ea typeface="+mn-ea"/>
                <a:cs typeface="+mn-cs"/>
              </a:rPr>
              <a:t>位</a:t>
            </a:r>
            <a:r>
              <a:rPr lang="en-US" altLang="zh-CN" sz="1200" b="0" i="0" kern="1200" dirty="0">
                <a:solidFill>
                  <a:schemeClr val="tx1"/>
                </a:solidFill>
                <a:latin typeface="Times New Roman" panose="02020603050405020304" pitchFamily="18" charset="0"/>
                <a:ea typeface="+mn-ea"/>
                <a:cs typeface="+mn-cs"/>
              </a:rPr>
              <a:t>CPU</a:t>
            </a:r>
            <a:r>
              <a:rPr lang="zh-CN" altLang="en-US" sz="1200" b="0" i="0" kern="1200" dirty="0">
                <a:solidFill>
                  <a:schemeClr val="tx1"/>
                </a:solidFill>
                <a:latin typeface="Times New Roman" panose="02020603050405020304" pitchFamily="18" charset="0"/>
                <a:ea typeface="+mn-ea"/>
                <a:cs typeface="+mn-cs"/>
              </a:rPr>
              <a:t>、</a:t>
            </a:r>
            <a:r>
              <a:rPr lang="en-US" altLang="zh-CN" sz="1200" b="0" i="0" kern="1200" dirty="0">
                <a:solidFill>
                  <a:schemeClr val="tx1"/>
                </a:solidFill>
                <a:latin typeface="Times New Roman" panose="02020603050405020304" pitchFamily="18" charset="0"/>
                <a:ea typeface="+mn-ea"/>
                <a:cs typeface="+mn-cs"/>
              </a:rPr>
              <a:t>32</a:t>
            </a:r>
            <a:r>
              <a:rPr lang="zh-CN" altLang="en-US" sz="1200" b="0" i="0" kern="1200" dirty="0">
                <a:solidFill>
                  <a:schemeClr val="tx1"/>
                </a:solidFill>
                <a:latin typeface="Times New Roman" panose="02020603050405020304" pitchFamily="18" charset="0"/>
                <a:ea typeface="+mn-ea"/>
                <a:cs typeface="+mn-cs"/>
              </a:rPr>
              <a:t>位</a:t>
            </a:r>
            <a:r>
              <a:rPr lang="en-US" altLang="zh-CN" sz="1200" b="0" i="0" kern="1200" dirty="0">
                <a:solidFill>
                  <a:schemeClr val="tx1"/>
                </a:solidFill>
                <a:latin typeface="Times New Roman" panose="02020603050405020304" pitchFamily="18" charset="0"/>
                <a:ea typeface="+mn-ea"/>
                <a:cs typeface="+mn-cs"/>
              </a:rPr>
              <a:t>CPU</a:t>
            </a:r>
            <a:r>
              <a:rPr lang="zh-CN" altLang="en-US" sz="1200" b="0" i="0" kern="1200" dirty="0">
                <a:solidFill>
                  <a:schemeClr val="tx1"/>
                </a:solidFill>
                <a:latin typeface="Times New Roman" panose="02020603050405020304" pitchFamily="18" charset="0"/>
                <a:ea typeface="+mn-ea"/>
                <a:cs typeface="+mn-cs"/>
              </a:rPr>
              <a:t>和</a:t>
            </a:r>
            <a:r>
              <a:rPr lang="en-US" altLang="zh-CN" sz="1200" b="0" i="0" kern="1200" dirty="0">
                <a:solidFill>
                  <a:schemeClr val="tx1"/>
                </a:solidFill>
                <a:latin typeface="Times New Roman" panose="02020603050405020304" pitchFamily="18" charset="0"/>
                <a:ea typeface="+mn-ea"/>
                <a:cs typeface="+mn-cs"/>
              </a:rPr>
              <a:t>64</a:t>
            </a:r>
            <a:r>
              <a:rPr lang="zh-CN" altLang="en-US" sz="1200" b="0" i="0" kern="1200" dirty="0">
                <a:solidFill>
                  <a:schemeClr val="tx1"/>
                </a:solidFill>
                <a:latin typeface="Times New Roman" panose="02020603050405020304" pitchFamily="18" charset="0"/>
                <a:ea typeface="+mn-ea"/>
                <a:cs typeface="+mn-cs"/>
              </a:rPr>
              <a:t>位</a:t>
            </a:r>
            <a:r>
              <a:rPr lang="en-US" altLang="zh-CN" sz="1200" b="0" i="0" kern="1200" dirty="0">
                <a:solidFill>
                  <a:schemeClr val="tx1"/>
                </a:solidFill>
                <a:latin typeface="Times New Roman" panose="02020603050405020304" pitchFamily="18" charset="0"/>
                <a:ea typeface="+mn-ea"/>
                <a:cs typeface="+mn-cs"/>
              </a:rPr>
              <a:t>CPU</a:t>
            </a:r>
            <a:r>
              <a:rPr lang="zh-CN" altLang="en-US" sz="1200" b="0" i="0" kern="1200" dirty="0">
                <a:solidFill>
                  <a:schemeClr val="tx1"/>
                </a:solidFill>
                <a:latin typeface="Times New Roman" panose="02020603050405020304" pitchFamily="18" charset="0"/>
                <a:ea typeface="+mn-ea"/>
                <a:cs typeface="+mn-cs"/>
              </a:rPr>
              <a:t>的指令集系统基本一致</a:t>
            </a:r>
            <a:r>
              <a:rPr lang="en-US" altLang="zh-CN" sz="1200" b="0" i="0" kern="1200" dirty="0">
                <a:solidFill>
                  <a:schemeClr val="tx1"/>
                </a:solidFill>
                <a:latin typeface="Times New Roman" panose="02020603050405020304" pitchFamily="18" charset="0"/>
                <a:ea typeface="+mn-ea"/>
                <a:cs typeface="+mn-cs"/>
              </a:rPr>
              <a:t>,</a:t>
            </a:r>
            <a:r>
              <a:rPr lang="zh-CN" altLang="en-US" sz="1200" b="0" i="0" kern="1200" dirty="0">
                <a:solidFill>
                  <a:schemeClr val="tx1"/>
                </a:solidFill>
                <a:latin typeface="Times New Roman" panose="02020603050405020304" pitchFamily="18" charset="0"/>
                <a:ea typeface="+mn-ea"/>
                <a:cs typeface="+mn-cs"/>
              </a:rPr>
              <a:t>所以机器语言基本一致</a:t>
            </a:r>
            <a:r>
              <a:rPr lang="en-US" altLang="zh-CN" sz="1200" b="0" i="0" kern="1200" dirty="0">
                <a:solidFill>
                  <a:schemeClr val="tx1"/>
                </a:solidFill>
                <a:latin typeface="Times New Roman" panose="02020603050405020304" pitchFamily="18" charset="0"/>
                <a:ea typeface="+mn-ea"/>
                <a:cs typeface="+mn-cs"/>
              </a:rPr>
              <a:t>.</a:t>
            </a:r>
            <a:endParaRPr lang="en-US" altLang="zh-CN" sz="1200" b="0" i="0" kern="1200" dirty="0">
              <a:solidFill>
                <a:schemeClr val="tx1"/>
              </a:solidFill>
              <a:latin typeface="Times New Roman" panose="02020603050405020304" pitchFamily="18" charset="0"/>
              <a:ea typeface="+mn-ea"/>
              <a:cs typeface="+mn-cs"/>
            </a:endParaRPr>
          </a:p>
          <a:p>
            <a:pPr defTabSz="965200" eaLnBrk="1" hangingPunct="1">
              <a:spcBef>
                <a:spcPct val="0"/>
              </a:spcBef>
              <a:defRPr/>
            </a:pPr>
            <a:endParaRPr lang="en-US" altLang="zh-CN" sz="1200" b="0" i="0" kern="1200" dirty="0">
              <a:solidFill>
                <a:schemeClr val="tx1"/>
              </a:solidFill>
              <a:latin typeface="Times New Roman" panose="02020603050405020304" pitchFamily="18" charset="0"/>
              <a:ea typeface="+mn-ea"/>
              <a:cs typeface="+mn-cs"/>
            </a:endParaRPr>
          </a:p>
          <a:p>
            <a:pPr defTabSz="965200" eaLnBrk="1" hangingPunct="1">
              <a:spcBef>
                <a:spcPct val="0"/>
              </a:spcBef>
              <a:defRPr/>
            </a:pPr>
            <a:r>
              <a:rPr lang="zh-CN" altLang="en-US" sz="1200" b="0" i="0" kern="1200" dirty="0">
                <a:solidFill>
                  <a:schemeClr val="tx1"/>
                </a:solidFill>
                <a:latin typeface="Times New Roman" panose="02020603050405020304" pitchFamily="18" charset="0"/>
                <a:ea typeface="+mn-ea"/>
                <a:cs typeface="+mn-cs"/>
              </a:rPr>
              <a:t>程序静态分析（</a:t>
            </a:r>
            <a:r>
              <a:rPr lang="en-US" altLang="zh-CN" sz="1200" b="0" i="0" kern="1200" dirty="0">
                <a:solidFill>
                  <a:schemeClr val="tx1"/>
                </a:solidFill>
                <a:latin typeface="Times New Roman" panose="02020603050405020304" pitchFamily="18" charset="0"/>
                <a:ea typeface="+mn-ea"/>
                <a:cs typeface="+mn-cs"/>
              </a:rPr>
              <a:t>Program Static Analysis</a:t>
            </a:r>
            <a:r>
              <a:rPr lang="zh-CN" altLang="en-US" sz="1200" b="0" i="0" kern="1200" dirty="0">
                <a:solidFill>
                  <a:schemeClr val="tx1"/>
                </a:solidFill>
                <a:latin typeface="Times New Roman" panose="02020603050405020304" pitchFamily="18" charset="0"/>
                <a:ea typeface="+mn-ea"/>
                <a:cs typeface="+mn-cs"/>
              </a:rPr>
              <a:t>）可以帮助软件开发人员、质量保证人员查找代码中存在的结构性错误、安全漏洞等问题，从而保证软件的整体质量</a:t>
            </a:r>
            <a:endParaRPr lang="zh-CN" altLang="en-US" sz="1200" b="0" i="0" kern="1200" dirty="0">
              <a:solidFill>
                <a:schemeClr val="tx1"/>
              </a:solidFill>
              <a:latin typeface="Times New Roman" panose="02020603050405020304" pitchFamily="18" charset="0"/>
              <a:ea typeface="+mn-ea"/>
              <a:cs typeface="+mn-cs"/>
            </a:endParaRPr>
          </a:p>
          <a:p>
            <a:pPr defTabSz="965200" eaLnBrk="1" hangingPunct="1">
              <a:spcBef>
                <a:spcPct val="0"/>
              </a:spcBef>
              <a:defRPr/>
            </a:pPr>
            <a:r>
              <a:rPr lang="en-US" altLang="zh-CN" sz="1200" b="0" i="0" kern="1200" dirty="0">
                <a:solidFill>
                  <a:schemeClr val="tx1"/>
                </a:solidFill>
                <a:latin typeface="Times New Roman" panose="02020603050405020304" pitchFamily="18" charset="0"/>
                <a:ea typeface="+mn-ea"/>
                <a:cs typeface="+mn-cs"/>
              </a:rPr>
              <a:t>http://baike.baidu.com/view/1549698.htm</a:t>
            </a:r>
            <a:endParaRPr lang="en-US" altLang="zh-CN" sz="1200" b="0" i="0" kern="1200" dirty="0">
              <a:solidFill>
                <a:schemeClr val="tx1"/>
              </a:solidFill>
              <a:latin typeface="Times New Roman" panose="02020603050405020304" pitchFamily="18" charset="0"/>
              <a:ea typeface="+mn-ea"/>
              <a:cs typeface="+mn-cs"/>
            </a:endParaRPr>
          </a:p>
          <a:p>
            <a:pPr defTabSz="965200" eaLnBrk="1" hangingPunct="1">
              <a:spcBef>
                <a:spcPct val="0"/>
              </a:spcBef>
              <a:defRPr/>
            </a:pPr>
            <a:endParaRPr lang="en-US" altLang="zh-CN" sz="1200" b="0" i="0" kern="1200" dirty="0">
              <a:solidFill>
                <a:schemeClr val="tx1"/>
              </a:solidFill>
              <a:latin typeface="Times New Roman" panose="02020603050405020304" pitchFamily="18" charset="0"/>
              <a:ea typeface="+mn-ea"/>
              <a:cs typeface="+mn-cs"/>
            </a:endParaRPr>
          </a:p>
          <a:p>
            <a:pPr defTabSz="965200" eaLnBrk="1" hangingPunct="1">
              <a:spcBef>
                <a:spcPct val="0"/>
              </a:spcBef>
              <a:defRPr/>
            </a:pPr>
            <a:r>
              <a:rPr lang="en-US" altLang="zh-CN" sz="1200" b="0" i="0" kern="1200" dirty="0">
                <a:solidFill>
                  <a:schemeClr val="tx1"/>
                </a:solidFill>
                <a:latin typeface="Times New Roman" panose="02020603050405020304" pitchFamily="18" charset="0"/>
                <a:ea typeface="+mn-ea"/>
                <a:cs typeface="+mn-cs"/>
              </a:rPr>
              <a:t>C </a:t>
            </a:r>
            <a:r>
              <a:rPr lang="zh-CN" altLang="en-US" sz="1200" b="0" i="0" kern="1200" dirty="0">
                <a:solidFill>
                  <a:schemeClr val="tx1"/>
                </a:solidFill>
                <a:latin typeface="Times New Roman" panose="02020603050405020304" pitchFamily="18" charset="0"/>
                <a:ea typeface="+mn-ea"/>
                <a:cs typeface="+mn-cs"/>
              </a:rPr>
              <a:t>中不安全的函数</a:t>
            </a:r>
            <a:endParaRPr lang="en-US" altLang="zh-CN" sz="1200" b="0" i="0" kern="1200" dirty="0">
              <a:solidFill>
                <a:schemeClr val="tx1"/>
              </a:solidFill>
              <a:latin typeface="Times New Roman" panose="02020603050405020304" pitchFamily="18" charset="0"/>
              <a:ea typeface="+mn-ea"/>
              <a:cs typeface="+mn-cs"/>
            </a:endParaRPr>
          </a:p>
          <a:p>
            <a:pPr defTabSz="965200" eaLnBrk="1" hangingPunct="1">
              <a:spcBef>
                <a:spcPct val="0"/>
              </a:spcBef>
              <a:defRPr/>
            </a:pPr>
            <a:r>
              <a:rPr lang="en-US" altLang="zh-CN" sz="1200" b="0" i="0" kern="1200" dirty="0">
                <a:solidFill>
                  <a:schemeClr val="tx1"/>
                </a:solidFill>
                <a:latin typeface="Times New Roman" panose="02020603050405020304" pitchFamily="18" charset="0"/>
                <a:ea typeface="+mn-ea"/>
                <a:cs typeface="+mn-cs"/>
              </a:rPr>
              <a:t>http://www.360doc.com/content/11/0610/16/6295074_126040631.shtml</a:t>
            </a:r>
            <a:endParaRPr lang="en-US" altLang="zh-CN" sz="1200" b="0" i="0" kern="1200" dirty="0">
              <a:solidFill>
                <a:schemeClr val="tx1"/>
              </a:solidFill>
              <a:latin typeface="Times New Roman" panose="02020603050405020304" pitchFamily="18" charset="0"/>
              <a:ea typeface="+mn-ea"/>
              <a:cs typeface="+mn-c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zh-CN" altLang="en-US" b="1" dirty="0"/>
              <a:t>事实三：内存（对程序性能的影响）至关重要</a:t>
            </a:r>
            <a:endParaRPr lang="en-US" altLang="zh-CN" b="1" dirty="0"/>
          </a:p>
          <a:p>
            <a:endParaRPr lang="en-US" altLang="zh-CN" b="1" dirty="0"/>
          </a:p>
          <a:p>
            <a:r>
              <a:rPr lang="zh-CN" altLang="en-US" sz="1200" b="1" i="0" kern="1200" dirty="0">
                <a:solidFill>
                  <a:schemeClr val="tx1"/>
                </a:solidFill>
                <a:latin typeface="Times New Roman" panose="02020603050405020304" pitchFamily="18" charset="0"/>
                <a:ea typeface="+mn-ea"/>
                <a:cs typeface="+mn-cs"/>
              </a:rPr>
              <a:t>高速缓存</a:t>
            </a:r>
            <a:r>
              <a:rPr lang="zh-CN" altLang="en-US" sz="1200" b="0" i="0" kern="1200" dirty="0">
                <a:solidFill>
                  <a:schemeClr val="tx1"/>
                </a:solidFill>
                <a:latin typeface="Times New Roman" panose="02020603050405020304" pitchFamily="18" charset="0"/>
                <a:ea typeface="+mn-ea"/>
                <a:cs typeface="+mn-cs"/>
              </a:rPr>
              <a:t>：</a:t>
            </a:r>
            <a:endParaRPr lang="zh-CN" altLang="en-US" sz="1200" b="0" i="0" kern="1200" dirty="0">
              <a:solidFill>
                <a:schemeClr val="tx1"/>
              </a:solidFill>
              <a:latin typeface="Times New Roman" panose="02020603050405020304" pitchFamily="18" charset="0"/>
              <a:ea typeface="+mn-ea"/>
              <a:cs typeface="+mn-cs"/>
            </a:endParaRPr>
          </a:p>
          <a:p>
            <a:pPr>
              <a:buFont typeface="Arial" panose="020B0604020202020204" pitchFamily="34" charset="0"/>
              <a:buChar char="•"/>
            </a:pPr>
            <a:r>
              <a:rPr lang="zh-CN" altLang="en-US" sz="1200" b="0" i="0" kern="1200" dirty="0">
                <a:solidFill>
                  <a:schemeClr val="tx1"/>
                </a:solidFill>
                <a:latin typeface="Times New Roman" panose="02020603050405020304" pitchFamily="18" charset="0"/>
                <a:ea typeface="+mn-ea"/>
                <a:cs typeface="+mn-cs"/>
              </a:rPr>
              <a:t>缓存技术就是采用速度较快但容量较小的存储器来提高速度较慢但容量较大的存储器的速度。</a:t>
            </a:r>
            <a:endParaRPr lang="zh-CN" altLang="en-US" sz="1200" b="0" i="0" kern="1200" dirty="0">
              <a:solidFill>
                <a:schemeClr val="tx1"/>
              </a:solidFill>
              <a:latin typeface="Times New Roman" panose="02020603050405020304" pitchFamily="18" charset="0"/>
              <a:ea typeface="+mn-ea"/>
              <a:cs typeface="+mn-cs"/>
            </a:endParaRPr>
          </a:p>
          <a:p>
            <a:pPr>
              <a:buFont typeface="Arial" panose="020B0604020202020204" pitchFamily="34" charset="0"/>
              <a:buChar char="•"/>
            </a:pPr>
            <a:r>
              <a:rPr lang="zh-CN" altLang="en-US" sz="1200" b="0" i="0" kern="1200" dirty="0">
                <a:solidFill>
                  <a:schemeClr val="tx1"/>
                </a:solidFill>
                <a:latin typeface="Times New Roman" panose="02020603050405020304" pitchFamily="18" charset="0"/>
                <a:ea typeface="+mn-ea"/>
                <a:cs typeface="+mn-cs"/>
              </a:rPr>
              <a:t>使用缓存时，必须先查看缓存中是否有需要的项目。如果有，则称之为</a:t>
            </a:r>
            <a:r>
              <a:rPr lang="zh-CN" altLang="en-US" sz="1200" b="1" i="0" kern="1200" dirty="0">
                <a:solidFill>
                  <a:schemeClr val="tx1"/>
                </a:solidFill>
                <a:latin typeface="Times New Roman" panose="02020603050405020304" pitchFamily="18" charset="0"/>
                <a:ea typeface="+mn-ea"/>
                <a:cs typeface="+mn-cs"/>
              </a:rPr>
              <a:t>缓存命中</a:t>
            </a:r>
            <a:r>
              <a:rPr lang="zh-CN" altLang="en-US" sz="1200" b="0" i="0" kern="1200" dirty="0">
                <a:solidFill>
                  <a:schemeClr val="tx1"/>
                </a:solidFill>
                <a:latin typeface="Times New Roman" panose="02020603050405020304" pitchFamily="18" charset="0"/>
                <a:ea typeface="+mn-ea"/>
                <a:cs typeface="+mn-cs"/>
              </a:rPr>
              <a:t>。如果没有，则称之为</a:t>
            </a:r>
            <a:r>
              <a:rPr lang="zh-CN" altLang="en-US" sz="1200" b="1" i="0" kern="1200" dirty="0">
                <a:solidFill>
                  <a:schemeClr val="tx1"/>
                </a:solidFill>
                <a:latin typeface="Times New Roman" panose="02020603050405020304" pitchFamily="18" charset="0"/>
                <a:ea typeface="+mn-ea"/>
                <a:cs typeface="+mn-cs"/>
              </a:rPr>
              <a:t>缓存失误</a:t>
            </a:r>
            <a:r>
              <a:rPr lang="zh-CN" altLang="en-US" sz="1200" b="0" i="0" kern="1200" dirty="0">
                <a:solidFill>
                  <a:schemeClr val="tx1"/>
                </a:solidFill>
                <a:latin typeface="Times New Roman" panose="02020603050405020304" pitchFamily="18" charset="0"/>
                <a:ea typeface="+mn-ea"/>
                <a:cs typeface="+mn-cs"/>
              </a:rPr>
              <a:t>，这时计算机就必须等待往返一次读取庞大而又缓慢的存储器。</a:t>
            </a:r>
            <a:endParaRPr lang="zh-CN" altLang="en-US" sz="1200" b="0" i="0" kern="1200" dirty="0">
              <a:solidFill>
                <a:schemeClr val="tx1"/>
              </a:solidFill>
              <a:latin typeface="Times New Roman" panose="02020603050405020304" pitchFamily="18" charset="0"/>
              <a:ea typeface="+mn-ea"/>
              <a:cs typeface="+mn-cs"/>
            </a:endParaRPr>
          </a:p>
          <a:p>
            <a:pPr>
              <a:buFont typeface="Arial" panose="020B0604020202020204" pitchFamily="34" charset="0"/>
              <a:buChar char="•"/>
            </a:pPr>
            <a:r>
              <a:rPr lang="zh-CN" altLang="en-US" sz="1200" b="0" i="0" kern="1200" dirty="0">
                <a:solidFill>
                  <a:schemeClr val="tx1"/>
                </a:solidFill>
                <a:latin typeface="Times New Roman" panose="02020603050405020304" pitchFamily="18" charset="0"/>
                <a:ea typeface="+mn-ea"/>
                <a:cs typeface="+mn-cs"/>
              </a:rPr>
              <a:t>最大的缓存也远远小于庞大的存储区。</a:t>
            </a:r>
            <a:endParaRPr lang="en-US" altLang="zh-CN" sz="1200" b="0" i="0" kern="1200" dirty="0">
              <a:solidFill>
                <a:schemeClr val="tx1"/>
              </a:solidFill>
              <a:latin typeface="Times New Roman" panose="02020603050405020304" pitchFamily="18" charset="0"/>
              <a:ea typeface="+mn-ea"/>
              <a:cs typeface="+mn-cs"/>
            </a:endParaRPr>
          </a:p>
          <a:p>
            <a:pPr>
              <a:buFont typeface="Arial" panose="020B0604020202020204" pitchFamily="34" charset="0"/>
              <a:buChar char="•"/>
            </a:pPr>
            <a:endParaRPr lang="en-US" altLang="zh-CN" sz="1200" b="0" i="0" kern="1200" dirty="0">
              <a:solidFill>
                <a:schemeClr val="tx1"/>
              </a:solidFill>
              <a:latin typeface="Times New Roman" panose="02020603050405020304" pitchFamily="18" charset="0"/>
              <a:ea typeface="+mn-ea"/>
              <a:cs typeface="+mn-cs"/>
            </a:endParaRPr>
          </a:p>
          <a:p>
            <a:r>
              <a:rPr lang="zh-CN" altLang="en-US" b="1" dirty="0"/>
              <a:t>虚拟内存</a:t>
            </a:r>
            <a:r>
              <a:rPr lang="zh-CN" altLang="en-US" b="0" dirty="0"/>
              <a:t>：</a:t>
            </a:r>
            <a:endParaRPr lang="en-US" altLang="zh-CN" b="0" dirty="0"/>
          </a:p>
          <a:p>
            <a:r>
              <a:rPr lang="zh-CN" altLang="en-US" b="0" dirty="0"/>
              <a:t>电脑中所运行的程序均需经由内存执行，若执行的程序占用内存很大或很多，则会导致内存消耗殆尽。为解决该问题，</a:t>
            </a:r>
            <a:r>
              <a:rPr lang="en-US" altLang="zh-CN" b="0" dirty="0"/>
              <a:t>Windows</a:t>
            </a:r>
            <a:r>
              <a:rPr lang="zh-CN" altLang="en-US" b="0" dirty="0"/>
              <a:t>中运用了虚拟内存技术，即匀出一部分硬盘空间来充当内存使用。当内存耗尽时，电脑就会自动调用硬盘来充当内存，以缓解内存的紧张。若计算机运行程序或操作所需的随机存储器</a:t>
            </a:r>
            <a:r>
              <a:rPr lang="en-US" altLang="zh-CN" b="0" dirty="0"/>
              <a:t>(RAM)</a:t>
            </a:r>
            <a:r>
              <a:rPr lang="zh-CN" altLang="en-US" b="0" dirty="0"/>
              <a:t>不足时，则 </a:t>
            </a:r>
            <a:r>
              <a:rPr lang="en-US" altLang="zh-CN" b="0" dirty="0"/>
              <a:t>Windows </a:t>
            </a:r>
            <a:r>
              <a:rPr lang="zh-CN" altLang="en-US" b="0" dirty="0"/>
              <a:t>会用虚拟存储器进行补偿。它将计算机的</a:t>
            </a:r>
            <a:r>
              <a:rPr lang="en-US" altLang="zh-CN" b="0" dirty="0"/>
              <a:t>RAM</a:t>
            </a:r>
            <a:r>
              <a:rPr lang="zh-CN" altLang="en-US" b="0" dirty="0"/>
              <a:t>和硬盘上的临时空间组合。当</a:t>
            </a:r>
            <a:r>
              <a:rPr lang="en-US" altLang="zh-CN" b="0" dirty="0"/>
              <a:t>RAM</a:t>
            </a:r>
            <a:r>
              <a:rPr lang="zh-CN" altLang="en-US" b="0" dirty="0"/>
              <a:t>运行速率缓慢时，它便将数据从</a:t>
            </a:r>
            <a:r>
              <a:rPr lang="en-US" altLang="zh-CN" b="0" dirty="0"/>
              <a:t>RAM</a:t>
            </a:r>
            <a:r>
              <a:rPr lang="zh-CN" altLang="en-US" b="0" dirty="0"/>
              <a:t>移动到称为“分页文件”的空间中。将数据移入分页文件可释放</a:t>
            </a:r>
            <a:r>
              <a:rPr lang="en-US" altLang="zh-CN" b="0" dirty="0"/>
              <a:t>RAM</a:t>
            </a:r>
            <a:r>
              <a:rPr lang="zh-CN" altLang="en-US" b="0" dirty="0"/>
              <a:t>，以便完成工作。 一般而言，计算机的</a:t>
            </a:r>
            <a:r>
              <a:rPr lang="en-US" altLang="zh-CN" b="0" dirty="0"/>
              <a:t>RAM</a:t>
            </a:r>
            <a:r>
              <a:rPr lang="zh-CN" altLang="en-US" b="0" dirty="0"/>
              <a:t>容量越大，程序运行得越快。若计算机的速率由于</a:t>
            </a:r>
            <a:r>
              <a:rPr lang="en-US" altLang="zh-CN" b="0" dirty="0"/>
              <a:t>RAM</a:t>
            </a:r>
            <a:r>
              <a:rPr lang="zh-CN" altLang="en-US" b="0" dirty="0"/>
              <a:t>可用空间匮乏而减缓，则可尝试通过增加虚拟内存来进行补偿。但是，计算机从</a:t>
            </a:r>
            <a:r>
              <a:rPr lang="en-US" altLang="zh-CN" b="0" dirty="0"/>
              <a:t>RAM</a:t>
            </a:r>
            <a:r>
              <a:rPr lang="zh-CN" altLang="en-US" b="0" dirty="0"/>
              <a:t>读取数据的速率要比从硬盘读取数据的速率快，因而扩增</a:t>
            </a:r>
            <a:r>
              <a:rPr lang="en-US" altLang="zh-CN" b="0" dirty="0"/>
              <a:t>RAM</a:t>
            </a:r>
            <a:r>
              <a:rPr lang="zh-CN" altLang="en-US" b="0" dirty="0"/>
              <a:t>容量（可加内存条）是最佳选择。</a:t>
            </a:r>
            <a:endParaRPr lang="en-US" altLang="zh-CN" b="0"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altLang="zh-CN" sz="1200" b="0" i="0" kern="1200" dirty="0">
                <a:solidFill>
                  <a:schemeClr val="tx1"/>
                </a:solidFill>
                <a:latin typeface="Times New Roman" panose="02020603050405020304" pitchFamily="18" charset="0"/>
                <a:ea typeface="+mn-ea"/>
                <a:cs typeface="+mn-cs"/>
              </a:rPr>
              <a:t>C does not implement bounds checking; Out of range write can affect other parts of program state</a:t>
            </a:r>
            <a:endParaRPr lang="en-US" altLang="zh-CN" sz="1200" b="0" i="0" kern="1200" dirty="0">
              <a:solidFill>
                <a:schemeClr val="tx1"/>
              </a:solidFill>
              <a:latin typeface="Times New Roman" panose="02020603050405020304" pitchFamily="18" charset="0"/>
              <a:ea typeface="+mn-ea"/>
              <a:cs typeface="+mn-cs"/>
            </a:endParaRPr>
          </a:p>
          <a:p>
            <a:r>
              <a:rPr lang="zh-CN" altLang="en-US" sz="1200" b="0" i="0" kern="1200" dirty="0">
                <a:solidFill>
                  <a:schemeClr val="tx1"/>
                </a:solidFill>
                <a:latin typeface="Times New Roman" panose="02020603050405020304" pitchFamily="18" charset="0"/>
                <a:ea typeface="+mn-ea"/>
                <a:cs typeface="+mn-cs"/>
              </a:rPr>
              <a:t>段错误</a:t>
            </a:r>
            <a:r>
              <a:rPr lang="en-US" altLang="zh-CN" sz="1200" b="0" i="0" kern="1200" dirty="0">
                <a:solidFill>
                  <a:schemeClr val="tx1"/>
                </a:solidFill>
                <a:latin typeface="Times New Roman" panose="02020603050405020304" pitchFamily="18" charset="0"/>
                <a:ea typeface="+mn-ea"/>
                <a:cs typeface="+mn-cs"/>
              </a:rPr>
              <a:t>(</a:t>
            </a:r>
            <a:r>
              <a:rPr lang="en-US" sz="1200" b="0" i="0" kern="1200" dirty="0">
                <a:solidFill>
                  <a:schemeClr val="tx1"/>
                </a:solidFill>
                <a:latin typeface="Times New Roman" panose="02020603050405020304" pitchFamily="18" charset="0"/>
                <a:ea typeface="+mn-ea"/>
                <a:cs typeface="+mn-cs"/>
              </a:rPr>
              <a:t>segmentation fault</a:t>
            </a:r>
            <a:r>
              <a:rPr lang="en-US" altLang="zh-CN" sz="1200" b="0" i="0" kern="1200" dirty="0">
                <a:solidFill>
                  <a:schemeClr val="tx1"/>
                </a:solidFill>
                <a:latin typeface="Times New Roman" panose="02020603050405020304" pitchFamily="18" charset="0"/>
                <a:ea typeface="+mn-ea"/>
                <a:cs typeface="+mn-cs"/>
              </a:rPr>
              <a:t>)</a:t>
            </a:r>
            <a:r>
              <a:rPr lang="zh-CN" altLang="en-US" sz="1200" b="0" i="0" kern="1200" dirty="0">
                <a:solidFill>
                  <a:schemeClr val="tx1"/>
                </a:solidFill>
                <a:latin typeface="Times New Roman" panose="02020603050405020304" pitchFamily="18" charset="0"/>
                <a:ea typeface="+mn-ea"/>
                <a:cs typeface="+mn-cs"/>
              </a:rPr>
              <a:t>就是访问了错误的内存段，一般是你没有权限，或者根本就不存在对应的物理内存</a:t>
            </a:r>
            <a:r>
              <a:rPr lang="en-US" altLang="zh-CN" sz="1200" b="0" i="0" kern="1200" dirty="0">
                <a:solidFill>
                  <a:schemeClr val="tx1"/>
                </a:solidFill>
                <a:latin typeface="Times New Roman" panose="02020603050405020304" pitchFamily="18" charset="0"/>
                <a:ea typeface="+mn-ea"/>
                <a:cs typeface="+mn-cs"/>
              </a:rPr>
              <a:t>,</a:t>
            </a:r>
            <a:r>
              <a:rPr lang="zh-CN" altLang="en-US" sz="1200" b="0" i="0" kern="1200" dirty="0">
                <a:solidFill>
                  <a:schemeClr val="tx1"/>
                </a:solidFill>
                <a:latin typeface="Times New Roman" panose="02020603050405020304" pitchFamily="18" charset="0"/>
                <a:ea typeface="+mn-ea"/>
                <a:cs typeface="+mn-cs"/>
              </a:rPr>
              <a:t>尤其常见的是访问</a:t>
            </a:r>
            <a:r>
              <a:rPr lang="en-US" altLang="zh-CN" sz="1200" b="0" i="0" kern="1200" dirty="0">
                <a:solidFill>
                  <a:schemeClr val="tx1"/>
                </a:solidFill>
                <a:latin typeface="Times New Roman" panose="02020603050405020304" pitchFamily="18" charset="0"/>
                <a:ea typeface="+mn-ea"/>
                <a:cs typeface="+mn-cs"/>
              </a:rPr>
              <a:t>0</a:t>
            </a:r>
            <a:r>
              <a:rPr lang="zh-CN" altLang="en-US" sz="1200" b="0" i="0" kern="1200" dirty="0">
                <a:solidFill>
                  <a:schemeClr val="tx1"/>
                </a:solidFill>
                <a:latin typeface="Times New Roman" panose="02020603050405020304" pitchFamily="18" charset="0"/>
                <a:ea typeface="+mn-ea"/>
                <a:cs typeface="+mn-cs"/>
              </a:rPr>
              <a:t>地址</a:t>
            </a:r>
            <a:r>
              <a:rPr lang="en-US" altLang="zh-CN" sz="1200" b="0" i="0" kern="1200" dirty="0">
                <a:solidFill>
                  <a:schemeClr val="tx1"/>
                </a:solidFill>
                <a:latin typeface="Times New Roman" panose="02020603050405020304" pitchFamily="18" charset="0"/>
                <a:ea typeface="+mn-ea"/>
                <a:cs typeface="+mn-cs"/>
              </a:rPr>
              <a:t>.</a:t>
            </a:r>
            <a:endParaRPr lang="en-US" altLang="zh-CN" sz="1200" b="0" i="0" kern="1200" dirty="0">
              <a:solidFill>
                <a:schemeClr val="tx1"/>
              </a:solidFill>
              <a:latin typeface="Times New Roman" panose="02020603050405020304" pitchFamily="18" charset="0"/>
              <a:ea typeface="+mn-ea"/>
              <a:cs typeface="+mn-cs"/>
            </a:endParaRPr>
          </a:p>
          <a:p>
            <a:endParaRPr lang="en-US" sz="1200" b="0" i="0" kern="1200" dirty="0">
              <a:solidFill>
                <a:schemeClr val="tx1"/>
              </a:solidFill>
              <a:latin typeface="Times New Roman" panose="02020603050405020304" pitchFamily="18" charset="0"/>
              <a:ea typeface="+mn-ea"/>
              <a:cs typeface="+mn-cs"/>
            </a:endParaRPr>
          </a:p>
          <a:p>
            <a:r>
              <a:rPr lang="zh-CN" altLang="en-US" sz="1200" b="0" i="0" kern="1200" dirty="0">
                <a:solidFill>
                  <a:schemeClr val="tx1"/>
                </a:solidFill>
                <a:latin typeface="Times New Roman" panose="02020603050405020304" pitchFamily="18" charset="0"/>
                <a:ea typeface="+mn-ea"/>
                <a:cs typeface="+mn-cs"/>
              </a:rPr>
              <a:t>在编程中以下几类做法容易导致段错误</a:t>
            </a:r>
            <a:r>
              <a:rPr lang="en-US" altLang="zh-CN" sz="1200" b="0" i="0" kern="1200" dirty="0">
                <a:solidFill>
                  <a:schemeClr val="tx1"/>
                </a:solidFill>
                <a:latin typeface="Times New Roman" panose="02020603050405020304" pitchFamily="18" charset="0"/>
                <a:ea typeface="+mn-ea"/>
                <a:cs typeface="+mn-cs"/>
              </a:rPr>
              <a:t>,</a:t>
            </a:r>
            <a:r>
              <a:rPr lang="zh-CN" altLang="en-US" sz="1200" b="0" i="0" kern="1200" dirty="0">
                <a:solidFill>
                  <a:schemeClr val="tx1"/>
                </a:solidFill>
                <a:latin typeface="Times New Roman" panose="02020603050405020304" pitchFamily="18" charset="0"/>
                <a:ea typeface="+mn-ea"/>
                <a:cs typeface="+mn-cs"/>
              </a:rPr>
              <a:t>基本是是错误地使用指针引起的</a:t>
            </a:r>
            <a:br>
              <a:rPr lang="zh-CN" altLang="en-US" dirty="0"/>
            </a:br>
            <a:r>
              <a:rPr lang="en-US" altLang="zh-CN" sz="1200" b="0" i="0" kern="1200" dirty="0">
                <a:solidFill>
                  <a:schemeClr val="tx1"/>
                </a:solidFill>
                <a:latin typeface="Times New Roman" panose="02020603050405020304" pitchFamily="18" charset="0"/>
                <a:ea typeface="+mn-ea"/>
                <a:cs typeface="+mn-cs"/>
              </a:rPr>
              <a:t>1)</a:t>
            </a:r>
            <a:r>
              <a:rPr lang="zh-CN" altLang="en-US" sz="1200" b="0" i="0" kern="1200" dirty="0">
                <a:solidFill>
                  <a:schemeClr val="tx1"/>
                </a:solidFill>
                <a:latin typeface="Times New Roman" panose="02020603050405020304" pitchFamily="18" charset="0"/>
                <a:ea typeface="+mn-ea"/>
                <a:cs typeface="+mn-cs"/>
              </a:rPr>
              <a:t>访问系统数据区，尤其是往 系统保护的内存地址写数据</a:t>
            </a:r>
            <a:r>
              <a:rPr lang="en-US" altLang="zh-CN" sz="1200" b="0" i="0" kern="1200" dirty="0">
                <a:solidFill>
                  <a:schemeClr val="tx1"/>
                </a:solidFill>
                <a:latin typeface="Times New Roman" panose="02020603050405020304" pitchFamily="18" charset="0"/>
                <a:ea typeface="+mn-ea"/>
                <a:cs typeface="+mn-cs"/>
              </a:rPr>
              <a:t>,</a:t>
            </a:r>
            <a:r>
              <a:rPr lang="zh-CN" altLang="en-US" sz="1200" b="0" i="0" kern="1200" dirty="0">
                <a:solidFill>
                  <a:schemeClr val="tx1"/>
                </a:solidFill>
                <a:latin typeface="Times New Roman" panose="02020603050405020304" pitchFamily="18" charset="0"/>
                <a:ea typeface="+mn-ea"/>
                <a:cs typeface="+mn-cs"/>
              </a:rPr>
              <a:t> 最常见就是给一个指针以</a:t>
            </a:r>
            <a:r>
              <a:rPr lang="en-US" altLang="zh-CN" sz="1200" b="0" i="0" kern="1200" dirty="0">
                <a:solidFill>
                  <a:schemeClr val="tx1"/>
                </a:solidFill>
                <a:latin typeface="Times New Roman" panose="02020603050405020304" pitchFamily="18" charset="0"/>
                <a:ea typeface="+mn-ea"/>
                <a:cs typeface="+mn-cs"/>
              </a:rPr>
              <a:t>0</a:t>
            </a:r>
            <a:r>
              <a:rPr lang="zh-CN" altLang="en-US" sz="1200" b="0" i="0" kern="1200" dirty="0">
                <a:solidFill>
                  <a:schemeClr val="tx1"/>
                </a:solidFill>
                <a:latin typeface="Times New Roman" panose="02020603050405020304" pitchFamily="18" charset="0"/>
                <a:ea typeface="+mn-ea"/>
                <a:cs typeface="+mn-cs"/>
              </a:rPr>
              <a:t>地址</a:t>
            </a:r>
            <a:br>
              <a:rPr lang="zh-CN" altLang="en-US" dirty="0"/>
            </a:br>
            <a:r>
              <a:rPr lang="en-US" altLang="zh-CN" sz="1200" b="0" i="0" kern="1200" dirty="0">
                <a:solidFill>
                  <a:schemeClr val="tx1"/>
                </a:solidFill>
                <a:latin typeface="Times New Roman" panose="02020603050405020304" pitchFamily="18" charset="0"/>
                <a:ea typeface="+mn-ea"/>
                <a:cs typeface="+mn-cs"/>
              </a:rPr>
              <a:t>2)</a:t>
            </a:r>
            <a:r>
              <a:rPr lang="zh-CN" altLang="en-US" sz="1200" b="0" i="0" kern="1200" dirty="0">
                <a:solidFill>
                  <a:schemeClr val="tx1"/>
                </a:solidFill>
                <a:latin typeface="Times New Roman" panose="02020603050405020304" pitchFamily="18" charset="0"/>
                <a:ea typeface="+mn-ea"/>
                <a:cs typeface="+mn-cs"/>
              </a:rPr>
              <a:t>内存越界</a:t>
            </a:r>
            <a:r>
              <a:rPr lang="en-US" altLang="zh-CN" sz="1200" b="0" i="0" kern="1200" dirty="0">
                <a:solidFill>
                  <a:schemeClr val="tx1"/>
                </a:solidFill>
                <a:latin typeface="Times New Roman" panose="02020603050405020304" pitchFamily="18" charset="0"/>
                <a:ea typeface="+mn-ea"/>
                <a:cs typeface="+mn-cs"/>
              </a:rPr>
              <a:t>(</a:t>
            </a:r>
            <a:r>
              <a:rPr lang="zh-CN" altLang="en-US" sz="1200" b="0" i="0" kern="1200" dirty="0">
                <a:solidFill>
                  <a:schemeClr val="tx1"/>
                </a:solidFill>
                <a:latin typeface="Times New Roman" panose="02020603050405020304" pitchFamily="18" charset="0"/>
                <a:ea typeface="+mn-ea"/>
                <a:cs typeface="+mn-cs"/>
              </a:rPr>
              <a:t>数组越界，变量类型不一致等</a:t>
            </a:r>
            <a:r>
              <a:rPr lang="en-US" altLang="zh-CN" sz="1200" b="0" i="0" kern="1200" dirty="0">
                <a:solidFill>
                  <a:schemeClr val="tx1"/>
                </a:solidFill>
                <a:latin typeface="Times New Roman" panose="02020603050405020304" pitchFamily="18" charset="0"/>
                <a:ea typeface="+mn-ea"/>
                <a:cs typeface="+mn-cs"/>
              </a:rPr>
              <a:t>) </a:t>
            </a:r>
            <a:r>
              <a:rPr lang="zh-CN" altLang="en-US" sz="1200" b="0" i="0" kern="1200" dirty="0">
                <a:solidFill>
                  <a:schemeClr val="tx1"/>
                </a:solidFill>
                <a:latin typeface="Times New Roman" panose="02020603050405020304" pitchFamily="18" charset="0"/>
                <a:ea typeface="+mn-ea"/>
                <a:cs typeface="+mn-cs"/>
              </a:rPr>
              <a:t>访问到不属于你的内存区域</a:t>
            </a:r>
            <a:endParaRPr lang="en-US" dirty="0"/>
          </a:p>
          <a:p>
            <a:endParaRPr 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Fun</a:t>
            </a:r>
            <a:r>
              <a:rPr lang="en-US" altLang="zh-CN" dirty="0"/>
              <a:t>(0)</a:t>
            </a:r>
            <a:r>
              <a:rPr lang="en-US" altLang="zh-CN" dirty="0">
                <a:sym typeface="Wingdings" panose="05000000000000000000" pitchFamily="2" charset="2"/>
              </a:rPr>
              <a:t> d[0] = 3.14; a[0], a[1]; a[0]=1073741824; </a:t>
            </a:r>
            <a:r>
              <a:rPr lang="zh-CN" altLang="en-US" dirty="0">
                <a:sym typeface="Wingdings" panose="05000000000000000000" pitchFamily="2" charset="2"/>
              </a:rPr>
              <a:t>返回 </a:t>
            </a:r>
            <a:r>
              <a:rPr lang="en-US" altLang="zh-CN" dirty="0">
                <a:sym typeface="Wingdings" panose="05000000000000000000" pitchFamily="2" charset="2"/>
              </a:rPr>
              <a:t>d[0]=3.14;</a:t>
            </a:r>
            <a:endParaRPr lang="en-US" altLang="zh-CN" dirty="0">
              <a:sym typeface="Wingdings" panose="05000000000000000000" pitchFamily="2" charset="2"/>
            </a:endParaRPr>
          </a:p>
          <a:p>
            <a:pPr marL="0" marR="0" indent="0" algn="l" defTabSz="914400" rtl="0" eaLnBrk="0" fontAlgn="base" latinLnBrk="0" hangingPunct="0">
              <a:lnSpc>
                <a:spcPct val="100000"/>
              </a:lnSpc>
              <a:spcBef>
                <a:spcPct val="30000"/>
              </a:spcBef>
              <a:spcAft>
                <a:spcPct val="0"/>
              </a:spcAft>
              <a:buClrTx/>
              <a:buSzTx/>
              <a:buFontTx/>
              <a:buNone/>
              <a:defRPr/>
            </a:pPr>
            <a:r>
              <a:rPr lang="en-US" dirty="0"/>
              <a:t>Fun</a:t>
            </a:r>
            <a:r>
              <a:rPr lang="en-US" altLang="zh-CN" dirty="0"/>
              <a:t>(1)</a:t>
            </a:r>
            <a:r>
              <a:rPr lang="en-US" altLang="zh-CN" dirty="0">
                <a:sym typeface="Wingdings" panose="05000000000000000000" pitchFamily="2" charset="2"/>
              </a:rPr>
              <a:t> d[0] = 3.14; a[0], a[1]; a[1]=1073741824; </a:t>
            </a:r>
            <a:r>
              <a:rPr lang="zh-CN" altLang="en-US" dirty="0">
                <a:sym typeface="Wingdings" panose="05000000000000000000" pitchFamily="2" charset="2"/>
              </a:rPr>
              <a:t>返回 </a:t>
            </a:r>
            <a:r>
              <a:rPr lang="en-US" altLang="zh-CN" dirty="0">
                <a:sym typeface="Wingdings" panose="05000000000000000000" pitchFamily="2" charset="2"/>
              </a:rPr>
              <a:t>d[0]=3.14;</a:t>
            </a:r>
            <a:endParaRPr lang="en-US" altLang="zh-CN" dirty="0">
              <a:sym typeface="Wingdings" panose="05000000000000000000" pitchFamily="2" charset="2"/>
            </a:endParaRPr>
          </a:p>
          <a:p>
            <a:pPr marL="0" marR="0" indent="0" algn="l" defTabSz="914400" rtl="0" eaLnBrk="0" fontAlgn="base" latinLnBrk="0" hangingPunct="0">
              <a:lnSpc>
                <a:spcPct val="100000"/>
              </a:lnSpc>
              <a:spcBef>
                <a:spcPct val="30000"/>
              </a:spcBef>
              <a:spcAft>
                <a:spcPct val="0"/>
              </a:spcAft>
              <a:buClrTx/>
              <a:buSzTx/>
              <a:buFontTx/>
              <a:buNone/>
              <a:defRPr/>
            </a:pPr>
            <a:r>
              <a:rPr lang="en-US" dirty="0"/>
              <a:t>Fun</a:t>
            </a:r>
            <a:r>
              <a:rPr lang="en-US" altLang="zh-CN" dirty="0"/>
              <a:t>(2)</a:t>
            </a:r>
            <a:r>
              <a:rPr lang="en-US" altLang="zh-CN" dirty="0">
                <a:sym typeface="Wingdings" panose="05000000000000000000" pitchFamily="2" charset="2"/>
              </a:rPr>
              <a:t> d[0] = 3.14; a[0], a[1]; a[2]=1073741824 (</a:t>
            </a:r>
            <a:r>
              <a:rPr lang="zh-CN" altLang="en-US" dirty="0">
                <a:sym typeface="Wingdings" panose="05000000000000000000" pitchFamily="2" charset="2"/>
              </a:rPr>
              <a:t>数组越界</a:t>
            </a:r>
            <a:r>
              <a:rPr lang="en-US" altLang="zh-CN" dirty="0">
                <a:sym typeface="Wingdings" panose="05000000000000000000" pitchFamily="2" charset="2"/>
              </a:rPr>
              <a:t>,</a:t>
            </a:r>
            <a:r>
              <a:rPr lang="en-US" altLang="zh-CN" baseline="0" dirty="0">
                <a:sym typeface="Wingdings" panose="05000000000000000000" pitchFamily="2" charset="2"/>
              </a:rPr>
              <a:t> </a:t>
            </a:r>
            <a:r>
              <a:rPr lang="zh-CN" altLang="en-US" dirty="0">
                <a:sym typeface="Wingdings" panose="05000000000000000000" pitchFamily="2" charset="2"/>
              </a:rPr>
              <a:t>实际访问改动的是</a:t>
            </a:r>
            <a:r>
              <a:rPr lang="en-US" altLang="zh-CN" dirty="0">
                <a:sym typeface="Wingdings" panose="05000000000000000000" pitchFamily="2" charset="2"/>
              </a:rPr>
              <a:t>d3…d0); </a:t>
            </a:r>
            <a:r>
              <a:rPr lang="zh-CN" altLang="en-US" dirty="0">
                <a:sym typeface="Wingdings" panose="05000000000000000000" pitchFamily="2" charset="2"/>
              </a:rPr>
              <a:t>返回 </a:t>
            </a:r>
            <a:r>
              <a:rPr lang="en-US" altLang="zh-CN" dirty="0">
                <a:sym typeface="Wingdings" panose="05000000000000000000" pitchFamily="2" charset="2"/>
              </a:rPr>
              <a:t>d[0]=3.1399998664856 (d7…d4</a:t>
            </a:r>
            <a:r>
              <a:rPr lang="zh-CN" altLang="en-US" dirty="0">
                <a:sym typeface="Wingdings" panose="05000000000000000000" pitchFamily="2" charset="2"/>
              </a:rPr>
              <a:t>未改动</a:t>
            </a:r>
            <a:r>
              <a:rPr lang="en-US" altLang="zh-CN" dirty="0">
                <a:sym typeface="Wingdings" panose="05000000000000000000" pitchFamily="2" charset="2"/>
              </a:rPr>
              <a:t>,</a:t>
            </a:r>
            <a:r>
              <a:rPr lang="en-US" altLang="zh-CN" baseline="0" dirty="0">
                <a:sym typeface="Wingdings" panose="05000000000000000000" pitchFamily="2" charset="2"/>
              </a:rPr>
              <a:t> </a:t>
            </a:r>
            <a:r>
              <a:rPr lang="zh-CN" altLang="en-US" dirty="0">
                <a:sym typeface="Wingdings" panose="05000000000000000000" pitchFamily="2" charset="2"/>
              </a:rPr>
              <a:t>所以返回值接近</a:t>
            </a:r>
            <a:r>
              <a:rPr lang="en-US" altLang="zh-CN" dirty="0">
                <a:sym typeface="Wingdings" panose="05000000000000000000" pitchFamily="2" charset="2"/>
              </a:rPr>
              <a:t>3.14);</a:t>
            </a:r>
            <a:endParaRPr lang="en-US" altLang="zh-CN" dirty="0">
              <a:sym typeface="Wingdings" panose="05000000000000000000" pitchFamily="2" charset="2"/>
            </a:endParaRPr>
          </a:p>
          <a:p>
            <a:pPr marL="0" marR="0" indent="0" algn="l" defTabSz="914400" rtl="0" eaLnBrk="0" fontAlgn="base" latinLnBrk="0" hangingPunct="0">
              <a:lnSpc>
                <a:spcPct val="100000"/>
              </a:lnSpc>
              <a:spcBef>
                <a:spcPct val="30000"/>
              </a:spcBef>
              <a:spcAft>
                <a:spcPct val="0"/>
              </a:spcAft>
              <a:buClrTx/>
              <a:buSzTx/>
              <a:buFontTx/>
              <a:buNone/>
              <a:defRPr/>
            </a:pPr>
            <a:r>
              <a:rPr lang="en-US" dirty="0"/>
              <a:t>Fun</a:t>
            </a:r>
            <a:r>
              <a:rPr lang="en-US" altLang="zh-CN" dirty="0"/>
              <a:t>(3)</a:t>
            </a:r>
            <a:r>
              <a:rPr lang="en-US" altLang="zh-CN" dirty="0">
                <a:sym typeface="Wingdings" panose="05000000000000000000" pitchFamily="2" charset="2"/>
              </a:rPr>
              <a:t> d[0] = 3.14; a[0], a[1]; a[3]=1073741824 (</a:t>
            </a:r>
            <a:r>
              <a:rPr lang="zh-CN" altLang="en-US" dirty="0">
                <a:sym typeface="Wingdings" panose="05000000000000000000" pitchFamily="2" charset="2"/>
              </a:rPr>
              <a:t>数组越界</a:t>
            </a:r>
            <a:r>
              <a:rPr lang="en-US" altLang="zh-CN" dirty="0">
                <a:sym typeface="Wingdings" panose="05000000000000000000" pitchFamily="2" charset="2"/>
              </a:rPr>
              <a:t>,</a:t>
            </a:r>
            <a:r>
              <a:rPr lang="en-US" altLang="zh-CN" baseline="0" dirty="0">
                <a:sym typeface="Wingdings" panose="05000000000000000000" pitchFamily="2" charset="2"/>
              </a:rPr>
              <a:t> </a:t>
            </a:r>
            <a:r>
              <a:rPr lang="zh-CN" altLang="en-US" dirty="0">
                <a:sym typeface="Wingdings" panose="05000000000000000000" pitchFamily="2" charset="2"/>
              </a:rPr>
              <a:t>实际访问改动的是</a:t>
            </a:r>
            <a:r>
              <a:rPr lang="en-US" altLang="zh-CN" dirty="0">
                <a:sym typeface="Wingdings" panose="05000000000000000000" pitchFamily="2" charset="2"/>
              </a:rPr>
              <a:t>d7…d4); </a:t>
            </a:r>
            <a:r>
              <a:rPr lang="zh-CN" altLang="en-US" dirty="0">
                <a:sym typeface="Wingdings" panose="05000000000000000000" pitchFamily="2" charset="2"/>
              </a:rPr>
              <a:t>返回 </a:t>
            </a:r>
            <a:r>
              <a:rPr lang="en-US" altLang="zh-CN" dirty="0">
                <a:sym typeface="Wingdings" panose="05000000000000000000" pitchFamily="2" charset="2"/>
              </a:rPr>
              <a:t>d[0]=</a:t>
            </a:r>
            <a:r>
              <a:rPr lang="en-US" sz="1200" dirty="0">
                <a:solidFill>
                  <a:schemeClr val="tx1"/>
                </a:solidFill>
                <a:latin typeface="Courier New" panose="02070309020205020404" charset="0"/>
                <a:ea typeface="Monaco" charset="0"/>
                <a:cs typeface="Monaco" charset="0"/>
                <a:sym typeface="Courier New" panose="02070309020205020404" charset="0"/>
              </a:rPr>
              <a:t>2.00000061035156</a:t>
            </a:r>
            <a:r>
              <a:rPr lang="en-US" altLang="zh-CN" dirty="0">
                <a:sym typeface="Wingdings" panose="05000000000000000000" pitchFamily="2" charset="2"/>
              </a:rPr>
              <a:t>(d7…d4</a:t>
            </a:r>
            <a:r>
              <a:rPr lang="zh-CN" altLang="en-US" dirty="0">
                <a:sym typeface="Wingdings" panose="05000000000000000000" pitchFamily="2" charset="2"/>
              </a:rPr>
              <a:t>被改动</a:t>
            </a:r>
            <a:r>
              <a:rPr lang="en-US" altLang="zh-CN" dirty="0">
                <a:sym typeface="Wingdings" panose="05000000000000000000" pitchFamily="2" charset="2"/>
              </a:rPr>
              <a:t>, </a:t>
            </a:r>
            <a:r>
              <a:rPr lang="zh-CN" altLang="en-US" dirty="0">
                <a:sym typeface="Wingdings" panose="05000000000000000000" pitchFamily="2" charset="2"/>
              </a:rPr>
              <a:t>所以返回值不是</a:t>
            </a:r>
            <a:r>
              <a:rPr lang="en-US" altLang="zh-CN" dirty="0">
                <a:sym typeface="Wingdings" panose="05000000000000000000" pitchFamily="2" charset="2"/>
              </a:rPr>
              <a:t>3.14);</a:t>
            </a:r>
            <a:endParaRPr lang="en-US" altLang="zh-CN" dirty="0">
              <a:sym typeface="Wingdings" panose="05000000000000000000" pitchFamily="2" charset="2"/>
            </a:endParaRPr>
          </a:p>
          <a:p>
            <a:pPr marL="0" marR="0" indent="0" algn="l" defTabSz="914400" rtl="0" eaLnBrk="0" fontAlgn="base" latinLnBrk="0" hangingPunct="0">
              <a:lnSpc>
                <a:spcPct val="100000"/>
              </a:lnSpc>
              <a:spcBef>
                <a:spcPct val="30000"/>
              </a:spcBef>
              <a:spcAft>
                <a:spcPct val="0"/>
              </a:spcAft>
              <a:buClrTx/>
              <a:buSzTx/>
              <a:buFontTx/>
              <a:buNone/>
              <a:defRPr/>
            </a:pPr>
            <a:r>
              <a:rPr lang="en-US" dirty="0"/>
              <a:t>Fun</a:t>
            </a:r>
            <a:r>
              <a:rPr lang="en-US" altLang="zh-CN" dirty="0"/>
              <a:t>(4)</a:t>
            </a:r>
            <a:r>
              <a:rPr lang="en-US" altLang="zh-CN" dirty="0">
                <a:sym typeface="Wingdings" panose="05000000000000000000" pitchFamily="2" charset="2"/>
              </a:rPr>
              <a:t> d[0] = 3.14; a[0], a[1]; a[4]=1073741824 (</a:t>
            </a:r>
            <a:r>
              <a:rPr lang="zh-CN" altLang="en-US" dirty="0">
                <a:sym typeface="Wingdings" panose="05000000000000000000" pitchFamily="2" charset="2"/>
              </a:rPr>
              <a:t>数组越界</a:t>
            </a:r>
            <a:r>
              <a:rPr lang="en-US" altLang="zh-CN" dirty="0">
                <a:sym typeface="Wingdings" panose="05000000000000000000" pitchFamily="2" charset="2"/>
              </a:rPr>
              <a:t>,</a:t>
            </a:r>
            <a:r>
              <a:rPr lang="en-US" altLang="zh-CN" baseline="0" dirty="0">
                <a:sym typeface="Wingdings" panose="05000000000000000000" pitchFamily="2" charset="2"/>
              </a:rPr>
              <a:t> </a:t>
            </a:r>
            <a:r>
              <a:rPr lang="zh-CN" altLang="en-US" dirty="0">
                <a:sym typeface="Wingdings" panose="05000000000000000000" pitchFamily="2" charset="2"/>
              </a:rPr>
              <a:t>且访问栈顶</a:t>
            </a:r>
            <a:r>
              <a:rPr lang="en-US" altLang="zh-CN" dirty="0">
                <a:sym typeface="Wingdings" panose="05000000000000000000" pitchFamily="2" charset="2"/>
              </a:rPr>
              <a:t>0</a:t>
            </a:r>
            <a:r>
              <a:rPr lang="zh-CN" altLang="en-US" dirty="0">
                <a:sym typeface="Wingdings" panose="05000000000000000000" pitchFamily="2" charset="2"/>
              </a:rPr>
              <a:t>地址的</a:t>
            </a:r>
            <a:r>
              <a:rPr lang="en-US" altLang="zh-CN" dirty="0">
                <a:sym typeface="Wingdings" panose="05000000000000000000" pitchFamily="2" charset="2"/>
              </a:rPr>
              <a:t>saved state,</a:t>
            </a:r>
            <a:r>
              <a:rPr lang="en-US" altLang="zh-CN" baseline="0" dirty="0">
                <a:sym typeface="Wingdings" panose="05000000000000000000" pitchFamily="2" charset="2"/>
              </a:rPr>
              <a:t> </a:t>
            </a:r>
            <a:r>
              <a:rPr lang="zh-CN" altLang="en-US" baseline="0" dirty="0">
                <a:sym typeface="Wingdings" panose="05000000000000000000" pitchFamily="2" charset="2"/>
              </a:rPr>
              <a:t>发生段错误</a:t>
            </a:r>
            <a:r>
              <a:rPr lang="en-US" altLang="zh-CN" dirty="0">
                <a:sym typeface="Wingdings" panose="05000000000000000000" pitchFamily="2" charset="2"/>
              </a:rPr>
              <a:t>); </a:t>
            </a:r>
            <a:r>
              <a:rPr lang="zh-CN" altLang="en-US" dirty="0">
                <a:sym typeface="Wingdings" panose="05000000000000000000" pitchFamily="2" charset="2"/>
              </a:rPr>
              <a:t>返回 </a:t>
            </a:r>
            <a:r>
              <a:rPr lang="en-US" altLang="zh-CN" dirty="0">
                <a:sym typeface="Wingdings" panose="05000000000000000000" pitchFamily="2" charset="2"/>
              </a:rPr>
              <a:t>d[0]=3.14; </a:t>
            </a:r>
            <a:endParaRPr lang="en-US" dirty="0"/>
          </a:p>
          <a:p>
            <a:pPr marL="0" marR="0" indent="0" algn="l" defTabSz="914400" rtl="0" eaLnBrk="0" fontAlgn="base" latinLnBrk="0" hangingPunct="0">
              <a:lnSpc>
                <a:spcPct val="100000"/>
              </a:lnSpc>
              <a:spcBef>
                <a:spcPct val="30000"/>
              </a:spcBef>
              <a:spcAft>
                <a:spcPct val="0"/>
              </a:spcAft>
              <a:buClrTx/>
              <a:buSzTx/>
              <a:buFontTx/>
              <a:buNone/>
              <a:defRPr/>
            </a:pPr>
            <a:endParaRPr lang="en-US" dirty="0"/>
          </a:p>
          <a:p>
            <a:pPr marL="0" marR="0" indent="0" algn="l" defTabSz="914400" rtl="0" eaLnBrk="0" fontAlgn="base" latinLnBrk="0" hangingPunct="0">
              <a:lnSpc>
                <a:spcPct val="100000"/>
              </a:lnSpc>
              <a:spcBef>
                <a:spcPct val="30000"/>
              </a:spcBef>
              <a:spcAft>
                <a:spcPct val="0"/>
              </a:spcAft>
              <a:buClrTx/>
              <a:buSzTx/>
              <a:buFontTx/>
              <a:buNone/>
              <a:defRPr/>
            </a:pPr>
            <a:endParaRPr lang="en-US" dirty="0"/>
          </a:p>
          <a:p>
            <a:pPr marL="0" marR="0" indent="0" algn="l" defTabSz="914400" rtl="0" eaLnBrk="0" fontAlgn="base" latinLnBrk="0" hangingPunct="0">
              <a:lnSpc>
                <a:spcPct val="100000"/>
              </a:lnSpc>
              <a:spcBef>
                <a:spcPct val="30000"/>
              </a:spcBef>
              <a:spcAft>
                <a:spcPct val="0"/>
              </a:spcAft>
              <a:buClrTx/>
              <a:buSzTx/>
              <a:buFontTx/>
              <a:buNone/>
              <a:defRPr/>
            </a:pPr>
            <a:endParaRPr lang="en-US" dirty="0"/>
          </a:p>
          <a:p>
            <a:endParaRPr 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zh-CN" altLang="en-US" dirty="0"/>
              <a:t>课程概述主要包括四个部分</a:t>
            </a:r>
            <a:endParaRPr 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10000"/>
          </a:bodyPr>
          <a:lstStyle/>
          <a:p>
            <a:r>
              <a:rPr lang="zh-CN" altLang="en-US" b="1" dirty="0"/>
              <a:t>事实四：理论算法性能（复杂度）分析      </a:t>
            </a:r>
            <a:r>
              <a:rPr lang="zh-CN" altLang="en-US" b="1" baseline="0" dirty="0"/>
              <a:t>不等于</a:t>
            </a:r>
            <a:r>
              <a:rPr lang="en-US" altLang="zh-CN" b="1" baseline="0" dirty="0"/>
              <a:t>       </a:t>
            </a:r>
            <a:r>
              <a:rPr lang="zh-CN" altLang="en-US" b="1" baseline="0" dirty="0"/>
              <a:t>实际算法性能</a:t>
            </a:r>
            <a:endParaRPr lang="en-US" altLang="zh-CN" b="1" baseline="0" dirty="0"/>
          </a:p>
          <a:p>
            <a:endParaRPr lang="en-US" baseline="0" dirty="0"/>
          </a:p>
          <a:p>
            <a:r>
              <a:rPr lang="zh-CN" altLang="en-US" sz="1200" b="1" i="0" kern="1200" dirty="0">
                <a:solidFill>
                  <a:schemeClr val="tx1"/>
                </a:solidFill>
                <a:latin typeface="Times New Roman" panose="02020603050405020304" pitchFamily="18" charset="0"/>
                <a:ea typeface="+mn-ea"/>
                <a:cs typeface="+mn-cs"/>
              </a:rPr>
              <a:t>书中第一章</a:t>
            </a:r>
            <a:endParaRPr lang="en-US" altLang="zh-CN" sz="1200" b="1" i="0" kern="1200" dirty="0">
              <a:solidFill>
                <a:schemeClr val="tx1"/>
              </a:solidFill>
              <a:latin typeface="Times New Roman" panose="02020603050405020304" pitchFamily="18" charset="0"/>
              <a:ea typeface="+mn-ea"/>
              <a:cs typeface="+mn-cs"/>
            </a:endParaRPr>
          </a:p>
          <a:p>
            <a:r>
              <a:rPr lang="en-US" b="1" baseline="0" dirty="0"/>
              <a:t>http://www.cppblog.com/xuyuan77/archive/2008/07/04/55372.html</a:t>
            </a:r>
            <a:endParaRPr lang="en-US" b="1" baseline="0" dirty="0"/>
          </a:p>
          <a:p>
            <a:endParaRPr lang="en-US" altLang="zh-CN" sz="1200" b="1" dirty="0"/>
          </a:p>
          <a:p>
            <a:r>
              <a:rPr lang="zh-CN" altLang="en-US" sz="1200" b="1" dirty="0"/>
              <a:t>程序是如何编译</a:t>
            </a:r>
            <a:endParaRPr lang="en-US" altLang="zh-CN" sz="1200" b="1" dirty="0"/>
          </a:p>
          <a:p>
            <a:r>
              <a:rPr lang="zh-CN" altLang="en-US" sz="1200" b="0" i="0" kern="1200" dirty="0">
                <a:solidFill>
                  <a:schemeClr val="tx1"/>
                </a:solidFill>
                <a:latin typeface="Times New Roman" panose="02020603050405020304" pitchFamily="18" charset="0"/>
                <a:ea typeface="+mn-ea"/>
                <a:cs typeface="+mn-cs"/>
              </a:rPr>
              <a:t>程序的编译过程如下图所示，分为预处理、编译、汇编、链接等几个阶段。</a:t>
            </a:r>
            <a:endParaRPr lang="en-US" altLang="zh-CN" sz="1200" b="0" i="0" kern="1200" dirty="0">
              <a:solidFill>
                <a:schemeClr val="tx1"/>
              </a:solidFill>
              <a:latin typeface="Times New Roman" panose="02020603050405020304" pitchFamily="18" charset="0"/>
              <a:ea typeface="+mn-ea"/>
              <a:cs typeface="+mn-cs"/>
            </a:endParaRPr>
          </a:p>
          <a:p>
            <a:r>
              <a:rPr lang="zh-CN" altLang="en-US" sz="1200" b="0" i="0" kern="1200" dirty="0">
                <a:solidFill>
                  <a:schemeClr val="tx1"/>
                </a:solidFill>
                <a:latin typeface="Times New Roman" panose="02020603050405020304" pitchFamily="18" charset="0"/>
                <a:ea typeface="+mn-ea"/>
                <a:cs typeface="+mn-cs"/>
              </a:rPr>
              <a:t>预处理：预处理相当于根据预处理命令组装成新的</a:t>
            </a:r>
            <a:r>
              <a:rPr lang="en-US" altLang="zh-CN" sz="1200" b="0" i="0" kern="1200" dirty="0">
                <a:solidFill>
                  <a:schemeClr val="tx1"/>
                </a:solidFill>
                <a:latin typeface="Times New Roman" panose="02020603050405020304" pitchFamily="18" charset="0"/>
                <a:ea typeface="+mn-ea"/>
                <a:cs typeface="+mn-cs"/>
              </a:rPr>
              <a:t>C</a:t>
            </a:r>
            <a:r>
              <a:rPr lang="zh-CN" altLang="en-US" sz="1200" b="0" i="0" kern="1200" dirty="0">
                <a:solidFill>
                  <a:schemeClr val="tx1"/>
                </a:solidFill>
                <a:latin typeface="Times New Roman" panose="02020603050405020304" pitchFamily="18" charset="0"/>
                <a:ea typeface="+mn-ea"/>
                <a:cs typeface="+mn-cs"/>
              </a:rPr>
              <a:t>程序，不过常以</a:t>
            </a:r>
            <a:r>
              <a:rPr lang="en-US" altLang="zh-CN" sz="1200" b="0" i="0" kern="1200" dirty="0" err="1">
                <a:solidFill>
                  <a:schemeClr val="tx1"/>
                </a:solidFill>
                <a:latin typeface="Times New Roman" panose="02020603050405020304" pitchFamily="18" charset="0"/>
                <a:ea typeface="+mn-ea"/>
                <a:cs typeface="+mn-cs"/>
              </a:rPr>
              <a:t>i</a:t>
            </a:r>
            <a:r>
              <a:rPr lang="zh-CN" altLang="en-US" sz="1200" b="0" i="0" kern="1200" dirty="0">
                <a:solidFill>
                  <a:schemeClr val="tx1"/>
                </a:solidFill>
                <a:latin typeface="Times New Roman" panose="02020603050405020304" pitchFamily="18" charset="0"/>
                <a:ea typeface="+mn-ea"/>
                <a:cs typeface="+mn-cs"/>
              </a:rPr>
              <a:t>为扩展名。</a:t>
            </a:r>
            <a:br>
              <a:rPr lang="zh-CN" altLang="en-US" dirty="0"/>
            </a:br>
            <a:r>
              <a:rPr lang="zh-CN" altLang="en-US" sz="1200" b="0" i="0" kern="1200" dirty="0">
                <a:solidFill>
                  <a:schemeClr val="tx1"/>
                </a:solidFill>
                <a:latin typeface="Times New Roman" panose="02020603050405020304" pitchFamily="18" charset="0"/>
                <a:ea typeface="+mn-ea"/>
                <a:cs typeface="+mn-cs"/>
              </a:rPr>
              <a:t>编译：    将得到的</a:t>
            </a:r>
            <a:r>
              <a:rPr lang="en-US" altLang="zh-CN" sz="1200" b="0" i="0" kern="1200" dirty="0" err="1">
                <a:solidFill>
                  <a:schemeClr val="tx1"/>
                </a:solidFill>
                <a:latin typeface="Times New Roman" panose="02020603050405020304" pitchFamily="18" charset="0"/>
                <a:ea typeface="+mn-ea"/>
                <a:cs typeface="+mn-cs"/>
              </a:rPr>
              <a:t>i</a:t>
            </a:r>
            <a:r>
              <a:rPr lang="zh-CN" altLang="en-US" sz="1200" b="0" i="0" kern="1200" dirty="0">
                <a:solidFill>
                  <a:schemeClr val="tx1"/>
                </a:solidFill>
                <a:latin typeface="Times New Roman" panose="02020603050405020304" pitchFamily="18" charset="0"/>
                <a:ea typeface="+mn-ea"/>
                <a:cs typeface="+mn-cs"/>
              </a:rPr>
              <a:t>文件翻译成汇编代码。</a:t>
            </a:r>
            <a:r>
              <a:rPr lang="en-US" altLang="zh-CN" sz="1200" b="0" i="0" kern="1200" dirty="0">
                <a:solidFill>
                  <a:schemeClr val="tx1"/>
                </a:solidFill>
                <a:latin typeface="Times New Roman" panose="02020603050405020304" pitchFamily="18" charset="0"/>
                <a:ea typeface="+mn-ea"/>
                <a:cs typeface="+mn-cs"/>
              </a:rPr>
              <a:t>s</a:t>
            </a:r>
            <a:r>
              <a:rPr lang="zh-CN" altLang="en-US" sz="1200" b="0" i="0" kern="1200" dirty="0">
                <a:solidFill>
                  <a:schemeClr val="tx1"/>
                </a:solidFill>
                <a:latin typeface="Times New Roman" panose="02020603050405020304" pitchFamily="18" charset="0"/>
                <a:ea typeface="+mn-ea"/>
                <a:cs typeface="+mn-cs"/>
              </a:rPr>
              <a:t>文件。</a:t>
            </a:r>
            <a:br>
              <a:rPr lang="zh-CN" altLang="en-US" dirty="0"/>
            </a:br>
            <a:r>
              <a:rPr lang="zh-CN" altLang="en-US" sz="1200" b="0" i="0" kern="1200" dirty="0">
                <a:solidFill>
                  <a:schemeClr val="tx1"/>
                </a:solidFill>
                <a:latin typeface="Times New Roman" panose="02020603050405020304" pitchFamily="18" charset="0"/>
                <a:ea typeface="+mn-ea"/>
                <a:cs typeface="+mn-cs"/>
              </a:rPr>
              <a:t>汇编：    将汇编文件翻译成机器指令，并打包成可重定位目标程序的</a:t>
            </a:r>
            <a:r>
              <a:rPr lang="en-US" altLang="zh-CN" sz="1200" b="0" i="0" kern="1200" dirty="0">
                <a:solidFill>
                  <a:schemeClr val="tx1"/>
                </a:solidFill>
                <a:latin typeface="Times New Roman" panose="02020603050405020304" pitchFamily="18" charset="0"/>
                <a:ea typeface="+mn-ea"/>
                <a:cs typeface="+mn-cs"/>
              </a:rPr>
              <a:t>O</a:t>
            </a:r>
            <a:r>
              <a:rPr lang="zh-CN" altLang="en-US" sz="1200" b="0" i="0" kern="1200" dirty="0">
                <a:solidFill>
                  <a:schemeClr val="tx1"/>
                </a:solidFill>
                <a:latin typeface="Times New Roman" panose="02020603050405020304" pitchFamily="18" charset="0"/>
                <a:ea typeface="+mn-ea"/>
                <a:cs typeface="+mn-cs"/>
              </a:rPr>
              <a:t>文件。该文件是二进制文件，字节编码是机器指令。</a:t>
            </a:r>
            <a:br>
              <a:rPr lang="zh-CN" altLang="en-US" dirty="0"/>
            </a:br>
            <a:r>
              <a:rPr lang="zh-CN" altLang="en-US" sz="1200" b="0" i="0" kern="1200" dirty="0">
                <a:solidFill>
                  <a:schemeClr val="tx1"/>
                </a:solidFill>
                <a:latin typeface="Times New Roman" panose="02020603050405020304" pitchFamily="18" charset="0"/>
                <a:ea typeface="+mn-ea"/>
                <a:cs typeface="+mn-cs"/>
              </a:rPr>
              <a:t>链接：    将引用的其他</a:t>
            </a:r>
            <a:r>
              <a:rPr lang="en-US" altLang="zh-CN" sz="1200" b="0" i="0" kern="1200" dirty="0">
                <a:solidFill>
                  <a:schemeClr val="tx1"/>
                </a:solidFill>
                <a:latin typeface="Times New Roman" panose="02020603050405020304" pitchFamily="18" charset="0"/>
                <a:ea typeface="+mn-ea"/>
                <a:cs typeface="+mn-cs"/>
              </a:rPr>
              <a:t>O</a:t>
            </a:r>
            <a:r>
              <a:rPr lang="zh-CN" altLang="en-US" sz="1200" b="0" i="0" kern="1200" dirty="0">
                <a:solidFill>
                  <a:schemeClr val="tx1"/>
                </a:solidFill>
                <a:latin typeface="Times New Roman" panose="02020603050405020304" pitchFamily="18" charset="0"/>
                <a:ea typeface="+mn-ea"/>
                <a:cs typeface="+mn-cs"/>
              </a:rPr>
              <a:t>文件并入到我们程序所在的</a:t>
            </a:r>
            <a:r>
              <a:rPr lang="en-US" altLang="zh-CN" sz="1200" b="0" i="0" kern="1200" dirty="0">
                <a:solidFill>
                  <a:schemeClr val="tx1"/>
                </a:solidFill>
                <a:latin typeface="Times New Roman" panose="02020603050405020304" pitchFamily="18" charset="0"/>
                <a:ea typeface="+mn-ea"/>
                <a:cs typeface="+mn-cs"/>
              </a:rPr>
              <a:t>o</a:t>
            </a:r>
            <a:r>
              <a:rPr lang="zh-CN" altLang="en-US" sz="1200" b="0" i="0" kern="1200" dirty="0">
                <a:solidFill>
                  <a:schemeClr val="tx1"/>
                </a:solidFill>
                <a:latin typeface="Times New Roman" panose="02020603050405020304" pitchFamily="18" charset="0"/>
                <a:ea typeface="+mn-ea"/>
                <a:cs typeface="+mn-cs"/>
              </a:rPr>
              <a:t>文件中，处理得到最终的可执行文件。</a:t>
            </a:r>
            <a:endParaRPr lang="en-US" altLang="zh-CN" sz="1200" b="0" i="0" kern="1200" dirty="0">
              <a:solidFill>
                <a:schemeClr val="tx1"/>
              </a:solidFill>
              <a:latin typeface="Times New Roman" panose="02020603050405020304" pitchFamily="18" charset="0"/>
              <a:ea typeface="+mn-ea"/>
              <a:cs typeface="+mn-cs"/>
            </a:endParaRPr>
          </a:p>
          <a:p>
            <a:r>
              <a:rPr lang="zh-CN" altLang="en-US" sz="1200" b="1" i="0" kern="1200" dirty="0">
                <a:solidFill>
                  <a:schemeClr val="tx1"/>
                </a:solidFill>
                <a:latin typeface="Times New Roman" panose="02020603050405020304" pitchFamily="18" charset="0"/>
                <a:ea typeface="+mn-ea"/>
                <a:cs typeface="+mn-cs"/>
              </a:rPr>
              <a:t>程序执行</a:t>
            </a:r>
            <a:br>
              <a:rPr lang="zh-CN" altLang="en-US" sz="1200" b="1" i="0" kern="1200" dirty="0">
                <a:solidFill>
                  <a:schemeClr val="tx1"/>
                </a:solidFill>
                <a:latin typeface="Times New Roman" panose="02020603050405020304" pitchFamily="18" charset="0"/>
                <a:ea typeface="+mn-ea"/>
                <a:cs typeface="+mn-cs"/>
              </a:rPr>
            </a:br>
            <a:r>
              <a:rPr lang="zh-CN" altLang="en-US" sz="1200" b="0" i="0" kern="1200" dirty="0">
                <a:solidFill>
                  <a:schemeClr val="tx1"/>
                </a:solidFill>
                <a:latin typeface="Times New Roman" panose="02020603050405020304" pitchFamily="18" charset="0"/>
                <a:ea typeface="+mn-ea"/>
                <a:cs typeface="+mn-cs"/>
              </a:rPr>
              <a:t>我们已经讨论了可执行文件产生的过程。接下来讨论可执行文件执行的过程。从上面途中的彩色线条可以清晰的看到这个过程，我们简单的把它分为</a:t>
            </a:r>
            <a:r>
              <a:rPr lang="en-US" altLang="zh-CN" sz="1200" b="0" i="0" kern="1200" dirty="0">
                <a:solidFill>
                  <a:schemeClr val="tx1"/>
                </a:solidFill>
                <a:latin typeface="Times New Roman" panose="02020603050405020304" pitchFamily="18" charset="0"/>
                <a:ea typeface="+mn-ea"/>
                <a:cs typeface="+mn-cs"/>
              </a:rPr>
              <a:t>6</a:t>
            </a:r>
            <a:r>
              <a:rPr lang="zh-CN" altLang="en-US" sz="1200" b="0" i="0" kern="1200" dirty="0">
                <a:solidFill>
                  <a:schemeClr val="tx1"/>
                </a:solidFill>
                <a:latin typeface="Times New Roman" panose="02020603050405020304" pitchFamily="18" charset="0"/>
                <a:ea typeface="+mn-ea"/>
                <a:cs typeface="+mn-cs"/>
              </a:rPr>
              <a:t>步。</a:t>
            </a:r>
            <a:br>
              <a:rPr lang="zh-CN" altLang="en-US" dirty="0"/>
            </a:br>
            <a:r>
              <a:rPr lang="en-US" altLang="zh-CN" sz="1200" b="0" i="0" kern="1200" dirty="0">
                <a:solidFill>
                  <a:schemeClr val="tx1"/>
                </a:solidFill>
                <a:latin typeface="Times New Roman" panose="02020603050405020304" pitchFamily="18" charset="0"/>
                <a:ea typeface="+mn-ea"/>
                <a:cs typeface="+mn-cs"/>
              </a:rPr>
              <a:t>1.shell</a:t>
            </a:r>
            <a:r>
              <a:rPr lang="zh-CN" altLang="en-US" sz="1200" b="0" i="0" kern="1200" dirty="0">
                <a:solidFill>
                  <a:schemeClr val="tx1"/>
                </a:solidFill>
                <a:latin typeface="Times New Roman" panose="02020603050405020304" pitchFamily="18" charset="0"/>
                <a:ea typeface="+mn-ea"/>
                <a:cs typeface="+mn-cs"/>
              </a:rPr>
              <a:t>程序执行指令，等待用户输入，这里我们输入“</a:t>
            </a:r>
            <a:r>
              <a:rPr lang="en-US" altLang="zh-CN" sz="1200" b="0" i="0" kern="1200" dirty="0">
                <a:solidFill>
                  <a:schemeClr val="tx1"/>
                </a:solidFill>
                <a:latin typeface="Times New Roman" panose="02020603050405020304" pitchFamily="18" charset="0"/>
                <a:ea typeface="+mn-ea"/>
                <a:cs typeface="+mn-cs"/>
              </a:rPr>
              <a:t>hello”</a:t>
            </a:r>
            <a:r>
              <a:rPr lang="zh-CN" altLang="en-US" sz="1200" b="0" i="0" kern="1200" dirty="0">
                <a:solidFill>
                  <a:schemeClr val="tx1"/>
                </a:solidFill>
                <a:latin typeface="Times New Roman" panose="02020603050405020304" pitchFamily="18" charset="0"/>
                <a:ea typeface="+mn-ea"/>
                <a:cs typeface="+mn-cs"/>
              </a:rPr>
              <a:t>。</a:t>
            </a:r>
            <a:br>
              <a:rPr lang="zh-CN" altLang="en-US" dirty="0"/>
            </a:br>
            <a:r>
              <a:rPr lang="en-US" altLang="zh-CN" sz="1200" b="0" i="0" kern="1200" dirty="0">
                <a:solidFill>
                  <a:schemeClr val="tx1"/>
                </a:solidFill>
                <a:latin typeface="Times New Roman" panose="02020603050405020304" pitchFamily="18" charset="0"/>
                <a:ea typeface="+mn-ea"/>
                <a:cs typeface="+mn-cs"/>
              </a:rPr>
              <a:t>2.shell</a:t>
            </a:r>
            <a:r>
              <a:rPr lang="zh-CN" altLang="en-US" sz="1200" b="0" i="0" kern="1200" dirty="0">
                <a:solidFill>
                  <a:schemeClr val="tx1"/>
                </a:solidFill>
                <a:latin typeface="Times New Roman" panose="02020603050405020304" pitchFamily="18" charset="0"/>
                <a:ea typeface="+mn-ea"/>
                <a:cs typeface="+mn-cs"/>
              </a:rPr>
              <a:t>程序将字符逐一读到寄存器中</a:t>
            </a:r>
            <a:br>
              <a:rPr lang="zh-CN" altLang="en-US" dirty="0"/>
            </a:br>
            <a:r>
              <a:rPr lang="en-US" altLang="zh-CN" sz="1200" b="0" i="0" kern="1200" dirty="0">
                <a:solidFill>
                  <a:schemeClr val="tx1"/>
                </a:solidFill>
                <a:latin typeface="Times New Roman" panose="02020603050405020304" pitchFamily="18" charset="0"/>
                <a:ea typeface="+mn-ea"/>
                <a:cs typeface="+mn-cs"/>
              </a:rPr>
              <a:t>3.</a:t>
            </a:r>
            <a:r>
              <a:rPr lang="zh-CN" altLang="en-US" sz="1200" b="0" i="0" kern="1200" dirty="0">
                <a:solidFill>
                  <a:schemeClr val="tx1"/>
                </a:solidFill>
                <a:latin typeface="Times New Roman" panose="02020603050405020304" pitchFamily="18" charset="0"/>
                <a:ea typeface="+mn-ea"/>
                <a:cs typeface="+mn-cs"/>
              </a:rPr>
              <a:t>再从寄存器取出放到主存中</a:t>
            </a:r>
            <a:br>
              <a:rPr lang="zh-CN" altLang="en-US" dirty="0"/>
            </a:br>
            <a:r>
              <a:rPr lang="en-US" altLang="zh-CN" sz="1200" b="0" i="0" kern="1200" dirty="0">
                <a:solidFill>
                  <a:schemeClr val="tx1"/>
                </a:solidFill>
                <a:latin typeface="Times New Roman" panose="02020603050405020304" pitchFamily="18" charset="0"/>
                <a:ea typeface="+mn-ea"/>
                <a:cs typeface="+mn-cs"/>
              </a:rPr>
              <a:t>4.</a:t>
            </a:r>
            <a:r>
              <a:rPr lang="zh-CN" altLang="en-US" sz="1200" b="0" i="0" kern="1200" dirty="0">
                <a:solidFill>
                  <a:schemeClr val="tx1"/>
                </a:solidFill>
                <a:latin typeface="Times New Roman" panose="02020603050405020304" pitchFamily="18" charset="0"/>
                <a:ea typeface="+mn-ea"/>
                <a:cs typeface="+mn-cs"/>
              </a:rPr>
              <a:t>当我们敲入回车时，</a:t>
            </a:r>
            <a:r>
              <a:rPr lang="en-US" altLang="zh-CN" sz="1200" b="0" i="0" kern="1200" dirty="0">
                <a:solidFill>
                  <a:schemeClr val="tx1"/>
                </a:solidFill>
                <a:latin typeface="Times New Roman" panose="02020603050405020304" pitchFamily="18" charset="0"/>
                <a:ea typeface="+mn-ea"/>
                <a:cs typeface="+mn-cs"/>
              </a:rPr>
              <a:t>shell</a:t>
            </a:r>
            <a:r>
              <a:rPr lang="zh-CN" altLang="en-US" sz="1200" b="0" i="0" kern="1200" dirty="0">
                <a:solidFill>
                  <a:schemeClr val="tx1"/>
                </a:solidFill>
                <a:latin typeface="Times New Roman" panose="02020603050405020304" pitchFamily="18" charset="0"/>
                <a:ea typeface="+mn-ea"/>
                <a:cs typeface="+mn-cs"/>
              </a:rPr>
              <a:t>程序得知输入结束，将</a:t>
            </a:r>
            <a:r>
              <a:rPr lang="en-US" altLang="zh-CN" sz="1200" b="0" i="0" kern="1200" dirty="0">
                <a:solidFill>
                  <a:schemeClr val="tx1"/>
                </a:solidFill>
                <a:latin typeface="Times New Roman" panose="02020603050405020304" pitchFamily="18" charset="0"/>
                <a:ea typeface="+mn-ea"/>
                <a:cs typeface="+mn-cs"/>
              </a:rPr>
              <a:t>hello</a:t>
            </a:r>
            <a:r>
              <a:rPr lang="zh-CN" altLang="en-US" sz="1200" b="0" i="0" kern="1200" dirty="0">
                <a:solidFill>
                  <a:schemeClr val="tx1"/>
                </a:solidFill>
                <a:latin typeface="Times New Roman" panose="02020603050405020304" pitchFamily="18" charset="0"/>
                <a:ea typeface="+mn-ea"/>
                <a:cs typeface="+mn-cs"/>
              </a:rPr>
              <a:t>目标文件的代码和数据拷贝到主存，从而加载</a:t>
            </a:r>
            <a:r>
              <a:rPr lang="en-US" altLang="zh-CN" sz="1200" b="0" i="0" kern="1200" dirty="0">
                <a:solidFill>
                  <a:schemeClr val="tx1"/>
                </a:solidFill>
                <a:latin typeface="Times New Roman" panose="02020603050405020304" pitchFamily="18" charset="0"/>
                <a:ea typeface="+mn-ea"/>
                <a:cs typeface="+mn-cs"/>
              </a:rPr>
              <a:t>hello</a:t>
            </a:r>
            <a:r>
              <a:rPr lang="zh-CN" altLang="en-US" sz="1200" b="0" i="0" kern="1200" dirty="0">
                <a:solidFill>
                  <a:schemeClr val="tx1"/>
                </a:solidFill>
                <a:latin typeface="Times New Roman" panose="02020603050405020304" pitchFamily="18" charset="0"/>
                <a:ea typeface="+mn-ea"/>
                <a:cs typeface="+mn-cs"/>
              </a:rPr>
              <a:t>文件数据包括最终被输出的字符串“</a:t>
            </a:r>
            <a:r>
              <a:rPr lang="en-US" altLang="zh-CN" sz="1200" b="0" i="0" kern="1200" dirty="0">
                <a:solidFill>
                  <a:schemeClr val="tx1"/>
                </a:solidFill>
                <a:latin typeface="Times New Roman" panose="02020603050405020304" pitchFamily="18" charset="0"/>
                <a:ea typeface="+mn-ea"/>
                <a:cs typeface="+mn-cs"/>
              </a:rPr>
              <a:t>hello</a:t>
            </a:r>
            <a:r>
              <a:rPr lang="zh-CN" altLang="en-US" sz="1200" b="0" i="0" kern="1200" dirty="0">
                <a:solidFill>
                  <a:schemeClr val="tx1"/>
                </a:solidFill>
                <a:latin typeface="Times New Roman" panose="02020603050405020304" pitchFamily="18" charset="0"/>
                <a:ea typeface="+mn-ea"/>
                <a:cs typeface="+mn-cs"/>
              </a:rPr>
              <a:t>，</a:t>
            </a:r>
            <a:r>
              <a:rPr lang="en-US" altLang="zh-CN" sz="1200" b="0" i="0" kern="1200" dirty="0">
                <a:solidFill>
                  <a:schemeClr val="tx1"/>
                </a:solidFill>
                <a:latin typeface="Times New Roman" panose="02020603050405020304" pitchFamily="18" charset="0"/>
                <a:ea typeface="+mn-ea"/>
                <a:cs typeface="+mn-cs"/>
              </a:rPr>
              <a:t>world\n”.</a:t>
            </a:r>
            <a:r>
              <a:rPr lang="zh-CN" altLang="en-US" sz="1200" b="0" i="0" kern="1200" dirty="0">
                <a:solidFill>
                  <a:schemeClr val="tx1"/>
                </a:solidFill>
                <a:latin typeface="Times New Roman" panose="02020603050405020304" pitchFamily="18" charset="0"/>
                <a:ea typeface="+mn-ea"/>
                <a:cs typeface="+mn-cs"/>
              </a:rPr>
              <a:t>利用了</a:t>
            </a:r>
            <a:r>
              <a:rPr lang="en-US" altLang="zh-CN" sz="1200" b="0" i="0" kern="1200" dirty="0">
                <a:solidFill>
                  <a:schemeClr val="tx1"/>
                </a:solidFill>
                <a:latin typeface="Times New Roman" panose="02020603050405020304" pitchFamily="18" charset="0"/>
                <a:ea typeface="+mn-ea"/>
                <a:cs typeface="+mn-cs"/>
              </a:rPr>
              <a:t>DMA</a:t>
            </a:r>
            <a:r>
              <a:rPr lang="zh-CN" altLang="en-US" sz="1200" b="0" i="0" kern="1200" dirty="0">
                <a:solidFill>
                  <a:schemeClr val="tx1"/>
                </a:solidFill>
                <a:latin typeface="Times New Roman" panose="02020603050405020304" pitchFamily="18" charset="0"/>
                <a:ea typeface="+mn-ea"/>
                <a:cs typeface="+mn-cs"/>
              </a:rPr>
              <a:t>访问技术，数据可不经</a:t>
            </a:r>
            <a:r>
              <a:rPr lang="en-US" altLang="zh-CN" sz="1200" b="0" i="0" kern="1200" dirty="0">
                <a:solidFill>
                  <a:schemeClr val="tx1"/>
                </a:solidFill>
                <a:latin typeface="Times New Roman" panose="02020603050405020304" pitchFamily="18" charset="0"/>
                <a:ea typeface="+mn-ea"/>
                <a:cs typeface="+mn-cs"/>
              </a:rPr>
              <a:t>CPU</a:t>
            </a:r>
            <a:r>
              <a:rPr lang="zh-CN" altLang="en-US" sz="1200" b="0" i="0" kern="1200" dirty="0">
                <a:solidFill>
                  <a:schemeClr val="tx1"/>
                </a:solidFill>
                <a:latin typeface="Times New Roman" panose="02020603050405020304" pitchFamily="18" charset="0"/>
                <a:ea typeface="+mn-ea"/>
                <a:cs typeface="+mn-cs"/>
              </a:rPr>
              <a:t>直接到主存</a:t>
            </a:r>
            <a:br>
              <a:rPr lang="zh-CN" altLang="en-US" dirty="0"/>
            </a:br>
            <a:r>
              <a:rPr lang="en-US" altLang="zh-CN" sz="1200" b="0" i="0" kern="1200" dirty="0">
                <a:solidFill>
                  <a:schemeClr val="tx1"/>
                </a:solidFill>
                <a:latin typeface="Times New Roman" panose="02020603050405020304" pitchFamily="18" charset="0"/>
                <a:ea typeface="+mn-ea"/>
                <a:cs typeface="+mn-cs"/>
              </a:rPr>
              <a:t>5.</a:t>
            </a:r>
            <a:r>
              <a:rPr lang="zh-CN" altLang="en-US" sz="1200" b="0" i="0" kern="1200" dirty="0">
                <a:solidFill>
                  <a:schemeClr val="tx1"/>
                </a:solidFill>
                <a:latin typeface="Times New Roman" panose="02020603050405020304" pitchFamily="18" charset="0"/>
                <a:ea typeface="+mn-ea"/>
                <a:cs typeface="+mn-cs"/>
              </a:rPr>
              <a:t>执行主程序中的机器语言指令，将“</a:t>
            </a:r>
            <a:r>
              <a:rPr lang="en-US" altLang="zh-CN" sz="1200" b="0" i="0" kern="1200" dirty="0">
                <a:solidFill>
                  <a:schemeClr val="tx1"/>
                </a:solidFill>
                <a:latin typeface="Times New Roman" panose="02020603050405020304" pitchFamily="18" charset="0"/>
                <a:ea typeface="+mn-ea"/>
                <a:cs typeface="+mn-cs"/>
              </a:rPr>
              <a:t>hello</a:t>
            </a:r>
            <a:r>
              <a:rPr lang="zh-CN" altLang="en-US" sz="1200" b="0" i="0" kern="1200" dirty="0">
                <a:solidFill>
                  <a:schemeClr val="tx1"/>
                </a:solidFill>
                <a:latin typeface="Times New Roman" panose="02020603050405020304" pitchFamily="18" charset="0"/>
                <a:ea typeface="+mn-ea"/>
                <a:cs typeface="+mn-cs"/>
              </a:rPr>
              <a:t>，</a:t>
            </a:r>
            <a:r>
              <a:rPr lang="en-US" altLang="zh-CN" sz="1200" b="0" i="0" kern="1200" dirty="0">
                <a:solidFill>
                  <a:schemeClr val="tx1"/>
                </a:solidFill>
                <a:latin typeface="Times New Roman" panose="02020603050405020304" pitchFamily="18" charset="0"/>
                <a:ea typeface="+mn-ea"/>
                <a:cs typeface="+mn-cs"/>
              </a:rPr>
              <a:t>world\n”</a:t>
            </a:r>
            <a:r>
              <a:rPr lang="zh-CN" altLang="en-US" sz="1200" b="0" i="0" kern="1200" dirty="0">
                <a:solidFill>
                  <a:schemeClr val="tx1"/>
                </a:solidFill>
                <a:latin typeface="Times New Roman" panose="02020603050405020304" pitchFamily="18" charset="0"/>
                <a:ea typeface="+mn-ea"/>
                <a:cs typeface="+mn-cs"/>
              </a:rPr>
              <a:t>串的字节从主存拷贝到寄存器堆。</a:t>
            </a:r>
            <a:br>
              <a:rPr lang="zh-CN" altLang="en-US" dirty="0"/>
            </a:br>
            <a:r>
              <a:rPr lang="en-US" altLang="zh-CN" sz="1200" b="0" i="0" kern="1200" dirty="0">
                <a:solidFill>
                  <a:schemeClr val="tx1"/>
                </a:solidFill>
                <a:latin typeface="Times New Roman" panose="02020603050405020304" pitchFamily="18" charset="0"/>
                <a:ea typeface="+mn-ea"/>
                <a:cs typeface="+mn-cs"/>
              </a:rPr>
              <a:t>6.</a:t>
            </a:r>
            <a:r>
              <a:rPr lang="zh-CN" altLang="en-US" sz="1200" b="0" i="0" kern="1200" dirty="0">
                <a:solidFill>
                  <a:schemeClr val="tx1"/>
                </a:solidFill>
                <a:latin typeface="Times New Roman" panose="02020603050405020304" pitchFamily="18" charset="0"/>
                <a:ea typeface="+mn-ea"/>
                <a:cs typeface="+mn-cs"/>
              </a:rPr>
              <a:t>从寄存器中把文件拷贝到显示设备。</a:t>
            </a:r>
            <a:endParaRPr lang="en-US" baseline="0" dirty="0"/>
          </a:p>
          <a:p>
            <a:endParaRPr lang="en-US" baseline="0" dirty="0"/>
          </a:p>
          <a:p>
            <a:r>
              <a:rPr lang="zh-CN" altLang="en-US" b="1" baseline="0" dirty="0"/>
              <a:t>怎样衡量程序性能</a:t>
            </a:r>
            <a:r>
              <a:rPr lang="zh-CN" altLang="en-US" baseline="0" dirty="0"/>
              <a:t>：最重要时间，比如排序算法，大规模数据查找算法，等等。还有其他标准，比如内存占用，能耗，等。</a:t>
            </a:r>
            <a:endParaRPr lang="en-US" baseline="0"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zh-CN" altLang="en-US" dirty="0"/>
              <a:t>双重循环顺序交换</a:t>
            </a:r>
            <a:endParaRPr lang="en-US" altLang="zh-CN" dirty="0"/>
          </a:p>
          <a:p>
            <a:pPr>
              <a:buFont typeface="Arial" panose="020B0604020202020204" pitchFamily="34" charset="0"/>
              <a:buChar char="•"/>
            </a:pPr>
            <a:r>
              <a:rPr lang="en-US" altLang="zh-CN" dirty="0"/>
              <a:t> </a:t>
            </a:r>
            <a:r>
              <a:rPr lang="zh-CN" altLang="en-US" dirty="0"/>
              <a:t>算法复杂度，交换前后性能不变</a:t>
            </a:r>
            <a:endParaRPr lang="en-US" altLang="zh-CN" dirty="0"/>
          </a:p>
          <a:p>
            <a:pPr>
              <a:buFont typeface="Arial" panose="020B0604020202020204" pitchFamily="34" charset="0"/>
              <a:buChar char="•"/>
            </a:pPr>
            <a:r>
              <a:rPr lang="zh-CN" altLang="en-US" baseline="0" dirty="0"/>
              <a:t> 但是，可能</a:t>
            </a:r>
            <a:r>
              <a:rPr lang="zh-CN" altLang="en-US" dirty="0"/>
              <a:t>导致</a:t>
            </a:r>
            <a:r>
              <a:rPr lang="zh-CN" altLang="en-US" baseline="0" dirty="0"/>
              <a:t>实际</a:t>
            </a:r>
            <a:r>
              <a:rPr lang="zh-CN" altLang="en-US" dirty="0"/>
              <a:t>性能（程序执行速度）</a:t>
            </a:r>
            <a:r>
              <a:rPr lang="en-US" altLang="zh-CN" dirty="0"/>
              <a:t>21</a:t>
            </a:r>
            <a:r>
              <a:rPr lang="zh-CN" altLang="en-US" dirty="0"/>
              <a:t>倍的差距</a:t>
            </a:r>
            <a:endParaRPr lang="en-US" altLang="zh-CN" dirty="0"/>
          </a:p>
          <a:p>
            <a:pPr>
              <a:buFont typeface="Arial" panose="020B0604020202020204" pitchFamily="34" charset="0"/>
              <a:buNone/>
            </a:pPr>
            <a:endParaRPr lang="en-US" dirty="0"/>
          </a:p>
          <a:p>
            <a:pPr>
              <a:buFont typeface="Arial" panose="020B0604020202020204" pitchFamily="34" charset="0"/>
              <a:buNone/>
            </a:pPr>
            <a:r>
              <a:rPr lang="en-US" dirty="0"/>
              <a:t>a[10][10] </a:t>
            </a:r>
            <a:r>
              <a:rPr lang="en-US" dirty="0" err="1"/>
              <a:t>layed</a:t>
            </a:r>
            <a:r>
              <a:rPr lang="en-US" dirty="0"/>
              <a:t> out as: a[0][0] a[0][1] ... a[0][9]  a[1][0] ... a[1][9] ..... a[9][0] ... a[9][9]</a:t>
            </a:r>
            <a:endParaRPr lang="en-US" dirty="0"/>
          </a:p>
          <a:p>
            <a:pPr>
              <a:buFont typeface="Arial" panose="020B0604020202020204" pitchFamily="34" charset="0"/>
              <a:buNone/>
            </a:pPr>
            <a:r>
              <a:rPr lang="en-US" dirty="0" err="1"/>
              <a:t>Copyij</a:t>
            </a:r>
            <a:r>
              <a:rPr lang="en-US" dirty="0"/>
              <a:t> accesses memory in linear fashion, </a:t>
            </a:r>
            <a:r>
              <a:rPr lang="en-US" dirty="0" err="1"/>
              <a:t>Copyji</a:t>
            </a:r>
            <a:r>
              <a:rPr lang="en-US" dirty="0"/>
              <a:t> in </a:t>
            </a:r>
            <a:r>
              <a:rPr lang="en-US" dirty="0" err="1"/>
              <a:t>strided</a:t>
            </a:r>
            <a:r>
              <a:rPr lang="en-US" dirty="0"/>
              <a:t>.  Bad locality and Bad point on memory mountain.</a:t>
            </a:r>
            <a:endParaRPr lang="en-US" dirty="0"/>
          </a:p>
          <a:p>
            <a:pPr>
              <a:buFont typeface="Arial" panose="020B0604020202020204" pitchFamily="34" charset="0"/>
              <a:buNone/>
            </a:pPr>
            <a:endParaRPr lang="en-US" dirty="0"/>
          </a:p>
          <a:p>
            <a:pPr>
              <a:buFont typeface="Arial" panose="020B0604020202020204" pitchFamily="34" charset="0"/>
              <a:buNone/>
            </a:pPr>
            <a:r>
              <a:rPr lang="en-US" dirty="0"/>
              <a:t>Dell </a:t>
            </a:r>
            <a:r>
              <a:rPr lang="zh-CN" altLang="en-US" dirty="0"/>
              <a:t>台式机，</a:t>
            </a:r>
            <a:r>
              <a:rPr lang="en-US" sz="1200" dirty="0">
                <a:solidFill>
                  <a:schemeClr val="accent2"/>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rPr>
              <a:t>Pentium 4 </a:t>
            </a:r>
            <a:r>
              <a:rPr lang="en-US" dirty="0"/>
              <a:t>2GHz machine. How long does it take?</a:t>
            </a:r>
            <a:r>
              <a:rPr lang="zh-CN" altLang="en-US" dirty="0"/>
              <a:t>行优先访问</a:t>
            </a:r>
            <a:r>
              <a:rPr lang="en-US" dirty="0"/>
              <a:t>Answer ~33ms</a:t>
            </a:r>
            <a:r>
              <a:rPr lang="zh-CN" altLang="en-US" dirty="0"/>
              <a:t>，列优先访问</a:t>
            </a:r>
            <a:r>
              <a:rPr lang="en-US" dirty="0"/>
              <a:t>~770ms total</a:t>
            </a:r>
            <a:r>
              <a:rPr lang="zh-CN" altLang="en-US" dirty="0"/>
              <a:t>。</a:t>
            </a:r>
            <a:endParaRPr lang="en-US" altLang="zh-CN" dirty="0"/>
          </a:p>
          <a:p>
            <a:pPr>
              <a:buFont typeface="Arial" panose="020B0604020202020204" pitchFamily="34" charset="0"/>
              <a:buNone/>
            </a:pPr>
            <a:r>
              <a:rPr lang="zh-CN" altLang="en-US" dirty="0"/>
              <a:t>行优先访问，比列优先访问快 </a:t>
            </a:r>
            <a:r>
              <a:rPr lang="en-US" dirty="0"/>
              <a:t>&gt;</a:t>
            </a:r>
            <a:r>
              <a:rPr lang="en-US" altLang="zh-CN" dirty="0"/>
              <a:t>20 </a:t>
            </a:r>
            <a:r>
              <a:rPr lang="zh-CN" altLang="en-US" dirty="0"/>
              <a:t>倍</a:t>
            </a:r>
            <a:br>
              <a:rPr lang="en-US" dirty="0"/>
            </a:br>
            <a:endParaRPr lang="en-US" dirty="0"/>
          </a:p>
          <a:p>
            <a:pPr>
              <a:buFont typeface="Arial" panose="020B0604020202020204" pitchFamily="34" charset="0"/>
              <a:buNone/>
            </a:pPr>
            <a:endParaRPr lang="en-US" dirty="0"/>
          </a:p>
          <a:p>
            <a:pPr>
              <a:buFont typeface="Arial" panose="020B0604020202020204" pitchFamily="34" charset="0"/>
              <a:buNone/>
            </a:pPr>
            <a:r>
              <a:rPr lang="en-US" dirty="0"/>
              <a:t>Dell </a:t>
            </a:r>
            <a:r>
              <a:rPr lang="zh-CN" altLang="en-US" dirty="0"/>
              <a:t>台式机，</a:t>
            </a:r>
            <a:r>
              <a:rPr lang="en-US" dirty="0"/>
              <a:t>I3 core</a:t>
            </a:r>
            <a:r>
              <a:rPr lang="en-US" altLang="zh-CN" dirty="0"/>
              <a:t>, 4GB</a:t>
            </a:r>
            <a:r>
              <a:rPr lang="en-US" altLang="zh-CN" baseline="0" dirty="0"/>
              <a:t> </a:t>
            </a:r>
            <a:r>
              <a:rPr lang="zh-CN" altLang="en-US" baseline="0" dirty="0"/>
              <a:t>内存</a:t>
            </a:r>
            <a:r>
              <a:rPr lang="en-US" altLang="zh-CN" baseline="0" dirty="0"/>
              <a:t>, 3.1GHz</a:t>
            </a:r>
            <a:endParaRPr lang="en-US" dirty="0"/>
          </a:p>
          <a:p>
            <a:pPr>
              <a:buFont typeface="Arial" panose="020B0604020202020204" pitchFamily="34" charset="0"/>
              <a:buNone/>
            </a:pPr>
            <a:r>
              <a:rPr lang="en-US" altLang="zh-CN" dirty="0"/>
              <a:t>11-28 ms = 17ms</a:t>
            </a:r>
            <a:endParaRPr lang="en-US" altLang="zh-CN" dirty="0"/>
          </a:p>
          <a:p>
            <a:pPr>
              <a:buFont typeface="Arial" panose="020B0604020202020204" pitchFamily="34" charset="0"/>
              <a:buNone/>
            </a:pPr>
            <a:r>
              <a:rPr lang="en-US" dirty="0"/>
              <a:t>11</a:t>
            </a:r>
            <a:r>
              <a:rPr lang="en-US" altLang="zh-CN" dirty="0"/>
              <a:t>-93 ms = 82ms</a:t>
            </a:r>
            <a:endParaRPr lang="en-US" altLang="zh-CN" dirty="0"/>
          </a:p>
          <a:p>
            <a:pPr>
              <a:buFont typeface="Arial" panose="020B0604020202020204" pitchFamily="34" charset="0"/>
              <a:buNone/>
            </a:pPr>
            <a:r>
              <a:rPr lang="zh-CN" altLang="en-US" dirty="0"/>
              <a:t>行优先访问，比列优先访问快 </a:t>
            </a:r>
            <a:r>
              <a:rPr lang="en-US" altLang="zh-CN" dirty="0"/>
              <a:t>5</a:t>
            </a:r>
            <a:r>
              <a:rPr lang="zh-CN" altLang="en-US" dirty="0"/>
              <a:t>倍</a:t>
            </a:r>
            <a:endParaRPr lang="en-US"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zh-CN" altLang="en-US" b="1" dirty="0"/>
              <a:t>事实五：</a:t>
            </a:r>
            <a:r>
              <a:rPr lang="zh-CN" altLang="en-US" sz="1200" dirty="0"/>
              <a:t>计算机网络环境下的新问题</a:t>
            </a:r>
            <a:endParaRPr lang="en-US" altLang="zh-CN" sz="1200" dirty="0"/>
          </a:p>
          <a:p>
            <a:endParaRPr lang="en-US" altLang="zh-CN" b="1" dirty="0"/>
          </a:p>
          <a:p>
            <a:pPr marL="241300" indent="-241300">
              <a:buAutoNum type="arabicPeriod"/>
            </a:pPr>
            <a:r>
              <a:rPr lang="zh-CN" altLang="en-US" b="0" dirty="0"/>
              <a:t>我们都知道：计算机需要输入输出，</a:t>
            </a:r>
            <a:endParaRPr lang="en-US" altLang="zh-CN" b="0" dirty="0"/>
          </a:p>
          <a:p>
            <a:pPr marL="241300" indent="-241300">
              <a:buAutoNum type="arabicPeriod"/>
            </a:pPr>
            <a:r>
              <a:rPr lang="zh-CN" altLang="en-US" b="0" dirty="0"/>
              <a:t>有了输入，大多数程序或者算法的运行才具有实际意义。比如一个加法器，肯定要有输入才会有结果。</a:t>
            </a:r>
            <a:r>
              <a:rPr lang="en-US" altLang="zh-CN" b="0" dirty="0"/>
              <a:t>”hello world”</a:t>
            </a:r>
            <a:r>
              <a:rPr lang="zh-CN" altLang="en-US" b="0" dirty="0"/>
              <a:t>程序没有输入但却没实际意义。</a:t>
            </a:r>
            <a:endParaRPr lang="en-US" altLang="zh-CN" b="0" dirty="0"/>
          </a:p>
          <a:p>
            <a:pPr marL="241300" indent="-241300">
              <a:buAutoNum type="arabicPeriod"/>
            </a:pPr>
            <a:r>
              <a:rPr lang="zh-CN" altLang="en-US" b="0" dirty="0"/>
              <a:t>运行之后，执行结果会以各种形式输出，可以是加法运算结果，也可以是更复杂的输出结果。</a:t>
            </a:r>
            <a:endParaRPr lang="en-US" altLang="zh-CN" b="0" dirty="0"/>
          </a:p>
          <a:p>
            <a:pPr marL="241300" indent="-241300">
              <a:buAutoNum type="arabicPeriod"/>
            </a:pPr>
            <a:r>
              <a:rPr lang="zh-CN" altLang="en-US" b="0" dirty="0"/>
              <a:t>程序数据输入来源主要两种</a:t>
            </a:r>
            <a:endParaRPr lang="en-US" altLang="zh-CN" b="0" dirty="0"/>
          </a:p>
          <a:p>
            <a:pPr marL="241300" indent="-241300">
              <a:buFont typeface="Arial" panose="020B0604020202020204" pitchFamily="34" charset="0"/>
              <a:buChar char="•"/>
            </a:pPr>
            <a:r>
              <a:rPr lang="zh-CN" altLang="en-US" b="0" dirty="0"/>
              <a:t>本地磁盘</a:t>
            </a:r>
            <a:endParaRPr lang="en-US" altLang="zh-CN" b="0" dirty="0"/>
          </a:p>
          <a:p>
            <a:pPr marL="241300" indent="-241300">
              <a:buFont typeface="Arial" panose="020B0604020202020204" pitchFamily="34" charset="0"/>
              <a:buChar char="•"/>
            </a:pPr>
            <a:r>
              <a:rPr lang="zh-CN" altLang="en-US" b="0" dirty="0"/>
              <a:t>网络（中别的计算机）</a:t>
            </a:r>
            <a:endParaRPr lang="en-US" altLang="zh-CN" b="0"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defRPr/>
            </a:pPr>
            <a:r>
              <a:rPr lang="zh-CN" altLang="en-US" b="1" dirty="0"/>
              <a:t>事实五：</a:t>
            </a:r>
            <a:r>
              <a:rPr lang="zh-CN" altLang="en-US" sz="1200" dirty="0"/>
              <a:t>计算机网络环境下的新问题</a:t>
            </a:r>
            <a:endParaRPr lang="en-US" altLang="zh-CN" sz="1200" dirty="0"/>
          </a:p>
          <a:p>
            <a:pPr marL="0" marR="0" indent="0" algn="l" defTabSz="914400" rtl="0" eaLnBrk="0" fontAlgn="base" latinLnBrk="0" hangingPunct="0">
              <a:lnSpc>
                <a:spcPct val="100000"/>
              </a:lnSpc>
              <a:spcBef>
                <a:spcPct val="30000"/>
              </a:spcBef>
              <a:spcAft>
                <a:spcPct val="0"/>
              </a:spcAft>
              <a:buClrTx/>
              <a:buSzTx/>
              <a:buFontTx/>
              <a:buNone/>
              <a:defRPr/>
            </a:pPr>
            <a:endParaRPr lang="en-US" altLang="zh-CN" sz="1200" dirty="0"/>
          </a:p>
          <a:p>
            <a:pPr marL="0" marR="0" indent="0" algn="l" defTabSz="914400" rtl="0" eaLnBrk="0" fontAlgn="base" latinLnBrk="0" hangingPunct="0">
              <a:lnSpc>
                <a:spcPct val="100000"/>
              </a:lnSpc>
              <a:spcBef>
                <a:spcPct val="30000"/>
              </a:spcBef>
              <a:spcAft>
                <a:spcPct val="0"/>
              </a:spcAft>
              <a:buClrTx/>
              <a:buSzTx/>
              <a:buFontTx/>
              <a:buNone/>
              <a:defRPr/>
            </a:pPr>
            <a:r>
              <a:rPr lang="zh-CN" altLang="en-US" sz="1200" dirty="0"/>
              <a:t>从网络中获得数据时，如何保证</a:t>
            </a:r>
            <a:r>
              <a:rPr lang="zh-CN" altLang="en-US" sz="1200" b="1" u="sng" dirty="0"/>
              <a:t>通信过程中数据的正确性</a:t>
            </a:r>
            <a:r>
              <a:rPr lang="zh-CN" altLang="en-US" sz="1200" dirty="0"/>
              <a:t>成为关键问题。</a:t>
            </a:r>
            <a:endParaRPr lang="en-US" altLang="zh-CN" sz="1200" dirty="0"/>
          </a:p>
          <a:p>
            <a:endParaRPr lang="en-US" altLang="zh-CN" dirty="0"/>
          </a:p>
          <a:p>
            <a:pPr marL="228600" indent="-228600">
              <a:buAutoNum type="arabicPeriod"/>
            </a:pPr>
            <a:r>
              <a:rPr lang="zh-CN" altLang="en-US" dirty="0"/>
              <a:t>并发操作：是指在同一时间可能有多个用户对同一数据进行读写操作</a:t>
            </a:r>
            <a:endParaRPr lang="en-US" altLang="zh-CN" dirty="0"/>
          </a:p>
          <a:p>
            <a:pPr marL="228600" indent="-228600">
              <a:buAutoNum type="arabicPeriod"/>
            </a:pPr>
            <a:r>
              <a:rPr lang="zh-CN" altLang="en-US" dirty="0"/>
              <a:t>并发控制：为提高系统的并发控制能力</a:t>
            </a:r>
            <a:r>
              <a:rPr lang="en-US" altLang="zh-CN" dirty="0"/>
              <a:t>,</a:t>
            </a:r>
            <a:r>
              <a:rPr lang="zh-CN" altLang="en-US" dirty="0"/>
              <a:t>传统的解决方法案是基于锁模型或时间片模型实现冲突操作的串行化调度</a:t>
            </a:r>
            <a:endParaRPr lang="en-US" altLang="zh-CN" dirty="0"/>
          </a:p>
          <a:p>
            <a:pPr marL="685800" lvl="1" indent="-228600">
              <a:buAutoNum type="arabicPeriod"/>
            </a:pPr>
            <a:r>
              <a:rPr lang="zh-CN" altLang="en-US" dirty="0"/>
              <a:t>在本机</a:t>
            </a:r>
            <a:r>
              <a:rPr lang="en-US" altLang="zh-CN" dirty="0"/>
              <a:t>OS</a:t>
            </a:r>
            <a:r>
              <a:rPr lang="zh-CN" altLang="en-US" dirty="0"/>
              <a:t>中，并发控制容易实现</a:t>
            </a:r>
            <a:endParaRPr lang="en-US" altLang="zh-CN" dirty="0"/>
          </a:p>
          <a:p>
            <a:pPr marL="685800" lvl="1" indent="-228600">
              <a:buAutoNum type="arabicPeriod"/>
            </a:pPr>
            <a:r>
              <a:rPr lang="zh-CN" altLang="en-US" dirty="0"/>
              <a:t>在网络中，并发控制难以实现，因为各个分布式计算机不一定会协作。</a:t>
            </a:r>
            <a:endParaRPr lang="en-US" altLang="zh-CN" dirty="0"/>
          </a:p>
          <a:p>
            <a:pPr marL="228600" indent="-228600">
              <a:buAutoNum type="arabicPeriod"/>
            </a:pPr>
            <a:r>
              <a:rPr lang="zh-CN" altLang="en-US" dirty="0"/>
              <a:t>举例：仓库</a:t>
            </a:r>
            <a:r>
              <a:rPr lang="en-US" altLang="zh-CN" dirty="0"/>
              <a:t>——</a:t>
            </a:r>
            <a:r>
              <a:rPr lang="zh-CN" altLang="en-US" dirty="0"/>
              <a:t>假设某产品库存量为</a:t>
            </a:r>
            <a:r>
              <a:rPr lang="en-US" altLang="zh-CN" dirty="0"/>
              <a:t>50</a:t>
            </a:r>
            <a:r>
              <a:rPr lang="zh-CN" altLang="en-US" dirty="0"/>
              <a:t>，现在购入该产品</a:t>
            </a:r>
            <a:r>
              <a:rPr lang="en-US" altLang="zh-CN" dirty="0"/>
              <a:t>100</a:t>
            </a:r>
            <a:r>
              <a:rPr lang="zh-CN" altLang="en-US" dirty="0"/>
              <a:t>个，执行入库操作，库存量加</a:t>
            </a:r>
            <a:r>
              <a:rPr lang="en-US" altLang="zh-CN" dirty="0"/>
              <a:t>100</a:t>
            </a:r>
            <a:r>
              <a:rPr lang="zh-CN" altLang="en-US" dirty="0"/>
              <a:t>；用掉</a:t>
            </a:r>
            <a:r>
              <a:rPr lang="en-US" altLang="zh-CN" dirty="0"/>
              <a:t>40</a:t>
            </a:r>
            <a:r>
              <a:rPr lang="zh-CN" altLang="en-US" dirty="0"/>
              <a:t>个，执行出库操作，库存量减</a:t>
            </a:r>
            <a:r>
              <a:rPr lang="en-US" altLang="zh-CN" dirty="0"/>
              <a:t>40</a:t>
            </a:r>
            <a:r>
              <a:rPr lang="zh-CN" altLang="en-US" dirty="0"/>
              <a:t>。分别用</a:t>
            </a:r>
            <a:r>
              <a:rPr lang="en-US" altLang="zh-CN" dirty="0"/>
              <a:t>T1</a:t>
            </a:r>
            <a:r>
              <a:rPr lang="zh-CN" altLang="en-US" dirty="0"/>
              <a:t>和</a:t>
            </a:r>
            <a:r>
              <a:rPr lang="en-US" altLang="zh-CN" dirty="0"/>
              <a:t>T2</a:t>
            </a:r>
            <a:r>
              <a:rPr lang="zh-CN" altLang="en-US" dirty="0"/>
              <a:t>表示入库和出库操作任务。例如，同时发生入库（</a:t>
            </a:r>
            <a:r>
              <a:rPr lang="en-US" altLang="zh-CN" dirty="0"/>
              <a:t>T1</a:t>
            </a:r>
            <a:r>
              <a:rPr lang="zh-CN" altLang="en-US" dirty="0"/>
              <a:t>）和出库（</a:t>
            </a:r>
            <a:r>
              <a:rPr lang="en-US" altLang="zh-CN" dirty="0"/>
              <a:t>T2</a:t>
            </a:r>
            <a:r>
              <a:rPr lang="zh-CN" altLang="en-US" dirty="0"/>
              <a:t>）操作，这就形成并发操作。</a:t>
            </a:r>
            <a:r>
              <a:rPr lang="en-US" altLang="zh-CN" dirty="0"/>
              <a:t>T1</a:t>
            </a:r>
            <a:r>
              <a:rPr lang="zh-CN" altLang="en-US" dirty="0"/>
              <a:t>读取库存后，</a:t>
            </a:r>
            <a:r>
              <a:rPr lang="en-US" altLang="zh-CN" dirty="0"/>
              <a:t>T2</a:t>
            </a:r>
            <a:r>
              <a:rPr lang="zh-CN" altLang="en-US" dirty="0"/>
              <a:t>也读取了同一个库存；</a:t>
            </a:r>
            <a:r>
              <a:rPr lang="en-US" altLang="zh-CN" dirty="0"/>
              <a:t>T1</a:t>
            </a:r>
            <a:r>
              <a:rPr lang="zh-CN" altLang="en-US" dirty="0"/>
              <a:t>修改库存，回写更新后的值；</a:t>
            </a:r>
            <a:r>
              <a:rPr lang="en-US" altLang="zh-CN" dirty="0"/>
              <a:t>T2</a:t>
            </a:r>
            <a:r>
              <a:rPr lang="zh-CN" altLang="en-US" dirty="0"/>
              <a:t>修改库存，也回写更新后的值。此时库存为</a:t>
            </a:r>
            <a:r>
              <a:rPr lang="en-US" altLang="zh-CN" dirty="0"/>
              <a:t>T2</a:t>
            </a:r>
            <a:r>
              <a:rPr lang="zh-CN" altLang="en-US" dirty="0"/>
              <a:t>回写的值，</a:t>
            </a:r>
            <a:r>
              <a:rPr lang="en-US" altLang="zh-CN" dirty="0"/>
              <a:t>T1</a:t>
            </a:r>
            <a:r>
              <a:rPr lang="zh-CN" altLang="en-US" dirty="0"/>
              <a:t>对库存的更新丢失。发生了“丢失更新”错误。</a:t>
            </a:r>
            <a:endParaRPr lang="en-US" altLang="zh-CN" dirty="0"/>
          </a:p>
          <a:p>
            <a:pPr marL="228600" indent="-228600">
              <a:buAutoNum type="arabicPeriod"/>
            </a:pPr>
            <a:r>
              <a:rPr lang="zh-CN" altLang="en-US" dirty="0"/>
              <a:t>参考：</a:t>
            </a:r>
            <a:r>
              <a:rPr lang="en-US" altLang="zh-CN" dirty="0"/>
              <a:t>http://shujuku.zjwchc.com/pages/jc/chap10-1.htm</a:t>
            </a:r>
            <a:endParaRPr lang="en-US" altLang="zh-CN"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defRPr/>
            </a:pPr>
            <a:r>
              <a:rPr lang="zh-CN" altLang="en-US" b="1" dirty="0"/>
              <a:t>事实五：</a:t>
            </a:r>
            <a:r>
              <a:rPr lang="zh-CN" altLang="en-US" sz="1200" dirty="0"/>
              <a:t>计算机网络环境下的新问题</a:t>
            </a:r>
            <a:endParaRPr lang="en-US" altLang="zh-CN" sz="1200" dirty="0"/>
          </a:p>
          <a:p>
            <a:pPr marL="0" marR="0" indent="0" algn="l" defTabSz="914400" rtl="0" eaLnBrk="0" fontAlgn="base" latinLnBrk="0" hangingPunct="0">
              <a:lnSpc>
                <a:spcPct val="100000"/>
              </a:lnSpc>
              <a:spcBef>
                <a:spcPct val="30000"/>
              </a:spcBef>
              <a:spcAft>
                <a:spcPct val="0"/>
              </a:spcAft>
              <a:buClrTx/>
              <a:buSzTx/>
              <a:buFontTx/>
              <a:buNone/>
              <a:defRPr/>
            </a:pPr>
            <a:endParaRPr lang="en-US" altLang="zh-CN" sz="1200" dirty="0"/>
          </a:p>
          <a:p>
            <a:pPr marL="0" marR="0" indent="0" algn="l" defTabSz="914400" rtl="0" eaLnBrk="0" fontAlgn="base" latinLnBrk="0" hangingPunct="0">
              <a:lnSpc>
                <a:spcPct val="100000"/>
              </a:lnSpc>
              <a:spcBef>
                <a:spcPct val="30000"/>
              </a:spcBef>
              <a:spcAft>
                <a:spcPct val="0"/>
              </a:spcAft>
              <a:buClrTx/>
              <a:buSzTx/>
              <a:buFontTx/>
              <a:buNone/>
              <a:defRPr/>
            </a:pPr>
            <a:r>
              <a:rPr lang="zh-CN" altLang="en-US" sz="1200" dirty="0"/>
              <a:t>从网络中获得数据时，如何保证</a:t>
            </a:r>
            <a:r>
              <a:rPr lang="zh-CN" altLang="en-US" sz="1200" b="1" u="sng" dirty="0"/>
              <a:t>通信过程中数据的正确性</a:t>
            </a:r>
            <a:r>
              <a:rPr lang="zh-CN" altLang="en-US" sz="1200" dirty="0"/>
              <a:t>成为关键问题。</a:t>
            </a:r>
            <a:endParaRPr lang="en-US" altLang="zh-CN" sz="1200" dirty="0"/>
          </a:p>
          <a:p>
            <a:pPr marL="228600" indent="-228600">
              <a:buAutoNum type="arabicPeriod"/>
            </a:pPr>
            <a:endParaRPr lang="en-US" b="0" dirty="0"/>
          </a:p>
          <a:p>
            <a:pPr marL="228600" indent="-228600">
              <a:buAutoNum type="arabicPeriod"/>
            </a:pPr>
            <a:r>
              <a:rPr lang="zh-CN" altLang="en-US" b="0" dirty="0"/>
              <a:t>多媒体数据传输：</a:t>
            </a:r>
            <a:r>
              <a:rPr lang="zh-CN" altLang="en-US" b="1" u="sng" dirty="0"/>
              <a:t>网络丢包问题</a:t>
            </a:r>
            <a:r>
              <a:rPr lang="zh-CN" altLang="en-US" b="0" dirty="0"/>
              <a:t>很常见。丢包是网络拥塞造成的，即用户太多，数据太多，两个或多个数据包发生冲突</a:t>
            </a:r>
            <a:r>
              <a:rPr lang="en-US" altLang="zh-CN" b="0" dirty="0"/>
              <a:t>(collision)</a:t>
            </a:r>
            <a:r>
              <a:rPr lang="zh-CN" altLang="en-US" b="0" dirty="0"/>
              <a:t>，或者路由器</a:t>
            </a:r>
            <a:r>
              <a:rPr lang="en-US" altLang="zh-CN" b="0" dirty="0"/>
              <a:t>buffer</a:t>
            </a:r>
            <a:r>
              <a:rPr lang="zh-CN" altLang="en-US" b="0" dirty="0"/>
              <a:t>已满，则部分数据包被路由器丢掉。</a:t>
            </a:r>
            <a:endParaRPr lang="en-US" altLang="zh-CN" b="0" dirty="0"/>
          </a:p>
          <a:p>
            <a:pPr marL="228600" indent="-228600">
              <a:buAutoNum type="arabicPeriod"/>
            </a:pPr>
            <a:r>
              <a:rPr lang="zh-CN" altLang="en-US" b="0" dirty="0"/>
              <a:t>用户往往选择继续观看</a:t>
            </a:r>
            <a:endParaRPr lang="en-US" altLang="zh-CN" b="0" dirty="0"/>
          </a:p>
          <a:p>
            <a:pPr marL="685800" lvl="1" indent="-228600">
              <a:buAutoNum type="arabicPeriod"/>
            </a:pPr>
            <a:r>
              <a:rPr lang="zh-CN" altLang="en-US" b="0" dirty="0"/>
              <a:t>因为画面略微不清楚是可以忍受的</a:t>
            </a:r>
            <a:endParaRPr lang="en-US" altLang="zh-CN" b="0" dirty="0"/>
          </a:p>
          <a:p>
            <a:pPr marL="685800" marR="0" lvl="1" indent="-228600" algn="l" defTabSz="914400" rtl="0" eaLnBrk="0" fontAlgn="base" latinLnBrk="0" hangingPunct="0">
              <a:lnSpc>
                <a:spcPct val="100000"/>
              </a:lnSpc>
              <a:spcBef>
                <a:spcPct val="30000"/>
              </a:spcBef>
              <a:spcAft>
                <a:spcPct val="0"/>
              </a:spcAft>
              <a:buClrTx/>
              <a:buSzTx/>
              <a:buFontTx/>
              <a:buAutoNum type="arabicPeriod"/>
              <a:defRPr/>
            </a:pPr>
            <a:r>
              <a:rPr lang="zh-CN" altLang="en-US" b="0" dirty="0"/>
              <a:t>同理，声音略微延迟不清也是可以忍受的</a:t>
            </a:r>
            <a:endParaRPr lang="en-US" b="0" dirty="0"/>
          </a:p>
          <a:p>
            <a:pPr marL="685800" lvl="1" indent="-228600">
              <a:buAutoNum type="arabicPeriod"/>
            </a:pPr>
            <a:endParaRPr lang="en-US" b="0"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panose="020B0604020202020204" pitchFamily="34" charset="0"/>
              <a:buChar char="•"/>
            </a:pPr>
            <a:r>
              <a:rPr lang="zh-CN" altLang="en-US" b="0" dirty="0"/>
              <a:t>手机网：手机和运营商基站，通过</a:t>
            </a:r>
            <a:r>
              <a:rPr lang="en-US" altLang="zh-CN" b="0" dirty="0"/>
              <a:t>GSM</a:t>
            </a:r>
            <a:r>
              <a:rPr lang="zh-CN" altLang="en-US" b="0" dirty="0"/>
              <a:t>，</a:t>
            </a:r>
            <a:r>
              <a:rPr lang="en-US" altLang="zh-CN" b="0" dirty="0"/>
              <a:t>3G</a:t>
            </a:r>
            <a:r>
              <a:rPr lang="zh-CN" altLang="en-US" b="0" dirty="0"/>
              <a:t>或者</a:t>
            </a:r>
            <a:r>
              <a:rPr lang="en-US" altLang="zh-CN" b="0" dirty="0"/>
              <a:t>4G</a:t>
            </a:r>
            <a:r>
              <a:rPr lang="zh-CN" altLang="en-US" b="0" dirty="0"/>
              <a:t>标准传输数据</a:t>
            </a:r>
            <a:endParaRPr lang="en-US" altLang="zh-CN" b="0" dirty="0"/>
          </a:p>
          <a:p>
            <a:pPr>
              <a:buFont typeface="Arial" panose="020B0604020202020204" pitchFamily="34" charset="0"/>
              <a:buChar char="•"/>
            </a:pPr>
            <a:r>
              <a:rPr lang="zh-CN" altLang="en-US" b="0" dirty="0"/>
              <a:t>以太网：常见的光纤，双绞线，路由器，协议时</a:t>
            </a:r>
            <a:r>
              <a:rPr lang="en-US" altLang="zh-CN" b="0" dirty="0"/>
              <a:t>Ethernet</a:t>
            </a:r>
            <a:endParaRPr lang="en-US" altLang="zh-CN" b="0" dirty="0"/>
          </a:p>
          <a:p>
            <a:pPr>
              <a:buFont typeface="Arial" panose="020B0604020202020204" pitchFamily="34" charset="0"/>
              <a:buChar char="•"/>
            </a:pPr>
            <a:r>
              <a:rPr lang="en-US" altLang="zh-CN" b="0" dirty="0" err="1"/>
              <a:t>WiFi</a:t>
            </a:r>
            <a:r>
              <a:rPr lang="zh-CN" altLang="en-US" b="0" dirty="0"/>
              <a:t>网：协议时</a:t>
            </a:r>
            <a:r>
              <a:rPr lang="en-US" altLang="zh-CN" b="0" dirty="0"/>
              <a:t>802.11</a:t>
            </a:r>
            <a:r>
              <a:rPr lang="zh-CN" altLang="en-US" b="0" dirty="0"/>
              <a:t>，也是最常用的无线网络平台（学校理科楼、图书馆、家里无线路由器都是这种）</a:t>
            </a:r>
            <a:endParaRPr lang="en-US" altLang="zh-CN" b="0" dirty="0"/>
          </a:p>
          <a:p>
            <a:pPr>
              <a:buFont typeface="Arial" panose="020B0604020202020204" pitchFamily="34" charset="0"/>
              <a:buChar char="•"/>
            </a:pPr>
            <a:endParaRPr lang="en-US" b="0" dirty="0"/>
          </a:p>
          <a:p>
            <a:pPr>
              <a:buFont typeface="Arial" panose="020B0604020202020204" pitchFamily="34" charset="0"/>
              <a:buChar char="•"/>
            </a:pPr>
            <a:endParaRPr lang="en-US" b="0"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zh-CN" altLang="en-US" dirty="0"/>
              <a:t>课程概述主要包括四个部分</a:t>
            </a:r>
            <a:endParaRPr lang="en-US"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zh-CN" altLang="en-US" dirty="0"/>
              <a:t>第一部分内容：程序、数据类型</a:t>
            </a:r>
            <a:endParaRPr lang="en-US" altLang="zh-CN" dirty="0"/>
          </a:p>
          <a:p>
            <a:endParaRPr lang="en-US" altLang="zh-CN" dirty="0"/>
          </a:p>
          <a:p>
            <a:r>
              <a:rPr lang="zh-CN" altLang="en-US" dirty="0"/>
              <a:t>实验：</a:t>
            </a:r>
            <a:r>
              <a:rPr lang="en-US" altLang="zh-CN" dirty="0"/>
              <a:t>bit</a:t>
            </a:r>
            <a:r>
              <a:rPr lang="zh-CN" altLang="en-US" dirty="0"/>
              <a:t>操作，</a:t>
            </a:r>
            <a:r>
              <a:rPr lang="en-US" altLang="zh-CN" dirty="0"/>
              <a:t>buffer</a:t>
            </a:r>
            <a:r>
              <a:rPr lang="zh-CN" altLang="en-US" dirty="0"/>
              <a:t>操作。</a:t>
            </a:r>
            <a:endParaRPr lang="en-US" altLang="zh-CN" dirty="0"/>
          </a:p>
          <a:p>
            <a:pPr>
              <a:buFont typeface="Arial" panose="020B0604020202020204" pitchFamily="34" charset="0"/>
              <a:buChar char="•"/>
            </a:pPr>
            <a:r>
              <a:rPr lang="en-US" altLang="zh-CN" baseline="0" dirty="0"/>
              <a:t> </a:t>
            </a:r>
            <a:r>
              <a:rPr lang="zh-CN" altLang="en-US" baseline="0" dirty="0"/>
              <a:t>编程，通过计算计算书，进行位操作</a:t>
            </a:r>
            <a:endParaRPr lang="en-US" altLang="zh-CN" baseline="0" dirty="0"/>
          </a:p>
          <a:p>
            <a:pPr>
              <a:buFont typeface="Arial" panose="020B0604020202020204" pitchFamily="34" charset="0"/>
              <a:buChar char="•"/>
            </a:pPr>
            <a:r>
              <a:rPr lang="zh-CN" altLang="en-US" baseline="0" dirty="0"/>
              <a:t>理解数据类型，数据表达方式，二进制指令</a:t>
            </a:r>
            <a:endParaRPr lang="en-US" altLang="zh-CN"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zh-CN" altLang="en-US" dirty="0"/>
              <a:t>第一部分内容：程序、数据类型</a:t>
            </a:r>
            <a:endParaRPr lang="en-US" altLang="zh-CN" dirty="0"/>
          </a:p>
          <a:p>
            <a:endParaRPr lang="en-US" altLang="zh-CN" dirty="0"/>
          </a:p>
          <a:p>
            <a:r>
              <a:rPr lang="zh-CN" altLang="en-US" dirty="0"/>
              <a:t>实验</a:t>
            </a:r>
            <a:r>
              <a:rPr lang="en-US" altLang="zh-CN" dirty="0"/>
              <a:t>2</a:t>
            </a:r>
            <a:r>
              <a:rPr lang="zh-CN" altLang="en-US" dirty="0"/>
              <a:t>：分析二进制可执行程序，给出或猜出正确答案</a:t>
            </a:r>
            <a:endParaRPr lang="en-US" altLang="zh-CN" dirty="0"/>
          </a:p>
          <a:p>
            <a:pPr marL="0" marR="0" indent="0" algn="l" defTabSz="914400" rtl="0" eaLnBrk="0" fontAlgn="base" latinLnBrk="0" hangingPunct="0">
              <a:lnSpc>
                <a:spcPct val="100000"/>
              </a:lnSpc>
              <a:spcBef>
                <a:spcPct val="30000"/>
              </a:spcBef>
              <a:spcAft>
                <a:spcPct val="0"/>
              </a:spcAft>
              <a:buClrTx/>
              <a:buSzTx/>
              <a:buFontTx/>
              <a:buNone/>
              <a:defRPr/>
            </a:pPr>
            <a:r>
              <a:rPr lang="zh-CN" altLang="en-US" dirty="0"/>
              <a:t>实验</a:t>
            </a:r>
            <a:r>
              <a:rPr lang="en-US" altLang="zh-CN" dirty="0"/>
              <a:t>3</a:t>
            </a:r>
            <a:r>
              <a:rPr lang="zh-CN" altLang="en-US" dirty="0"/>
              <a:t>：故意造成溢出操作，让学生理解内存中栈，溢出的原理，增强防范意识。</a:t>
            </a:r>
            <a:endParaRPr lang="en-US" altLang="zh-CN" dirty="0"/>
          </a:p>
          <a:p>
            <a:endParaRPr lang="en-US" altLang="zh-CN"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http://www.pkuzone.cn/qnyj/view_art.php?art_id=3258</a:t>
            </a:r>
            <a:endParaRPr lang="en-US" altLang="zh-CN" dirty="0"/>
          </a:p>
          <a:p>
            <a:pPr marL="0" marR="0" indent="0" algn="l" defTabSz="914400" rtl="0" eaLnBrk="0" fontAlgn="base" latinLnBrk="0" hangingPunct="0">
              <a:lnSpc>
                <a:spcPct val="100000"/>
              </a:lnSpc>
              <a:spcBef>
                <a:spcPct val="30000"/>
              </a:spcBef>
              <a:spcAft>
                <a:spcPct val="0"/>
              </a:spcAft>
              <a:buClrTx/>
              <a:buSzTx/>
              <a:buFontTx/>
              <a:buNone/>
              <a:defRPr/>
            </a:pPr>
            <a:r>
              <a:rPr lang="zh-CN" altLang="en-US" b="1" dirty="0"/>
              <a:t>小班研讨课教学：本科精英教育的核心元素</a:t>
            </a:r>
            <a:r>
              <a:rPr lang="en-US" altLang="zh-CN" b="1" dirty="0"/>
              <a:t>——</a:t>
            </a:r>
            <a:r>
              <a:rPr lang="zh-CN" altLang="en-US" b="1" dirty="0"/>
              <a:t>以北京大学为例</a:t>
            </a:r>
            <a:endParaRPr lang="zh-CN" altLang="en-US" b="1" dirty="0"/>
          </a:p>
          <a:p>
            <a:r>
              <a:rPr lang="en-US" altLang="zh-CN" dirty="0"/>
              <a:t>《</a:t>
            </a:r>
            <a:r>
              <a:rPr lang="zh-CN" altLang="en-US" dirty="0"/>
              <a:t>北京大学青年研究</a:t>
            </a:r>
            <a:r>
              <a:rPr lang="en-US" altLang="zh-CN" dirty="0"/>
              <a:t>》2012.7.10</a:t>
            </a:r>
            <a:endParaRPr lang="en-US" altLang="zh-CN" dirty="0"/>
          </a:p>
          <a:p>
            <a:r>
              <a:rPr lang="zh-CN" altLang="en-US" dirty="0"/>
              <a:t>作者：</a:t>
            </a:r>
            <a:endParaRPr lang="en-US" altLang="zh-CN" dirty="0"/>
          </a:p>
          <a:p>
            <a:r>
              <a:rPr lang="zh-CN" altLang="en-US" dirty="0"/>
              <a:t>孙燕君 北京大学教务部教务办公室副主任 助理研究员</a:t>
            </a:r>
            <a:endParaRPr lang="zh-CN" altLang="en-US" dirty="0"/>
          </a:p>
          <a:p>
            <a:r>
              <a:rPr lang="zh-CN" altLang="en-US" dirty="0">
                <a:effectLst/>
              </a:rPr>
              <a:t>卢晓东 北京大学教务部副部长兼元培学院副院长 研究员</a:t>
            </a:r>
            <a:endParaRPr lang="zh-CN" altLang="en-US" dirty="0">
              <a:effectLst/>
            </a:endParaRPr>
          </a:p>
          <a:p>
            <a:endParaRPr lang="zh-CN" altLang="en-US" dirty="0"/>
          </a:p>
        </p:txBody>
      </p:sp>
      <p:sp>
        <p:nvSpPr>
          <p:cNvPr id="4" name="灯片编号占位符 3"/>
          <p:cNvSpPr>
            <a:spLocks noGrp="1"/>
          </p:cNvSpPr>
          <p:nvPr>
            <p:ph type="sldNum" sz="quarter" idx="10"/>
          </p:nvPr>
        </p:nvSpPr>
        <p:spPr/>
        <p:txBody>
          <a:bodyPr/>
          <a:lstStyle/>
          <a:p>
            <a:pPr>
              <a:defRPr/>
            </a:pPr>
            <a:fld id="{40F64717-A5A5-4C4E-9291-2F18B7410B06}" type="slidenum">
              <a:rPr lang="en-US" smtClean="0"/>
            </a:fld>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defRPr/>
            </a:pPr>
            <a:r>
              <a:rPr lang="zh-CN" altLang="en-US" dirty="0"/>
              <a:t>第二部分内容：内存、内存等级</a:t>
            </a:r>
            <a:endParaRPr lang="en-US" altLang="zh-CN" dirty="0"/>
          </a:p>
          <a:p>
            <a:pPr marL="0" marR="0" indent="0" algn="l" defTabSz="914400" rtl="0" eaLnBrk="0" fontAlgn="base" latinLnBrk="0" hangingPunct="0">
              <a:lnSpc>
                <a:spcPct val="100000"/>
              </a:lnSpc>
              <a:spcBef>
                <a:spcPct val="30000"/>
              </a:spcBef>
              <a:spcAft>
                <a:spcPct val="0"/>
              </a:spcAft>
              <a:buClrTx/>
              <a:buSzTx/>
              <a:buFontTx/>
              <a:buNone/>
              <a:defRPr/>
            </a:pPr>
            <a:endParaRPr lang="en-US" dirty="0"/>
          </a:p>
          <a:p>
            <a:pPr marL="0" marR="0" indent="0" algn="l" defTabSz="914400" rtl="0" eaLnBrk="0" fontAlgn="base" latinLnBrk="0" hangingPunct="0">
              <a:lnSpc>
                <a:spcPct val="100000"/>
              </a:lnSpc>
              <a:spcBef>
                <a:spcPct val="30000"/>
              </a:spcBef>
              <a:spcAft>
                <a:spcPct val="0"/>
              </a:spcAft>
              <a:buClrTx/>
              <a:buSzTx/>
              <a:buFontTx/>
              <a:buNone/>
              <a:defRPr/>
            </a:pPr>
            <a:r>
              <a:rPr lang="zh-CN" altLang="en-US" dirty="0"/>
              <a:t>实验</a:t>
            </a:r>
            <a:r>
              <a:rPr lang="en-US" altLang="zh-CN" dirty="0"/>
              <a:t>4</a:t>
            </a:r>
            <a:r>
              <a:rPr lang="zh-CN" altLang="en-US" dirty="0"/>
              <a:t>：</a:t>
            </a:r>
            <a:r>
              <a:rPr lang="en-US" altLang="zh-CN" dirty="0"/>
              <a:t>cache</a:t>
            </a:r>
            <a:r>
              <a:rPr lang="zh-CN" altLang="en-US" dirty="0"/>
              <a:t>模拟器。优化矩阵乘法，如何访问多维数组</a:t>
            </a:r>
            <a:r>
              <a:rPr lang="en-US" altLang="zh-CN" dirty="0"/>
              <a:t>——</a:t>
            </a:r>
            <a:r>
              <a:rPr lang="en-US" altLang="zh-CN" dirty="0" err="1"/>
              <a:t>ijk</a:t>
            </a:r>
            <a:r>
              <a:rPr lang="zh-CN" altLang="en-US" dirty="0"/>
              <a:t>，还是</a:t>
            </a:r>
            <a:r>
              <a:rPr lang="en-US" altLang="zh-CN" dirty="0" err="1"/>
              <a:t>jki</a:t>
            </a:r>
            <a:r>
              <a:rPr lang="zh-CN" altLang="en-US" dirty="0"/>
              <a:t>，还是别的顺序？理解高速缓存分层的概念</a:t>
            </a:r>
            <a:endParaRPr lang="en-US"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defRPr/>
            </a:pPr>
            <a:r>
              <a:rPr lang="zh-CN" altLang="en-US" dirty="0"/>
              <a:t>第四部分内容：计算机系统异常处理</a:t>
            </a:r>
            <a:endParaRPr lang="en-US" altLang="zh-CN" dirty="0"/>
          </a:p>
          <a:p>
            <a:pPr marL="0" marR="0" indent="0" algn="l" defTabSz="914400" rtl="0" eaLnBrk="0" fontAlgn="base" latinLnBrk="0" hangingPunct="0">
              <a:lnSpc>
                <a:spcPct val="100000"/>
              </a:lnSpc>
              <a:spcBef>
                <a:spcPct val="30000"/>
              </a:spcBef>
              <a:spcAft>
                <a:spcPct val="0"/>
              </a:spcAft>
              <a:buClrTx/>
              <a:buSzTx/>
              <a:buFontTx/>
              <a:buNone/>
              <a:defRPr/>
            </a:pPr>
            <a:endParaRPr lang="en-US" dirty="0"/>
          </a:p>
          <a:p>
            <a:pPr marL="0" marR="0" indent="0" algn="l" defTabSz="914400" rtl="0" eaLnBrk="0" fontAlgn="base" latinLnBrk="0" hangingPunct="0">
              <a:lnSpc>
                <a:spcPct val="100000"/>
              </a:lnSpc>
              <a:spcBef>
                <a:spcPct val="30000"/>
              </a:spcBef>
              <a:spcAft>
                <a:spcPct val="0"/>
              </a:spcAft>
              <a:buClrTx/>
              <a:buSzTx/>
              <a:buFontTx/>
              <a:buNone/>
              <a:defRPr/>
            </a:pPr>
            <a:r>
              <a:rPr lang="zh-CN" altLang="en-US" dirty="0"/>
              <a:t>实验</a:t>
            </a:r>
            <a:r>
              <a:rPr lang="en-US" altLang="zh-CN" dirty="0"/>
              <a:t>5</a:t>
            </a:r>
            <a:r>
              <a:rPr lang="zh-CN" altLang="en-US" dirty="0"/>
              <a:t>：自己写一个 </a:t>
            </a:r>
            <a:r>
              <a:rPr lang="en-US" altLang="zh-CN" dirty="0"/>
              <a:t>Unix </a:t>
            </a:r>
            <a:r>
              <a:rPr lang="zh-CN" altLang="en-US" dirty="0"/>
              <a:t>系统的</a:t>
            </a:r>
            <a:r>
              <a:rPr lang="en-US" altLang="zh-CN" dirty="0"/>
              <a:t> shell </a:t>
            </a:r>
            <a:r>
              <a:rPr lang="zh-CN" altLang="en-US" dirty="0"/>
              <a:t>程序。作业控制，并行程序操作的具体实现。</a:t>
            </a:r>
            <a:endParaRPr lang="en-US" dirty="0"/>
          </a:p>
          <a:p>
            <a:endParaRPr lang="en-US"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defRPr/>
            </a:pPr>
            <a:r>
              <a:rPr lang="zh-CN" altLang="en-US" dirty="0"/>
              <a:t>第五部分内容：虚拟内存、内存地址转换、动态存储分配</a:t>
            </a:r>
            <a:endParaRPr lang="en-US" altLang="zh-CN" dirty="0"/>
          </a:p>
          <a:p>
            <a:pPr marL="0" marR="0" indent="0" algn="l" defTabSz="914400" rtl="0" eaLnBrk="0" fontAlgn="base" latinLnBrk="0" hangingPunct="0">
              <a:lnSpc>
                <a:spcPct val="100000"/>
              </a:lnSpc>
              <a:spcBef>
                <a:spcPct val="30000"/>
              </a:spcBef>
              <a:spcAft>
                <a:spcPct val="0"/>
              </a:spcAft>
              <a:buClrTx/>
              <a:buSzTx/>
              <a:buFontTx/>
              <a:buNone/>
              <a:defRPr/>
            </a:pPr>
            <a:endParaRPr lang="en-US" dirty="0"/>
          </a:p>
          <a:p>
            <a:pPr marL="0" marR="0" indent="0" algn="l" defTabSz="914400" rtl="0" eaLnBrk="0" fontAlgn="base" latinLnBrk="0" hangingPunct="0">
              <a:lnSpc>
                <a:spcPct val="100000"/>
              </a:lnSpc>
              <a:spcBef>
                <a:spcPct val="30000"/>
              </a:spcBef>
              <a:spcAft>
                <a:spcPct val="0"/>
              </a:spcAft>
              <a:buClrTx/>
              <a:buSzTx/>
              <a:buFontTx/>
              <a:buNone/>
              <a:defRPr/>
            </a:pPr>
            <a:r>
              <a:rPr lang="zh-CN" altLang="en-US" dirty="0"/>
              <a:t>实验</a:t>
            </a:r>
            <a:r>
              <a:rPr lang="en-US" altLang="zh-CN" dirty="0"/>
              <a:t>6</a:t>
            </a:r>
            <a:r>
              <a:rPr lang="zh-CN" altLang="en-US" dirty="0"/>
              <a:t>：自己写一个 </a:t>
            </a:r>
            <a:r>
              <a:rPr lang="en-US" dirty="0" err="1"/>
              <a:t>malloc</a:t>
            </a:r>
            <a:r>
              <a:rPr lang="en-US" dirty="0"/>
              <a:t> </a:t>
            </a:r>
            <a:r>
              <a:rPr lang="zh-CN" altLang="en-US" dirty="0"/>
              <a:t>程序包，动态内存换利器，如何动态地分配，组织，回收内存空间。</a:t>
            </a:r>
            <a:endParaRPr lang="en-US" dirty="0"/>
          </a:p>
          <a:p>
            <a:endParaRPr lang="en-US"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defRPr/>
            </a:pPr>
            <a:r>
              <a:rPr lang="zh-CN" altLang="en-US" dirty="0"/>
              <a:t>第六部分内容：网络编程、</a:t>
            </a:r>
            <a:r>
              <a:rPr lang="en-US" altLang="zh-CN" dirty="0"/>
              <a:t>web</a:t>
            </a:r>
            <a:r>
              <a:rPr lang="zh-CN" altLang="en-US" dirty="0"/>
              <a:t>服务器、并发程序</a:t>
            </a:r>
            <a:endParaRPr lang="en-US" altLang="zh-CN" dirty="0"/>
          </a:p>
          <a:p>
            <a:pPr marL="0" marR="0" indent="0" algn="l" defTabSz="914400" rtl="0" eaLnBrk="0" fontAlgn="base" latinLnBrk="0" hangingPunct="0">
              <a:lnSpc>
                <a:spcPct val="100000"/>
              </a:lnSpc>
              <a:spcBef>
                <a:spcPct val="30000"/>
              </a:spcBef>
              <a:spcAft>
                <a:spcPct val="0"/>
              </a:spcAft>
              <a:buClrTx/>
              <a:buSzTx/>
              <a:buFontTx/>
              <a:buNone/>
              <a:defRPr/>
            </a:pPr>
            <a:endParaRPr lang="en-US" dirty="0"/>
          </a:p>
          <a:p>
            <a:endParaRPr lang="en-US" dirty="0"/>
          </a:p>
          <a:p>
            <a:endParaRPr lang="en-US"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zh-CN" altLang="en-US" dirty="0"/>
              <a:t>课程概述主要包括四个部分</a:t>
            </a:r>
            <a:endParaRPr lang="en-US"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说明：大班的教学网合用一个</a:t>
            </a:r>
            <a:endParaRPr lang="zh-CN" altLang="en-US" dirty="0"/>
          </a:p>
        </p:txBody>
      </p:sp>
      <p:sp>
        <p:nvSpPr>
          <p:cNvPr id="4" name="灯片编号占位符 3"/>
          <p:cNvSpPr>
            <a:spLocks noGrp="1"/>
          </p:cNvSpPr>
          <p:nvPr>
            <p:ph type="sldNum" sz="quarter" idx="10"/>
          </p:nvPr>
        </p:nvSpPr>
        <p:spPr/>
        <p:txBody>
          <a:bodyPr/>
          <a:lstStyle/>
          <a:p>
            <a:pPr>
              <a:defRPr/>
            </a:pPr>
            <a:fld id="{40F64717-A5A5-4C4E-9291-2F18B7410B06}" type="slidenum">
              <a:rPr lang="en-US" smtClean="0"/>
            </a:fld>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0F64717-A5A5-4C4E-9291-2F18B7410B06}" type="slidenum">
              <a:rPr lang="en-US" smtClean="0"/>
            </a:fld>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40F64717-A5A5-4C4E-9291-2F18B7410B06}" type="slidenum">
              <a:rPr lang="en-US" smtClean="0"/>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zh-CN" altLang="en-US" dirty="0"/>
              <a:t>课程概述主要包括四个部分</a:t>
            </a:r>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zh-CN" altLang="en-US" dirty="0"/>
              <a:t>课程概述主要包括四个部分</a:t>
            </a:r>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panose="020B0604020202020204" pitchFamily="34" charset="0"/>
              <a:buChar char="•"/>
            </a:pPr>
            <a:r>
              <a:rPr lang="zh-CN" altLang="en-US" b="1" u="none" dirty="0"/>
              <a:t>课程主题</a:t>
            </a:r>
            <a:r>
              <a:rPr lang="en-US" altLang="zh-CN" b="1" u="none" dirty="0"/>
              <a:t>——</a:t>
            </a:r>
            <a:r>
              <a:rPr lang="zh-CN" altLang="en-US" b="1" u="none" dirty="0"/>
              <a:t>探讨计算机抽象理论   与   实际系统实现   之间的差距</a:t>
            </a:r>
            <a:endParaRPr lang="en-US" altLang="zh-CN" b="1" u="none" dirty="0"/>
          </a:p>
          <a:p>
            <a:pPr>
              <a:buFont typeface="Arial" panose="020B0604020202020204" pitchFamily="34" charset="0"/>
              <a:buChar char="•"/>
            </a:pPr>
            <a:r>
              <a:rPr lang="zh-CN" altLang="en-US" dirty="0"/>
              <a:t>即使掌握了计算机理论，也很难帮我们准确找到程序中的</a:t>
            </a:r>
            <a:r>
              <a:rPr lang="zh-CN" altLang="en-US" baseline="0" dirty="0"/>
              <a:t> </a:t>
            </a:r>
            <a:r>
              <a:rPr lang="en-US" altLang="zh-CN" dirty="0"/>
              <a:t>bug</a:t>
            </a:r>
            <a:endParaRPr lang="en-US" altLang="zh-CN" dirty="0"/>
          </a:p>
          <a:p>
            <a:pPr>
              <a:buFont typeface="Arial" panose="020B0604020202020204" pitchFamily="34" charset="0"/>
              <a:buChar char="•"/>
            </a:pPr>
            <a:endParaRPr lang="en-US" dirty="0"/>
          </a:p>
          <a:p>
            <a:pPr>
              <a:buFont typeface="Arial" panose="020B0604020202020204" pitchFamily="34" charset="0"/>
              <a:buNone/>
            </a:pPr>
            <a:r>
              <a:rPr lang="zh-CN" altLang="en-US" dirty="0"/>
              <a:t>掌握实际系统实现的好处</a:t>
            </a:r>
            <a:endParaRPr lang="en-US" dirty="0"/>
          </a:p>
          <a:p>
            <a:pPr>
              <a:buFont typeface="Arial" panose="020B0604020202020204" pitchFamily="34" charset="0"/>
              <a:buChar char="•"/>
            </a:pPr>
            <a:r>
              <a:rPr lang="zh-CN" altLang="en-US" dirty="0"/>
              <a:t>好处</a:t>
            </a:r>
            <a:r>
              <a:rPr lang="en-US" altLang="zh-CN" dirty="0"/>
              <a:t>1</a:t>
            </a:r>
            <a:r>
              <a:rPr lang="zh-CN" altLang="en-US" dirty="0"/>
              <a:t>：更有效地编程</a:t>
            </a:r>
            <a:r>
              <a:rPr lang="en-US" altLang="zh-CN" dirty="0"/>
              <a:t>——</a:t>
            </a:r>
            <a:r>
              <a:rPr lang="zh-CN" altLang="en-US" dirty="0"/>
              <a:t>找</a:t>
            </a:r>
            <a:r>
              <a:rPr lang="en-US" altLang="zh-CN" dirty="0"/>
              <a:t>bug</a:t>
            </a:r>
            <a:r>
              <a:rPr lang="zh-CN" altLang="en-US" dirty="0"/>
              <a:t>，优化程序性能</a:t>
            </a:r>
            <a:endParaRPr lang="en-US" dirty="0"/>
          </a:p>
          <a:p>
            <a:pPr defTabSz="965200" eaLnBrk="1" hangingPunct="1">
              <a:spcBef>
                <a:spcPct val="0"/>
              </a:spcBef>
              <a:buFont typeface="Arial" panose="020B0604020202020204" pitchFamily="34" charset="0"/>
              <a:buChar char="•"/>
              <a:defRPr/>
            </a:pPr>
            <a:r>
              <a:rPr lang="zh-CN" altLang="en-US" dirty="0"/>
              <a:t>好处</a:t>
            </a:r>
            <a:r>
              <a:rPr lang="en-US" altLang="zh-CN" dirty="0"/>
              <a:t>2</a:t>
            </a:r>
            <a:r>
              <a:rPr lang="zh-CN" altLang="en-US" dirty="0"/>
              <a:t>：对后续课程的学习做了铺垫：编译，操作系统，网络，体系结构，等等</a:t>
            </a:r>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zh-CN" altLang="en-US" b="1" u="none" dirty="0"/>
              <a:t>事实一：</a:t>
            </a:r>
            <a:r>
              <a:rPr lang="en-US" altLang="zh-CN" b="1" u="none" dirty="0" err="1"/>
              <a:t>Int</a:t>
            </a:r>
            <a:r>
              <a:rPr lang="en-US" altLang="zh-CN" b="1" u="none" baseline="0" dirty="0"/>
              <a:t> </a:t>
            </a:r>
            <a:r>
              <a:rPr lang="zh-CN" altLang="en-US" b="1" u="none" dirty="0"/>
              <a:t>整型不是整数，</a:t>
            </a:r>
            <a:r>
              <a:rPr lang="en-US" altLang="zh-CN" b="1" u="none" dirty="0"/>
              <a:t>float </a:t>
            </a:r>
            <a:r>
              <a:rPr lang="zh-CN" altLang="en-US" b="1" u="none" dirty="0"/>
              <a:t>浮点型不是实数</a:t>
            </a:r>
            <a:endParaRPr lang="en-US" altLang="zh-CN" b="1" u="none" dirty="0"/>
          </a:p>
          <a:p>
            <a:endParaRPr lang="en-US" b="1" u="none" dirty="0"/>
          </a:p>
          <a:p>
            <a:r>
              <a:rPr lang="zh-CN" altLang="en-US" b="0" u="none" dirty="0"/>
              <a:t>例</a:t>
            </a:r>
            <a:r>
              <a:rPr lang="en-US" altLang="zh-CN" b="0" u="none" dirty="0"/>
              <a:t>1</a:t>
            </a:r>
            <a:r>
              <a:rPr lang="zh-CN" altLang="en-US" b="0" u="none" dirty="0"/>
              <a:t>，</a:t>
            </a:r>
            <a:r>
              <a:rPr lang="en-US" altLang="zh-CN" b="0" u="none" dirty="0"/>
              <a:t>50000 </a:t>
            </a:r>
            <a:r>
              <a:rPr lang="zh-CN" altLang="en-US" b="0" u="none" dirty="0"/>
              <a:t>乘以</a:t>
            </a:r>
            <a:r>
              <a:rPr lang="zh-CN" altLang="en-US" b="0" u="none" baseline="0" dirty="0"/>
              <a:t> </a:t>
            </a:r>
            <a:r>
              <a:rPr lang="en-US" altLang="zh-CN" b="0" u="none" baseline="0" dirty="0"/>
              <a:t>50000 </a:t>
            </a:r>
            <a:r>
              <a:rPr lang="zh-CN" altLang="en-US" b="0" u="none" baseline="0" dirty="0"/>
              <a:t>的结果计算机整型，答案</a:t>
            </a:r>
            <a:r>
              <a:rPr lang="zh-CN" altLang="en-US" b="0" u="none" dirty="0"/>
              <a:t>为负数，因为整型有上界，溢出</a:t>
            </a:r>
            <a:endParaRPr lang="en-US" altLang="zh-CN" b="0" u="none" dirty="0"/>
          </a:p>
          <a:p>
            <a:r>
              <a:rPr lang="zh-CN" altLang="en-US" b="0" u="none" dirty="0"/>
              <a:t>例</a:t>
            </a:r>
            <a:r>
              <a:rPr lang="en-US" altLang="zh-CN" b="0" u="none" dirty="0"/>
              <a:t>2</a:t>
            </a:r>
            <a:r>
              <a:rPr lang="zh-CN" altLang="en-US" b="0" u="none" dirty="0"/>
              <a:t>，答案</a:t>
            </a:r>
            <a:r>
              <a:rPr lang="en-US" altLang="zh-CN" b="0" u="none" dirty="0"/>
              <a:t>=0</a:t>
            </a:r>
            <a:r>
              <a:rPr lang="zh-CN" altLang="en-US" b="0" u="none" dirty="0"/>
              <a:t>。浮点型数据类型不满足结合律。因为精度不同的数相加，一个大数量级的数（</a:t>
            </a:r>
            <a:r>
              <a:rPr lang="en-US" altLang="zh-CN" b="0" u="none" dirty="0"/>
              <a:t>-1e20</a:t>
            </a:r>
            <a:r>
              <a:rPr lang="zh-CN" altLang="en-US" b="0" u="none" dirty="0"/>
              <a:t>）加一个小数量级的数（</a:t>
            </a:r>
            <a:r>
              <a:rPr lang="en-US" altLang="zh-CN" b="0" u="none" dirty="0"/>
              <a:t>3.14</a:t>
            </a:r>
            <a:r>
              <a:rPr lang="zh-CN" altLang="en-US" b="0" u="none" dirty="0"/>
              <a:t>），小数的精度就会被丢掉；即因为舍入，值</a:t>
            </a:r>
            <a:r>
              <a:rPr lang="en-US" altLang="zh-CN" b="0" u="none" dirty="0"/>
              <a:t>3.14</a:t>
            </a:r>
            <a:r>
              <a:rPr lang="zh-CN" altLang="en-US" b="0" u="none" dirty="0"/>
              <a:t>会丢失。</a:t>
            </a:r>
            <a:endParaRPr lang="en-US" b="1" u="none" dirty="0"/>
          </a:p>
          <a:p>
            <a:endParaRPr lang="en-US" b="1" u="none" dirty="0"/>
          </a:p>
          <a:p>
            <a:r>
              <a:rPr lang="zh-CN" altLang="en-US" b="0" u="none" dirty="0"/>
              <a:t>漫画：整型数有上限，溢出则变为负数</a:t>
            </a:r>
            <a:endParaRPr lang="en-US" b="0" u="none"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708012"/>
            <a:ext cx="7772400" cy="1470025"/>
          </a:xfrm>
        </p:spPr>
        <p:txBody>
          <a:bodyPr/>
          <a:lstStyle>
            <a:lvl1pPr>
              <a:defRPr>
                <a:latin typeface="Calibri" panose="020F0502020204030204" pitchFamily="34" charset="0"/>
              </a:defRPr>
            </a:lvl1pPr>
          </a:lstStyle>
          <a:p>
            <a:r>
              <a:rPr lang="en-US"/>
              <a:t>Click to edit Master title style</a:t>
            </a:r>
            <a:endParaRPr lang="en-US" dirty="0"/>
          </a:p>
        </p:txBody>
      </p:sp>
      <p:sp>
        <p:nvSpPr>
          <p:cNvPr id="3" name="Subtitle 2"/>
          <p:cNvSpPr>
            <a:spLocks noGrp="1"/>
          </p:cNvSpPr>
          <p:nvPr>
            <p:ph type="subTitle" idx="1"/>
          </p:nvPr>
        </p:nvSpPr>
        <p:spPr>
          <a:xfrm>
            <a:off x="685800" y="3886200"/>
            <a:ext cx="7677492" cy="1752600"/>
          </a:xfrm>
        </p:spPr>
        <p:txBody>
          <a:bodyPr/>
          <a:lstStyle>
            <a:lvl1pPr marL="0" indent="0" algn="l">
              <a:buNone/>
              <a:defRPr sz="2000" b="0">
                <a:latin typeface="Calibri" panose="020F0502020204030204" pitchFamily="34" charset="0"/>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958013" y="228600"/>
            <a:ext cx="2185987" cy="6105525"/>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396875" y="228600"/>
            <a:ext cx="6408738" cy="6105525"/>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396875" y="228600"/>
            <a:ext cx="8747125" cy="762000"/>
          </a:xfrm>
        </p:spPr>
        <p:txBody>
          <a:bodyPr/>
          <a:lstStyle/>
          <a:p>
            <a:r>
              <a:rPr lang="en-US"/>
              <a:t>Click to edit Master title style</a:t>
            </a:r>
            <a:endParaRPr lang="en-US"/>
          </a:p>
        </p:txBody>
      </p:sp>
      <p:sp>
        <p:nvSpPr>
          <p:cNvPr id="3" name="Content Placeholder 2"/>
          <p:cNvSpPr>
            <a:spLocks noGrp="1"/>
          </p:cNvSpPr>
          <p:nvPr>
            <p:ph sz="half" idx="1"/>
          </p:nvPr>
        </p:nvSpPr>
        <p:spPr>
          <a:xfrm>
            <a:off x="638175" y="1362075"/>
            <a:ext cx="3871913" cy="4972050"/>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quarter" idx="2"/>
          </p:nvPr>
        </p:nvSpPr>
        <p:spPr>
          <a:xfrm>
            <a:off x="4662488" y="1362075"/>
            <a:ext cx="3871912" cy="2409825"/>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Content Placeholder 4"/>
          <p:cNvSpPr>
            <a:spLocks noGrp="1"/>
          </p:cNvSpPr>
          <p:nvPr>
            <p:ph sz="quarter" idx="3"/>
          </p:nvPr>
        </p:nvSpPr>
        <p:spPr>
          <a:xfrm>
            <a:off x="4662488" y="3924300"/>
            <a:ext cx="3871912" cy="2409825"/>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96875" y="228600"/>
            <a:ext cx="8747125" cy="762000"/>
          </a:xfrm>
        </p:spPr>
        <p:txBody>
          <a:bodyPr/>
          <a:lstStyle/>
          <a:p>
            <a:r>
              <a:rPr lang="en-US"/>
              <a:t>Click to edit Master title style</a:t>
            </a:r>
            <a:endParaRPr lang="en-US"/>
          </a:p>
        </p:txBody>
      </p:sp>
      <p:sp>
        <p:nvSpPr>
          <p:cNvPr id="3" name="Text Placeholder 2"/>
          <p:cNvSpPr>
            <a:spLocks noGrp="1"/>
          </p:cNvSpPr>
          <p:nvPr>
            <p:ph type="body" sz="half" idx="1"/>
          </p:nvPr>
        </p:nvSpPr>
        <p:spPr>
          <a:xfrm>
            <a:off x="638175" y="1362075"/>
            <a:ext cx="3871913" cy="4972050"/>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4662488" y="1362075"/>
            <a:ext cx="3871912" cy="4972050"/>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57018" y="435678"/>
            <a:ext cx="7592093" cy="762000"/>
          </a:xfrm>
        </p:spPr>
        <p:txBody>
          <a:bodyPr/>
          <a:lstStyle>
            <a:lvl1pPr>
              <a:defRPr baseline="0">
                <a:ea typeface="黑体" panose="02010609060101010101" pitchFamily="49" charset="-122"/>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a:defRPr sz="2800" baseline="0">
                <a:ea typeface="黑体" panose="02010609060101010101" pitchFamily="49" charset="-122"/>
              </a:defRPr>
            </a:lvl1pPr>
            <a:lvl2pPr>
              <a:defRPr sz="2400" baseline="0">
                <a:ea typeface="黑体" panose="02010609060101010101" pitchFamily="49" charset="-122"/>
              </a:defRPr>
            </a:lvl2pPr>
            <a:lvl3pPr>
              <a:defRPr baseline="0">
                <a:ea typeface="黑体" panose="02010609060101010101" pitchFamily="49" charset="-122"/>
              </a:defRPr>
            </a:lvl3pPr>
            <a:lvl4pPr>
              <a:defRPr baseline="0">
                <a:ea typeface="黑体" panose="02010609060101010101" pitchFamily="49" charset="-122"/>
              </a:defRPr>
            </a:lvl4pPr>
            <a:lvl5pPr>
              <a:defRPr baseline="0">
                <a:ea typeface="黑体" panose="02010609060101010101" pitchFamily="49" charset="-122"/>
              </a:defRPr>
            </a:lvl5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638175" y="1362075"/>
            <a:ext cx="3871913" cy="49720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4662488" y="1362075"/>
            <a:ext cx="3871912" cy="49720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57762" y="445070"/>
            <a:ext cx="7591425" cy="762000"/>
          </a:xfrm>
        </p:spPr>
        <p:txBody>
          <a:bodyPr/>
          <a:lstStyle/>
          <a:p>
            <a:r>
              <a:rPr lang="en-US"/>
              <a:t>Click to edit Master title style</a:t>
            </a:r>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bwMode="auto">
          <a:xfrm>
            <a:off x="374090" y="371182"/>
            <a:ext cx="7591425" cy="762000"/>
          </a:xfrm>
          <a:prstGeom prst="rect">
            <a:avLst/>
          </a:prstGeom>
          <a:noFill/>
          <a:ln w="9525">
            <a:noFill/>
            <a:miter lim="800000"/>
          </a:ln>
        </p:spPr>
        <p:txBody>
          <a:bodyPr vert="horz" wrap="square" lIns="91440" tIns="45720" rIns="91440" bIns="45720" numCol="1" anchor="ctr" anchorCtr="0" compatLnSpc="1"/>
          <a:lstStyle/>
          <a:p>
            <a:pPr lvl="0"/>
            <a:r>
              <a:rPr lang="en-US"/>
              <a:t>Click to edit Master title style</a:t>
            </a:r>
            <a:endParaRPr lang="en-US" dirty="0"/>
          </a:p>
        </p:txBody>
      </p:sp>
      <p:sp>
        <p:nvSpPr>
          <p:cNvPr id="8195" name="Rectangle 3"/>
          <p:cNvSpPr>
            <a:spLocks noGrp="1" noChangeArrowheads="1"/>
          </p:cNvSpPr>
          <p:nvPr>
            <p:ph type="body" idx="1"/>
          </p:nvPr>
        </p:nvSpPr>
        <p:spPr bwMode="auto">
          <a:xfrm>
            <a:off x="396875" y="1362075"/>
            <a:ext cx="7896225" cy="4972050"/>
          </a:xfrm>
          <a:prstGeom prst="rect">
            <a:avLst/>
          </a:prstGeom>
          <a:noFill/>
          <a:ln w="9525">
            <a:noFill/>
            <a:miter lim="800000"/>
          </a:ln>
        </p:spPr>
        <p:txBody>
          <a:bodyPr vert="horz" wrap="square" lIns="91440" tIns="45720" rIns="91440" bIns="45720" numCol="1" anchor="t" anchorCtr="0" compatLnSpc="1"/>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1032" name="Rectangle 8"/>
          <p:cNvSpPr>
            <a:spLocks noChangeArrowheads="1"/>
          </p:cNvSpPr>
          <p:nvPr/>
        </p:nvSpPr>
        <p:spPr bwMode="auto">
          <a:xfrm>
            <a:off x="0" y="0"/>
            <a:ext cx="9144000" cy="228600"/>
          </a:xfrm>
          <a:prstGeom prst="rect">
            <a:avLst/>
          </a:prstGeom>
          <a:solidFill>
            <a:srgbClr val="990000"/>
          </a:solidFill>
          <a:ln w="9525">
            <a:noFill/>
            <a:miter lim="800000"/>
          </a:ln>
          <a:effectLst/>
        </p:spPr>
        <p:txBody>
          <a:bodyPr wrap="none" anchor="ctr"/>
          <a:lstStyle/>
          <a:p>
            <a:pPr algn="ctr">
              <a:defRPr/>
            </a:pPr>
            <a:endParaRPr lang="en-US" b="0">
              <a:latin typeface="Times New Roman" panose="02020603050405020304" pitchFamily="18" charset="0"/>
            </a:endParaRPr>
          </a:p>
        </p:txBody>
      </p:sp>
      <p:sp>
        <p:nvSpPr>
          <p:cNvPr id="7" name="Text Box 5"/>
          <p:cNvSpPr txBox="1">
            <a:spLocks noChangeArrowheads="1"/>
          </p:cNvSpPr>
          <p:nvPr/>
        </p:nvSpPr>
        <p:spPr bwMode="auto">
          <a:xfrm>
            <a:off x="5486400" y="-26988"/>
            <a:ext cx="3721101" cy="276999"/>
          </a:xfrm>
          <a:prstGeom prst="rect">
            <a:avLst/>
          </a:prstGeom>
          <a:noFill/>
          <a:ln w="25400">
            <a:noFill/>
            <a:miter lim="800000"/>
          </a:ln>
          <a:effectLst/>
        </p:spPr>
        <p:txBody>
          <a:bodyPr wrap="square">
            <a:spAutoFit/>
          </a:bodyPr>
          <a:lstStyle/>
          <a:p>
            <a:pPr algn="r">
              <a:defRPr/>
            </a:pPr>
            <a:r>
              <a:rPr lang="en-US" altLang="zh-CN" sz="1200" dirty="0">
                <a:solidFill>
                  <a:schemeClr val="bg1"/>
                </a:solidFill>
                <a:latin typeface="Times New Roman" panose="02020603050405020304" pitchFamily="18" charset="0"/>
              </a:rPr>
              <a:t>Introduction</a:t>
            </a:r>
            <a:r>
              <a:rPr lang="en-US" altLang="zh-CN" sz="1200" baseline="0" dirty="0">
                <a:solidFill>
                  <a:schemeClr val="bg1"/>
                </a:solidFill>
                <a:latin typeface="Times New Roman" panose="02020603050405020304" pitchFamily="18" charset="0"/>
              </a:rPr>
              <a:t> </a:t>
            </a:r>
            <a:r>
              <a:rPr lang="en-US" altLang="zh-CN" sz="1200" dirty="0">
                <a:solidFill>
                  <a:schemeClr val="bg1"/>
                </a:solidFill>
                <a:latin typeface="Times New Roman" panose="02020603050405020304" pitchFamily="18" charset="0"/>
              </a:rPr>
              <a:t>to Computer Systems,</a:t>
            </a:r>
            <a:r>
              <a:rPr lang="en-US" altLang="zh-CN" sz="1200" baseline="0" dirty="0">
                <a:solidFill>
                  <a:schemeClr val="bg1"/>
                </a:solidFill>
                <a:latin typeface="Times New Roman" panose="02020603050405020304" pitchFamily="18" charset="0"/>
              </a:rPr>
              <a:t>  </a:t>
            </a:r>
            <a:r>
              <a:rPr lang="en-US" altLang="zh-CN" sz="1200" dirty="0">
                <a:solidFill>
                  <a:schemeClr val="bg1"/>
                </a:solidFill>
                <a:latin typeface="Times New Roman" panose="02020603050405020304" pitchFamily="18" charset="0"/>
              </a:rPr>
              <a:t>Peking University </a:t>
            </a:r>
            <a:endParaRPr lang="en-US" altLang="zh-CN" sz="1200" dirty="0">
              <a:solidFill>
                <a:schemeClr val="bg1"/>
              </a:solidFill>
              <a:latin typeface="Times New Roman" panose="02020603050405020304" pitchFamily="18"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sldNum="0" hdr="0" ftr="0" dt="0"/>
  <p:txStyles>
    <p:titleStyle>
      <a:lvl1pPr marL="119380" indent="-119380" algn="l" rtl="0" eaLnBrk="1" fontAlgn="base" hangingPunct="1">
        <a:spcBef>
          <a:spcPct val="0"/>
        </a:spcBef>
        <a:spcAft>
          <a:spcPct val="0"/>
        </a:spcAft>
        <a:defRPr sz="3600" b="1">
          <a:solidFill>
            <a:schemeClr val="tx1"/>
          </a:solidFill>
          <a:latin typeface="Calibri" panose="020F0502020204030204" pitchFamily="34" charset="0"/>
          <a:ea typeface="+mj-ea"/>
          <a:cs typeface="+mj-cs"/>
        </a:defRPr>
      </a:lvl1pPr>
      <a:lvl2pPr marL="119380" indent="-119380" algn="l" rtl="0" eaLnBrk="1" fontAlgn="base" hangingPunct="1">
        <a:spcBef>
          <a:spcPct val="0"/>
        </a:spcBef>
        <a:spcAft>
          <a:spcPct val="0"/>
        </a:spcAft>
        <a:defRPr sz="3600" b="1">
          <a:solidFill>
            <a:schemeClr val="tx1"/>
          </a:solidFill>
          <a:latin typeface="Arial Narrow" panose="020B0606020202030204" pitchFamily="34" charset="0"/>
        </a:defRPr>
      </a:lvl2pPr>
      <a:lvl3pPr marL="119380" indent="-119380" algn="l" rtl="0" eaLnBrk="1" fontAlgn="base" hangingPunct="1">
        <a:spcBef>
          <a:spcPct val="0"/>
        </a:spcBef>
        <a:spcAft>
          <a:spcPct val="0"/>
        </a:spcAft>
        <a:defRPr sz="3600" b="1">
          <a:solidFill>
            <a:schemeClr val="tx1"/>
          </a:solidFill>
          <a:latin typeface="Arial Narrow" panose="020B0606020202030204" pitchFamily="34" charset="0"/>
        </a:defRPr>
      </a:lvl3pPr>
      <a:lvl4pPr marL="119380" indent="-119380" algn="l" rtl="0" eaLnBrk="1" fontAlgn="base" hangingPunct="1">
        <a:spcBef>
          <a:spcPct val="0"/>
        </a:spcBef>
        <a:spcAft>
          <a:spcPct val="0"/>
        </a:spcAft>
        <a:defRPr sz="3600" b="1">
          <a:solidFill>
            <a:schemeClr val="tx1"/>
          </a:solidFill>
          <a:latin typeface="Arial Narrow" panose="020B0606020202030204" pitchFamily="34" charset="0"/>
        </a:defRPr>
      </a:lvl4pPr>
      <a:lvl5pPr marL="119380" indent="-119380" algn="l" rtl="0" eaLnBrk="1" fontAlgn="base" hangingPunct="1">
        <a:spcBef>
          <a:spcPct val="0"/>
        </a:spcBef>
        <a:spcAft>
          <a:spcPct val="0"/>
        </a:spcAft>
        <a:defRPr sz="3600" b="1">
          <a:solidFill>
            <a:schemeClr val="tx1"/>
          </a:solidFill>
          <a:latin typeface="Arial Narrow" panose="020B0606020202030204" pitchFamily="34" charset="0"/>
        </a:defRPr>
      </a:lvl5pPr>
      <a:lvl6pPr marL="576580" algn="l" rtl="0" eaLnBrk="1" fontAlgn="base" hangingPunct="1">
        <a:spcBef>
          <a:spcPct val="0"/>
        </a:spcBef>
        <a:spcAft>
          <a:spcPct val="0"/>
        </a:spcAft>
        <a:defRPr sz="3600" b="1">
          <a:solidFill>
            <a:schemeClr val="tx1"/>
          </a:solidFill>
          <a:latin typeface="Arial Narrow" panose="020B0606020202030204" pitchFamily="34" charset="0"/>
        </a:defRPr>
      </a:lvl6pPr>
      <a:lvl7pPr marL="1033780" algn="l" rtl="0" eaLnBrk="1" fontAlgn="base" hangingPunct="1">
        <a:spcBef>
          <a:spcPct val="0"/>
        </a:spcBef>
        <a:spcAft>
          <a:spcPct val="0"/>
        </a:spcAft>
        <a:defRPr sz="3600" b="1">
          <a:solidFill>
            <a:schemeClr val="tx1"/>
          </a:solidFill>
          <a:latin typeface="Arial Narrow" panose="020B0606020202030204" pitchFamily="34" charset="0"/>
        </a:defRPr>
      </a:lvl7pPr>
      <a:lvl8pPr marL="1490980" algn="l" rtl="0" eaLnBrk="1" fontAlgn="base" hangingPunct="1">
        <a:spcBef>
          <a:spcPct val="0"/>
        </a:spcBef>
        <a:spcAft>
          <a:spcPct val="0"/>
        </a:spcAft>
        <a:defRPr sz="3600" b="1">
          <a:solidFill>
            <a:schemeClr val="tx1"/>
          </a:solidFill>
          <a:latin typeface="Arial Narrow" panose="020B0606020202030204" pitchFamily="34" charset="0"/>
        </a:defRPr>
      </a:lvl8pPr>
      <a:lvl9pPr marL="1948180" algn="l" rtl="0" eaLnBrk="1" fontAlgn="base" hangingPunct="1">
        <a:spcBef>
          <a:spcPct val="0"/>
        </a:spcBef>
        <a:spcAft>
          <a:spcPct val="0"/>
        </a:spcAft>
        <a:defRPr sz="3600" b="1">
          <a:solidFill>
            <a:schemeClr val="tx1"/>
          </a:solidFill>
          <a:latin typeface="Arial Narrow" panose="020B0606020202030204" pitchFamily="34" charset="0"/>
        </a:defRPr>
      </a:lvl9pPr>
    </p:titleStyle>
    <p:bodyStyle>
      <a:lvl1pPr marL="342900" indent="-342900" algn="l" rtl="0" eaLnBrk="1" fontAlgn="base" hangingPunct="1">
        <a:spcBef>
          <a:spcPct val="20000"/>
        </a:spcBef>
        <a:spcAft>
          <a:spcPct val="0"/>
        </a:spcAft>
        <a:buClr>
          <a:srgbClr val="990000"/>
        </a:buClr>
        <a:buSzPct val="60000"/>
        <a:buFont typeface="Wingdings 2" panose="05020102010507070707" pitchFamily="18" charset="2"/>
        <a:buChar char="¢"/>
        <a:defRPr sz="2400" b="1">
          <a:solidFill>
            <a:schemeClr val="tx1"/>
          </a:solidFill>
          <a:latin typeface="Calibri" panose="020F0502020204030204" pitchFamily="34" charset="0"/>
          <a:ea typeface="+mn-ea"/>
          <a:cs typeface="+mn-cs"/>
        </a:defRPr>
      </a:lvl1pPr>
      <a:lvl2pPr marL="742950" indent="-285750" algn="l" rtl="0" eaLnBrk="1" fontAlgn="base" hangingPunct="1">
        <a:spcBef>
          <a:spcPct val="20000"/>
        </a:spcBef>
        <a:spcAft>
          <a:spcPct val="0"/>
        </a:spcAft>
        <a:buClr>
          <a:srgbClr val="990000"/>
        </a:buClr>
        <a:buSzPct val="110000"/>
        <a:buFont typeface="Wingdings" panose="05000000000000000000" pitchFamily="2" charset="2"/>
        <a:buChar char="§"/>
        <a:defRPr sz="2000">
          <a:solidFill>
            <a:schemeClr val="tx1"/>
          </a:solidFill>
          <a:latin typeface="Calibri" panose="020F0502020204030204" pitchFamily="34" charset="0"/>
        </a:defRPr>
      </a:lvl2pPr>
      <a:lvl3pPr marL="1143000" indent="-228600" algn="l" rtl="0" eaLnBrk="1" fontAlgn="base" hangingPunct="1">
        <a:spcBef>
          <a:spcPct val="20000"/>
        </a:spcBef>
        <a:spcAft>
          <a:spcPct val="0"/>
        </a:spcAft>
        <a:buSzPct val="80000"/>
        <a:buFont typeface="Wingdings" panose="05000000000000000000" pitchFamily="2" charset="2"/>
        <a:buChar char="§"/>
        <a:defRPr sz="2000">
          <a:solidFill>
            <a:schemeClr val="tx1"/>
          </a:solidFill>
          <a:latin typeface="Calibri" panose="020F0502020204030204" pitchFamily="34" charset="0"/>
        </a:defRPr>
      </a:lvl3pPr>
      <a:lvl4pPr marL="1600200" indent="-228600" algn="l" rtl="0" eaLnBrk="1" fontAlgn="base" hangingPunct="1">
        <a:spcBef>
          <a:spcPct val="20000"/>
        </a:spcBef>
        <a:spcAft>
          <a:spcPct val="0"/>
        </a:spcAft>
        <a:buChar char="–"/>
        <a:defRPr sz="2000">
          <a:solidFill>
            <a:schemeClr val="tx1"/>
          </a:solidFill>
          <a:latin typeface="Calibri" panose="020F0502020204030204" pitchFamily="34" charset="0"/>
        </a:defRPr>
      </a:lvl4pPr>
      <a:lvl5pPr marL="2057400" indent="-228600" algn="l" rtl="0" eaLnBrk="1" fontAlgn="base" hangingPunct="1">
        <a:spcBef>
          <a:spcPct val="20000"/>
        </a:spcBef>
        <a:spcAft>
          <a:spcPct val="0"/>
        </a:spcAft>
        <a:buChar char="»"/>
        <a:defRPr sz="2000">
          <a:solidFill>
            <a:schemeClr val="tx1"/>
          </a:solidFill>
          <a:latin typeface="Calibri" panose="020F0502020204030204" pitchFamily="34" charset="0"/>
        </a:defRPr>
      </a:lvl5pPr>
      <a:lvl6pPr marL="2514600" indent="-228600" algn="l" rtl="0" eaLnBrk="1" fontAlgn="base" hangingPunct="1">
        <a:spcBef>
          <a:spcPct val="20000"/>
        </a:spcBef>
        <a:spcAft>
          <a:spcPct val="0"/>
        </a:spcAft>
        <a:buChar char="»"/>
        <a:defRPr sz="2000">
          <a:solidFill>
            <a:schemeClr val="tx1"/>
          </a:solidFill>
          <a:latin typeface="Arial" panose="020B0604020202020204" pitchFamily="34" charset="0"/>
        </a:defRPr>
      </a:lvl6pPr>
      <a:lvl7pPr marL="2971800" indent="-228600" algn="l" rtl="0" eaLnBrk="1" fontAlgn="base" hangingPunct="1">
        <a:spcBef>
          <a:spcPct val="20000"/>
        </a:spcBef>
        <a:spcAft>
          <a:spcPct val="0"/>
        </a:spcAft>
        <a:buChar char="»"/>
        <a:defRPr sz="2000">
          <a:solidFill>
            <a:schemeClr val="tx1"/>
          </a:solidFill>
          <a:latin typeface="Arial" panose="020B0604020202020204" pitchFamily="34" charset="0"/>
        </a:defRPr>
      </a:lvl7pPr>
      <a:lvl8pPr marL="3429000" indent="-228600" algn="l" rtl="0" eaLnBrk="1" fontAlgn="base" hangingPunct="1">
        <a:spcBef>
          <a:spcPct val="20000"/>
        </a:spcBef>
        <a:spcAft>
          <a:spcPct val="0"/>
        </a:spcAft>
        <a:buChar char="»"/>
        <a:defRPr sz="2000">
          <a:solidFill>
            <a:schemeClr val="tx1"/>
          </a:solidFill>
          <a:latin typeface="Arial" panose="020B0604020202020204" pitchFamily="34" charset="0"/>
        </a:defRPr>
      </a:lvl8pPr>
      <a:lvl9pPr marL="3886200" indent="-228600" algn="l" rtl="0" eaLnBrk="1" fontAlgn="base" hangingPunct="1">
        <a:spcBef>
          <a:spcPct val="20000"/>
        </a:spcBef>
        <a:spcAft>
          <a:spcPct val="0"/>
        </a:spcAft>
        <a:buChar char="»"/>
        <a:defRPr sz="2000">
          <a:solidFill>
            <a:schemeClr val="tx1"/>
          </a:solidFill>
          <a:latin typeface="Arial" panose="020B0604020202020204" pitchFamily="34"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jpeg"/></Relationships>
</file>

<file path=ppt/slides/_rels/slide13.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1.jpeg"/><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image" Target="../media/image8.jpe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jpe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2.xml"/><Relationship Id="rId2" Type="http://schemas.openxmlformats.org/officeDocument/2006/relationships/image" Target="../media/image14.png"/><Relationship Id="rId1" Type="http://schemas.openxmlformats.org/officeDocument/2006/relationships/image" Target="../media/image13.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image" Target="../media/image15.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jpeg"/><Relationship Id="rId1" Type="http://schemas.openxmlformats.org/officeDocument/2006/relationships/image" Target="../media/image1.jpe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chart" Target="../charts/char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image" Target="../media/image16.jpeg"/></Relationships>
</file>

<file path=ppt/slides/_rels/slide35.xml.rels><?xml version="1.0" encoding="UTF-8" standalone="yes"?>
<Relationships xmlns="http://schemas.openxmlformats.org/package/2006/relationships"><Relationship Id="rId8" Type="http://schemas.openxmlformats.org/officeDocument/2006/relationships/notesSlide" Target="../notesSlides/notesSlide25.xml"/><Relationship Id="rId7"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image" Target="../media/image17.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4.GIF"/><Relationship Id="rId1" Type="http://schemas.openxmlformats.org/officeDocument/2006/relationships/image" Target="../media/image23.jpe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6.jpeg"/><Relationship Id="rId3" Type="http://schemas.openxmlformats.org/officeDocument/2006/relationships/image" Target="../media/image5.jpeg"/><Relationship Id="rId2" Type="http://schemas.microsoft.com/office/2007/relationships/hdphoto" Target="../media/image4.wdp"/><Relationship Id="rId1" Type="http://schemas.openxmlformats.org/officeDocument/2006/relationships/image" Target="../media/image3.jpe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2.xml"/><Relationship Id="rId1" Type="http://schemas.openxmlformats.org/officeDocument/2006/relationships/image" Target="../media/image25.png"/></Relationships>
</file>

<file path=ppt/slides/_rels/slide49.xml.rels><?xml version="1.0" encoding="UTF-8" standalone="yes"?>
<Relationships xmlns="http://schemas.openxmlformats.org/package/2006/relationships"><Relationship Id="rId6" Type="http://schemas.openxmlformats.org/officeDocument/2006/relationships/notesSlide" Target="../notesSlides/notesSlide36.xml"/><Relationship Id="rId5" Type="http://schemas.openxmlformats.org/officeDocument/2006/relationships/slideLayout" Target="../slideLayouts/slideLayout2.xml"/><Relationship Id="rId4" Type="http://schemas.openxmlformats.org/officeDocument/2006/relationships/image" Target="../media/image28.png"/><Relationship Id="rId3" Type="http://schemas.openxmlformats.org/officeDocument/2006/relationships/image" Target="../media/image27.png"/><Relationship Id="rId2" Type="http://schemas.openxmlformats.org/officeDocument/2006/relationships/image" Target="../media/image26.jpeg"/><Relationship Id="rId1" Type="http://schemas.openxmlformats.org/officeDocument/2006/relationships/image" Target="../media/image2.jpe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2.xml"/><Relationship Id="rId1" Type="http://schemas.openxmlformats.org/officeDocument/2006/relationships/image" Target="../media/image29.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ctrTitle"/>
          </p:nvPr>
        </p:nvSpPr>
        <p:spPr>
          <a:xfrm>
            <a:off x="685800" y="1708150"/>
            <a:ext cx="4087861" cy="1470025"/>
          </a:xfrm>
        </p:spPr>
        <p:txBody>
          <a:bodyPr/>
          <a:lstStyle/>
          <a:p>
            <a:pPr marL="0" indent="0"/>
            <a:r>
              <a:rPr lang="en-US" altLang="zh-CN" dirty="0"/>
              <a:t>Course Overview</a:t>
            </a:r>
            <a:br>
              <a:rPr lang="en-US" altLang="zh-CN" dirty="0"/>
            </a:br>
            <a:br>
              <a:rPr lang="en-US" dirty="0"/>
            </a:br>
            <a:r>
              <a:rPr lang="en-US" sz="2000" b="0" dirty="0"/>
              <a:t>Introduction to Computer Systems</a:t>
            </a:r>
            <a:br>
              <a:rPr lang="en-US" b="0" dirty="0"/>
            </a:br>
            <a:r>
              <a:rPr lang="en-US" sz="2000" b="0" dirty="0"/>
              <a:t>1</a:t>
            </a:r>
            <a:r>
              <a:rPr lang="en-US" sz="2000" b="0" baseline="30000" dirty="0"/>
              <a:t>st</a:t>
            </a:r>
            <a:r>
              <a:rPr lang="en-US" sz="2000" b="0" dirty="0"/>
              <a:t> Lecture, </a:t>
            </a:r>
            <a:r>
              <a:rPr lang="en-US" altLang="zh-CN" sz="2000" b="0" dirty="0"/>
              <a:t>Sep 8, </a:t>
            </a:r>
            <a:r>
              <a:rPr lang="en-US" sz="2000" b="0" dirty="0"/>
              <a:t>2025</a:t>
            </a:r>
            <a:endParaRPr lang="en-US" sz="2000" b="0" dirty="0"/>
          </a:p>
        </p:txBody>
      </p:sp>
      <p:sp>
        <p:nvSpPr>
          <p:cNvPr id="3" name="Subtitle 2"/>
          <p:cNvSpPr>
            <a:spLocks noGrp="1"/>
          </p:cNvSpPr>
          <p:nvPr>
            <p:ph type="subTitle" idx="1"/>
          </p:nvPr>
        </p:nvSpPr>
        <p:spPr>
          <a:xfrm>
            <a:off x="685800" y="3886200"/>
            <a:ext cx="4419600" cy="1752600"/>
          </a:xfrm>
        </p:spPr>
        <p:txBody>
          <a:bodyPr/>
          <a:lstStyle/>
          <a:p>
            <a:r>
              <a:rPr lang="en-US" b="1" dirty="0"/>
              <a:t>Instructors</a:t>
            </a:r>
            <a:endParaRPr lang="en-US" b="1" dirty="0"/>
          </a:p>
          <a:p>
            <a:r>
              <a:rPr lang="en-US" b="1" dirty="0"/>
              <a:t>Class 1:  Chen </a:t>
            </a:r>
            <a:r>
              <a:rPr lang="en-US" b="1" dirty="0" err="1"/>
              <a:t>Xiangqun</a:t>
            </a:r>
            <a:endParaRPr lang="en-US" b="1" dirty="0"/>
          </a:p>
          <a:p>
            <a:r>
              <a:rPr lang="en-US" b="1" dirty="0"/>
              <a:t>	</a:t>
            </a:r>
            <a:r>
              <a:rPr lang="en-US" altLang="zh-CN" b="1" dirty="0"/>
              <a:t>Liu </a:t>
            </a:r>
            <a:r>
              <a:rPr lang="en-US" altLang="zh-CN" b="1" dirty="0" err="1"/>
              <a:t>Xianhua</a:t>
            </a:r>
            <a:endParaRPr lang="en-US" b="1" dirty="0"/>
          </a:p>
          <a:p>
            <a:r>
              <a:rPr lang="en-US" altLang="zh-CN" b="1" dirty="0"/>
              <a:t>Class </a:t>
            </a:r>
            <a:r>
              <a:rPr lang="en-US" b="1" dirty="0"/>
              <a:t>2:  Guan </a:t>
            </a:r>
            <a:r>
              <a:rPr lang="en-US" b="1" dirty="0" err="1"/>
              <a:t>Xuetao</a:t>
            </a:r>
            <a:endParaRPr lang="en-US" b="1" dirty="0"/>
          </a:p>
          <a:p>
            <a:r>
              <a:rPr lang="en-US" altLang="zh-CN" b="1" dirty="0"/>
              <a:t>Class </a:t>
            </a:r>
            <a:r>
              <a:rPr lang="en-US" b="1" dirty="0"/>
              <a:t>3:  Lu Junlin</a:t>
            </a:r>
            <a:r>
              <a:rPr lang="en-US" dirty="0"/>
              <a:t> </a:t>
            </a:r>
            <a:endParaRPr lang="en-US" dirty="0"/>
          </a:p>
        </p:txBody>
      </p:sp>
      <p:sp>
        <p:nvSpPr>
          <p:cNvPr id="4" name="Title 1"/>
          <p:cNvSpPr txBox="1"/>
          <p:nvPr/>
        </p:nvSpPr>
        <p:spPr bwMode="auto">
          <a:xfrm>
            <a:off x="5105400" y="1708410"/>
            <a:ext cx="4087861" cy="1470025"/>
          </a:xfrm>
          <a:prstGeom prst="rect">
            <a:avLst/>
          </a:prstGeom>
          <a:noFill/>
          <a:ln w="9525">
            <a:noFill/>
            <a:miter lim="800000"/>
          </a:ln>
        </p:spPr>
        <p:txBody>
          <a:bodyPr vert="horz" wrap="square" lIns="91440" tIns="45720" rIns="91440" bIns="45720" numCol="1" anchor="ctr" anchorCtr="0" compatLnSpc="1"/>
          <a:lstStyle>
            <a:lvl1pPr marL="119380" indent="-119380" algn="l" rtl="0" eaLnBrk="1" fontAlgn="base" hangingPunct="1">
              <a:spcBef>
                <a:spcPct val="0"/>
              </a:spcBef>
              <a:spcAft>
                <a:spcPct val="0"/>
              </a:spcAft>
              <a:defRPr sz="3600" b="1">
                <a:solidFill>
                  <a:schemeClr val="tx1"/>
                </a:solidFill>
                <a:latin typeface="Calibri" panose="020F0502020204030204" pitchFamily="34" charset="0"/>
                <a:ea typeface="+mj-ea"/>
                <a:cs typeface="+mj-cs"/>
              </a:defRPr>
            </a:lvl1pPr>
            <a:lvl2pPr marL="119380" indent="-119380" algn="l" rtl="0" eaLnBrk="1" fontAlgn="base" hangingPunct="1">
              <a:spcBef>
                <a:spcPct val="0"/>
              </a:spcBef>
              <a:spcAft>
                <a:spcPct val="0"/>
              </a:spcAft>
              <a:defRPr sz="3600" b="1">
                <a:solidFill>
                  <a:schemeClr val="tx1"/>
                </a:solidFill>
                <a:latin typeface="Arial Narrow" panose="020B0606020202030204" pitchFamily="34" charset="0"/>
              </a:defRPr>
            </a:lvl2pPr>
            <a:lvl3pPr marL="119380" indent="-119380" algn="l" rtl="0" eaLnBrk="1" fontAlgn="base" hangingPunct="1">
              <a:spcBef>
                <a:spcPct val="0"/>
              </a:spcBef>
              <a:spcAft>
                <a:spcPct val="0"/>
              </a:spcAft>
              <a:defRPr sz="3600" b="1">
                <a:solidFill>
                  <a:schemeClr val="tx1"/>
                </a:solidFill>
                <a:latin typeface="Arial Narrow" panose="020B0606020202030204" pitchFamily="34" charset="0"/>
              </a:defRPr>
            </a:lvl3pPr>
            <a:lvl4pPr marL="119380" indent="-119380" algn="l" rtl="0" eaLnBrk="1" fontAlgn="base" hangingPunct="1">
              <a:spcBef>
                <a:spcPct val="0"/>
              </a:spcBef>
              <a:spcAft>
                <a:spcPct val="0"/>
              </a:spcAft>
              <a:defRPr sz="3600" b="1">
                <a:solidFill>
                  <a:schemeClr val="tx1"/>
                </a:solidFill>
                <a:latin typeface="Arial Narrow" panose="020B0606020202030204" pitchFamily="34" charset="0"/>
              </a:defRPr>
            </a:lvl4pPr>
            <a:lvl5pPr marL="119380" indent="-119380" algn="l" rtl="0" eaLnBrk="1" fontAlgn="base" hangingPunct="1">
              <a:spcBef>
                <a:spcPct val="0"/>
              </a:spcBef>
              <a:spcAft>
                <a:spcPct val="0"/>
              </a:spcAft>
              <a:defRPr sz="3600" b="1">
                <a:solidFill>
                  <a:schemeClr val="tx1"/>
                </a:solidFill>
                <a:latin typeface="Arial Narrow" panose="020B0606020202030204" pitchFamily="34" charset="0"/>
              </a:defRPr>
            </a:lvl5pPr>
            <a:lvl6pPr marL="576580" algn="l" rtl="0" eaLnBrk="1" fontAlgn="base" hangingPunct="1">
              <a:spcBef>
                <a:spcPct val="0"/>
              </a:spcBef>
              <a:spcAft>
                <a:spcPct val="0"/>
              </a:spcAft>
              <a:defRPr sz="3600" b="1">
                <a:solidFill>
                  <a:schemeClr val="tx1"/>
                </a:solidFill>
                <a:latin typeface="Arial Narrow" panose="020B0606020202030204" pitchFamily="34" charset="0"/>
              </a:defRPr>
            </a:lvl6pPr>
            <a:lvl7pPr marL="1033780" algn="l" rtl="0" eaLnBrk="1" fontAlgn="base" hangingPunct="1">
              <a:spcBef>
                <a:spcPct val="0"/>
              </a:spcBef>
              <a:spcAft>
                <a:spcPct val="0"/>
              </a:spcAft>
              <a:defRPr sz="3600" b="1">
                <a:solidFill>
                  <a:schemeClr val="tx1"/>
                </a:solidFill>
                <a:latin typeface="Arial Narrow" panose="020B0606020202030204" pitchFamily="34" charset="0"/>
              </a:defRPr>
            </a:lvl7pPr>
            <a:lvl8pPr marL="1490980" algn="l" rtl="0" eaLnBrk="1" fontAlgn="base" hangingPunct="1">
              <a:spcBef>
                <a:spcPct val="0"/>
              </a:spcBef>
              <a:spcAft>
                <a:spcPct val="0"/>
              </a:spcAft>
              <a:defRPr sz="3600" b="1">
                <a:solidFill>
                  <a:schemeClr val="tx1"/>
                </a:solidFill>
                <a:latin typeface="Arial Narrow" panose="020B0606020202030204" pitchFamily="34" charset="0"/>
              </a:defRPr>
            </a:lvl8pPr>
            <a:lvl9pPr marL="1948180" algn="l" rtl="0" eaLnBrk="1" fontAlgn="base" hangingPunct="1">
              <a:spcBef>
                <a:spcPct val="0"/>
              </a:spcBef>
              <a:spcAft>
                <a:spcPct val="0"/>
              </a:spcAft>
              <a:defRPr sz="3600" b="1">
                <a:solidFill>
                  <a:schemeClr val="tx1"/>
                </a:solidFill>
                <a:latin typeface="Arial Narrow" panose="020B0606020202030204" pitchFamily="34" charset="0"/>
              </a:defRPr>
            </a:lvl9pPr>
          </a:lstStyle>
          <a:p>
            <a:pPr marL="0" indent="0"/>
            <a:r>
              <a:rPr lang="zh-CN" altLang="en-US" dirty="0">
                <a:ea typeface="黑体" panose="02010609060101010101" pitchFamily="49" charset="-122"/>
              </a:rPr>
              <a:t>课程概述</a:t>
            </a:r>
            <a:br>
              <a:rPr lang="en-US" altLang="zh-CN" dirty="0">
                <a:ea typeface="黑体" panose="02010609060101010101" pitchFamily="49" charset="-122"/>
              </a:rPr>
            </a:br>
            <a:br>
              <a:rPr lang="en-US" dirty="0">
                <a:ea typeface="黑体" panose="02010609060101010101" pitchFamily="49" charset="-122"/>
              </a:rPr>
            </a:br>
            <a:r>
              <a:rPr lang="zh-CN" altLang="en-US" sz="2000" b="0" dirty="0">
                <a:ea typeface="黑体" panose="02010609060101010101" pitchFamily="49" charset="-122"/>
              </a:rPr>
              <a:t>计算机系统导论</a:t>
            </a:r>
            <a:endParaRPr lang="en-US" altLang="zh-CN" sz="2000" b="0" dirty="0">
              <a:ea typeface="黑体" panose="02010609060101010101" pitchFamily="49" charset="-122"/>
            </a:endParaRPr>
          </a:p>
          <a:p>
            <a:pPr marL="0" indent="0"/>
            <a:r>
              <a:rPr lang="zh-CN" altLang="en-US" sz="2000" b="0" dirty="0">
                <a:ea typeface="黑体" panose="02010609060101010101" pitchFamily="49" charset="-122"/>
              </a:rPr>
              <a:t>第一讲，</a:t>
            </a:r>
            <a:r>
              <a:rPr lang="en-US" altLang="zh-CN" sz="2000" b="0" dirty="0">
                <a:ea typeface="黑体" panose="02010609060101010101" pitchFamily="49" charset="-122"/>
              </a:rPr>
              <a:t>2025</a:t>
            </a:r>
            <a:r>
              <a:rPr lang="zh-CN" altLang="en-US" sz="2000" b="0" dirty="0">
                <a:ea typeface="黑体" panose="02010609060101010101" pitchFamily="49" charset="-122"/>
              </a:rPr>
              <a:t>年</a:t>
            </a:r>
            <a:r>
              <a:rPr lang="en-US" altLang="zh-CN" sz="2000" b="0" dirty="0">
                <a:ea typeface="黑体" panose="02010609060101010101" pitchFamily="49" charset="-122"/>
              </a:rPr>
              <a:t>9</a:t>
            </a:r>
            <a:r>
              <a:rPr lang="zh-CN" altLang="en-US" sz="2000" b="0" dirty="0">
                <a:ea typeface="黑体" panose="02010609060101010101" pitchFamily="49" charset="-122"/>
              </a:rPr>
              <a:t>月</a:t>
            </a:r>
            <a:r>
              <a:rPr lang="en-US" altLang="zh-CN" sz="2000" b="0" dirty="0">
                <a:ea typeface="黑体" panose="02010609060101010101" pitchFamily="49" charset="-122"/>
              </a:rPr>
              <a:t>8</a:t>
            </a:r>
            <a:r>
              <a:rPr lang="zh-CN" altLang="en-US" sz="2000" b="0" dirty="0">
                <a:ea typeface="黑体" panose="02010609060101010101" pitchFamily="49" charset="-122"/>
              </a:rPr>
              <a:t>日</a:t>
            </a:r>
            <a:endParaRPr lang="en-US" sz="2000" b="0" dirty="0">
              <a:ea typeface="黑体" panose="02010609060101010101" pitchFamily="49" charset="-122"/>
            </a:endParaRPr>
          </a:p>
        </p:txBody>
      </p:sp>
      <p:sp>
        <p:nvSpPr>
          <p:cNvPr id="5" name="Subtitle 2"/>
          <p:cNvSpPr txBox="1"/>
          <p:nvPr/>
        </p:nvSpPr>
        <p:spPr bwMode="auto">
          <a:xfrm>
            <a:off x="5105400" y="3886460"/>
            <a:ext cx="4038600" cy="1752600"/>
          </a:xfrm>
          <a:prstGeom prst="rect">
            <a:avLst/>
          </a:prstGeom>
          <a:noFill/>
          <a:ln w="9525">
            <a:noFill/>
            <a:miter lim="800000"/>
          </a:ln>
        </p:spPr>
        <p:txBody>
          <a:bodyPr vert="horz" wrap="square" lIns="91440" tIns="45720" rIns="91440" bIns="45720" numCol="1" anchor="t" anchorCtr="0" compatLnSpc="1"/>
          <a:lstStyle>
            <a:lvl1pPr marL="0" indent="0" algn="l" rtl="0" eaLnBrk="1" fontAlgn="base" hangingPunct="1">
              <a:spcBef>
                <a:spcPct val="20000"/>
              </a:spcBef>
              <a:spcAft>
                <a:spcPct val="0"/>
              </a:spcAft>
              <a:buClr>
                <a:srgbClr val="990000"/>
              </a:buClr>
              <a:buSzPct val="60000"/>
              <a:buFont typeface="Wingdings 2" panose="05020102010507070707" pitchFamily="18" charset="2"/>
              <a:buNone/>
              <a:defRPr sz="2000" b="0">
                <a:solidFill>
                  <a:schemeClr val="tx1"/>
                </a:solidFill>
                <a:latin typeface="Calibri" panose="020F0502020204030204" pitchFamily="34" charset="0"/>
                <a:ea typeface="+mn-ea"/>
                <a:cs typeface="+mn-cs"/>
              </a:defRPr>
            </a:lvl1pPr>
            <a:lvl2pPr marL="457200" indent="0" algn="ctr" rtl="0" eaLnBrk="1" fontAlgn="base" hangingPunct="1">
              <a:spcBef>
                <a:spcPct val="20000"/>
              </a:spcBef>
              <a:spcAft>
                <a:spcPct val="0"/>
              </a:spcAft>
              <a:buClr>
                <a:srgbClr val="990000"/>
              </a:buClr>
              <a:buSzPct val="110000"/>
              <a:buFont typeface="Wingdings" panose="05000000000000000000" pitchFamily="2" charset="2"/>
              <a:buNone/>
              <a:defRPr sz="2000">
                <a:solidFill>
                  <a:schemeClr val="tx1"/>
                </a:solidFill>
                <a:latin typeface="Calibri" panose="020F0502020204030204" pitchFamily="34" charset="0"/>
              </a:defRPr>
            </a:lvl2pPr>
            <a:lvl3pPr marL="914400" indent="0" algn="ctr" rtl="0" eaLnBrk="1" fontAlgn="base" hangingPunct="1">
              <a:spcBef>
                <a:spcPct val="20000"/>
              </a:spcBef>
              <a:spcAft>
                <a:spcPct val="0"/>
              </a:spcAft>
              <a:buSzPct val="80000"/>
              <a:buFont typeface="Wingdings" panose="05000000000000000000" pitchFamily="2" charset="2"/>
              <a:buNone/>
              <a:defRPr sz="2000">
                <a:solidFill>
                  <a:schemeClr val="tx1"/>
                </a:solidFill>
                <a:latin typeface="Calibri" panose="020F0502020204030204" pitchFamily="34" charset="0"/>
              </a:defRPr>
            </a:lvl3pPr>
            <a:lvl4pPr marL="1371600" indent="0" algn="ctr" rtl="0" eaLnBrk="1" fontAlgn="base" hangingPunct="1">
              <a:spcBef>
                <a:spcPct val="20000"/>
              </a:spcBef>
              <a:spcAft>
                <a:spcPct val="0"/>
              </a:spcAft>
              <a:buNone/>
              <a:defRPr sz="2000">
                <a:solidFill>
                  <a:schemeClr val="tx1"/>
                </a:solidFill>
                <a:latin typeface="Calibri" panose="020F0502020204030204" pitchFamily="34" charset="0"/>
              </a:defRPr>
            </a:lvl4pPr>
            <a:lvl5pPr marL="1828800" indent="0" algn="ctr" rtl="0" eaLnBrk="1" fontAlgn="base" hangingPunct="1">
              <a:spcBef>
                <a:spcPct val="20000"/>
              </a:spcBef>
              <a:spcAft>
                <a:spcPct val="0"/>
              </a:spcAft>
              <a:buNone/>
              <a:defRPr sz="2000">
                <a:solidFill>
                  <a:schemeClr val="tx1"/>
                </a:solidFill>
                <a:latin typeface="Calibri" panose="020F0502020204030204" pitchFamily="34" charset="0"/>
              </a:defRPr>
            </a:lvl5pPr>
            <a:lvl6pPr marL="2286000" indent="0" algn="ctr" rtl="0" eaLnBrk="1" fontAlgn="base" hangingPunct="1">
              <a:spcBef>
                <a:spcPct val="20000"/>
              </a:spcBef>
              <a:spcAft>
                <a:spcPct val="0"/>
              </a:spcAft>
              <a:buNone/>
              <a:defRPr sz="2000">
                <a:solidFill>
                  <a:schemeClr val="tx1"/>
                </a:solidFill>
                <a:latin typeface="Arial" panose="020B0604020202020204" pitchFamily="34" charset="0"/>
              </a:defRPr>
            </a:lvl6pPr>
            <a:lvl7pPr marL="2743200" indent="0" algn="ctr" rtl="0" eaLnBrk="1" fontAlgn="base" hangingPunct="1">
              <a:spcBef>
                <a:spcPct val="20000"/>
              </a:spcBef>
              <a:spcAft>
                <a:spcPct val="0"/>
              </a:spcAft>
              <a:buNone/>
              <a:defRPr sz="2000">
                <a:solidFill>
                  <a:schemeClr val="tx1"/>
                </a:solidFill>
                <a:latin typeface="Arial" panose="020B0604020202020204" pitchFamily="34" charset="0"/>
              </a:defRPr>
            </a:lvl7pPr>
            <a:lvl8pPr marL="3200400" indent="0" algn="ctr" rtl="0" eaLnBrk="1" fontAlgn="base" hangingPunct="1">
              <a:spcBef>
                <a:spcPct val="20000"/>
              </a:spcBef>
              <a:spcAft>
                <a:spcPct val="0"/>
              </a:spcAft>
              <a:buNone/>
              <a:defRPr sz="2000">
                <a:solidFill>
                  <a:schemeClr val="tx1"/>
                </a:solidFill>
                <a:latin typeface="Arial" panose="020B0604020202020204" pitchFamily="34" charset="0"/>
              </a:defRPr>
            </a:lvl8pPr>
            <a:lvl9pPr marL="3657600" indent="0" algn="ctr" rtl="0" eaLnBrk="1" fontAlgn="base" hangingPunct="1">
              <a:spcBef>
                <a:spcPct val="20000"/>
              </a:spcBef>
              <a:spcAft>
                <a:spcPct val="0"/>
              </a:spcAft>
              <a:buNone/>
              <a:defRPr sz="2000">
                <a:solidFill>
                  <a:schemeClr val="tx1"/>
                </a:solidFill>
                <a:latin typeface="Arial" panose="020B0604020202020204" pitchFamily="34" charset="0"/>
              </a:defRPr>
            </a:lvl9pPr>
          </a:lstStyle>
          <a:p>
            <a:r>
              <a:rPr lang="zh-CN" altLang="en-US" b="1" dirty="0">
                <a:latin typeface="黑体" panose="02010609060101010101" pitchFamily="49" charset="-122"/>
                <a:ea typeface="黑体" panose="02010609060101010101" pitchFamily="49" charset="-122"/>
              </a:rPr>
              <a:t>教师</a:t>
            </a:r>
            <a:endParaRPr lang="en-US" altLang="zh-CN" b="1" dirty="0">
              <a:latin typeface="黑体" panose="02010609060101010101" pitchFamily="49" charset="-122"/>
              <a:ea typeface="黑体" panose="02010609060101010101" pitchFamily="49" charset="-122"/>
            </a:endParaRPr>
          </a:p>
          <a:p>
            <a:r>
              <a:rPr lang="en-US" altLang="zh-CN" b="1" dirty="0">
                <a:latin typeface="黑体" panose="02010609060101010101" pitchFamily="49" charset="-122"/>
                <a:ea typeface="黑体" panose="02010609060101010101" pitchFamily="49" charset="-122"/>
              </a:rPr>
              <a:t>1</a:t>
            </a:r>
            <a:r>
              <a:rPr lang="zh-CN" altLang="en-US" b="1" dirty="0">
                <a:latin typeface="黑体" panose="02010609060101010101" pitchFamily="49" charset="-122"/>
                <a:ea typeface="黑体" panose="02010609060101010101" pitchFamily="49" charset="-122"/>
              </a:rPr>
              <a:t>班：</a:t>
            </a:r>
            <a:r>
              <a:rPr lang="en-US" altLang="zh-CN" b="1" dirty="0">
                <a:latin typeface="黑体" panose="02010609060101010101" pitchFamily="49" charset="-122"/>
                <a:ea typeface="黑体" panose="02010609060101010101" pitchFamily="49" charset="-122"/>
              </a:rPr>
              <a:t>	</a:t>
            </a:r>
            <a:r>
              <a:rPr lang="zh-CN" altLang="en-US" b="1" dirty="0">
                <a:latin typeface="黑体" panose="02010609060101010101" pitchFamily="49" charset="-122"/>
                <a:ea typeface="黑体" panose="02010609060101010101" pitchFamily="49" charset="-122"/>
              </a:rPr>
              <a:t>陈向群</a:t>
            </a:r>
            <a:endParaRPr lang="en-US" altLang="zh-CN" b="1" dirty="0">
              <a:latin typeface="黑体" panose="02010609060101010101" pitchFamily="49" charset="-122"/>
              <a:ea typeface="黑体" panose="02010609060101010101" pitchFamily="49" charset="-122"/>
            </a:endParaRPr>
          </a:p>
          <a:p>
            <a:r>
              <a:rPr lang="en-US" altLang="zh-CN" b="1" dirty="0">
                <a:latin typeface="黑体" panose="02010609060101010101" pitchFamily="49" charset="-122"/>
                <a:ea typeface="黑体" panose="02010609060101010101" pitchFamily="49" charset="-122"/>
              </a:rPr>
              <a:t>	</a:t>
            </a:r>
            <a:r>
              <a:rPr lang="zh-CN" altLang="en-US" b="1" dirty="0">
                <a:latin typeface="黑体" panose="02010609060101010101" pitchFamily="49" charset="-122"/>
                <a:ea typeface="黑体" panose="02010609060101010101" pitchFamily="49" charset="-122"/>
              </a:rPr>
              <a:t>刘先华</a:t>
            </a:r>
            <a:endParaRPr lang="en-US" altLang="zh-CN" b="1" dirty="0">
              <a:latin typeface="黑体" panose="02010609060101010101" pitchFamily="49" charset="-122"/>
              <a:ea typeface="黑体" panose="02010609060101010101" pitchFamily="49" charset="-122"/>
            </a:endParaRPr>
          </a:p>
          <a:p>
            <a:r>
              <a:rPr lang="en-US" altLang="zh-CN" b="1" dirty="0">
                <a:latin typeface="黑体" panose="02010609060101010101" pitchFamily="49" charset="-122"/>
                <a:ea typeface="黑体" panose="02010609060101010101" pitchFamily="49" charset="-122"/>
              </a:rPr>
              <a:t>2</a:t>
            </a:r>
            <a:r>
              <a:rPr lang="zh-CN" altLang="en-US" b="1" dirty="0">
                <a:latin typeface="黑体" panose="02010609060101010101" pitchFamily="49" charset="-122"/>
                <a:ea typeface="黑体" panose="02010609060101010101" pitchFamily="49" charset="-122"/>
              </a:rPr>
              <a:t>班：</a:t>
            </a:r>
            <a:r>
              <a:rPr lang="en-US" altLang="zh-CN" b="1" dirty="0">
                <a:latin typeface="黑体" panose="02010609060101010101" pitchFamily="49" charset="-122"/>
                <a:ea typeface="黑体" panose="02010609060101010101" pitchFamily="49" charset="-122"/>
              </a:rPr>
              <a:t>	</a:t>
            </a:r>
            <a:r>
              <a:rPr lang="zh-CN" altLang="en-US" b="1" dirty="0">
                <a:latin typeface="黑体" panose="02010609060101010101" pitchFamily="49" charset="-122"/>
                <a:ea typeface="黑体" panose="02010609060101010101" pitchFamily="49" charset="-122"/>
              </a:rPr>
              <a:t>管雪涛</a:t>
            </a:r>
            <a:endParaRPr lang="en-US" altLang="zh-CN" b="1" dirty="0">
              <a:latin typeface="黑体" panose="02010609060101010101" pitchFamily="49" charset="-122"/>
              <a:ea typeface="黑体" panose="02010609060101010101" pitchFamily="49" charset="-122"/>
            </a:endParaRPr>
          </a:p>
          <a:p>
            <a:r>
              <a:rPr lang="en-US" altLang="zh-CN" b="1" dirty="0">
                <a:latin typeface="黑体" panose="02010609060101010101" pitchFamily="49" charset="-122"/>
                <a:ea typeface="黑体" panose="02010609060101010101" pitchFamily="49" charset="-122"/>
              </a:rPr>
              <a:t>3</a:t>
            </a:r>
            <a:r>
              <a:rPr lang="zh-CN" altLang="en-US" b="1" dirty="0">
                <a:latin typeface="黑体" panose="02010609060101010101" pitchFamily="49" charset="-122"/>
                <a:ea typeface="黑体" panose="02010609060101010101" pitchFamily="49" charset="-122"/>
              </a:rPr>
              <a:t>班：</a:t>
            </a:r>
            <a:r>
              <a:rPr lang="en-US" altLang="zh-CN" b="1" dirty="0">
                <a:latin typeface="黑体" panose="02010609060101010101" pitchFamily="49" charset="-122"/>
                <a:ea typeface="黑体" panose="02010609060101010101" pitchFamily="49" charset="-122"/>
              </a:rPr>
              <a:t>	</a:t>
            </a:r>
            <a:r>
              <a:rPr lang="zh-CN" altLang="en-US" b="1" dirty="0">
                <a:latin typeface="黑体" panose="02010609060101010101" pitchFamily="49" charset="-122"/>
                <a:ea typeface="黑体" panose="02010609060101010101" pitchFamily="49" charset="-122"/>
              </a:rPr>
              <a:t>陆俊林</a:t>
            </a:r>
            <a:endParaRPr lang="en-US" altLang="zh-CN" b="1" dirty="0">
              <a:latin typeface="黑体" panose="02010609060101010101" pitchFamily="49" charset="-122"/>
              <a:ea typeface="黑体" panose="02010609060101010101" pitchFamily="49"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大班课程安排</a:t>
            </a:r>
            <a:endParaRPr lang="zh-CN" altLang="en-US" dirty="0"/>
          </a:p>
        </p:txBody>
      </p:sp>
      <p:sp>
        <p:nvSpPr>
          <p:cNvPr id="3" name="内容占位符 2"/>
          <p:cNvSpPr>
            <a:spLocks noGrp="1"/>
          </p:cNvSpPr>
          <p:nvPr>
            <p:ph idx="1"/>
          </p:nvPr>
        </p:nvSpPr>
        <p:spPr>
          <a:xfrm>
            <a:off x="396875" y="1362075"/>
            <a:ext cx="8213725" cy="4972050"/>
          </a:xfrm>
        </p:spPr>
        <p:txBody>
          <a:bodyPr/>
          <a:lstStyle/>
          <a:p>
            <a:r>
              <a:rPr lang="zh-CN" altLang="en-US" dirty="0"/>
              <a:t>上半学期的主体内容</a:t>
            </a:r>
            <a:endParaRPr lang="en-US" altLang="zh-CN" dirty="0"/>
          </a:p>
          <a:p>
            <a:pPr lvl="1"/>
            <a:r>
              <a:rPr lang="zh-CN" altLang="en-US" dirty="0"/>
              <a:t>大致覆盖教材第一部分（</a:t>
            </a:r>
            <a:r>
              <a:rPr lang="en-US" altLang="zh-CN" dirty="0"/>
              <a:t>Part I</a:t>
            </a:r>
            <a:r>
              <a:rPr lang="zh-CN" altLang="en-US" dirty="0"/>
              <a:t>），即第</a:t>
            </a:r>
            <a:r>
              <a:rPr lang="en-US" altLang="zh-CN" dirty="0"/>
              <a:t>2~6</a:t>
            </a:r>
            <a:r>
              <a:rPr lang="zh-CN" altLang="en-US" dirty="0"/>
              <a:t>章</a:t>
            </a:r>
            <a:endParaRPr lang="en-US" altLang="zh-CN" dirty="0"/>
          </a:p>
          <a:p>
            <a:pPr lvl="1"/>
            <a:endParaRPr lang="en-US" altLang="zh-CN" dirty="0"/>
          </a:p>
          <a:p>
            <a:pPr lvl="1"/>
            <a:r>
              <a:rPr lang="en-US" altLang="zh-CN" dirty="0"/>
              <a:t>2. </a:t>
            </a:r>
            <a:r>
              <a:rPr lang="zh-CN" altLang="en-US" dirty="0"/>
              <a:t>信息的表示和处理</a:t>
            </a:r>
            <a:endParaRPr lang="en-US" altLang="zh-CN" dirty="0"/>
          </a:p>
          <a:p>
            <a:pPr lvl="1"/>
            <a:r>
              <a:rPr lang="en-US" altLang="zh-CN" dirty="0"/>
              <a:t>3. </a:t>
            </a:r>
            <a:r>
              <a:rPr lang="zh-CN" altLang="en-US" dirty="0"/>
              <a:t>程序的机器级表示</a:t>
            </a:r>
            <a:endParaRPr lang="en-US" altLang="zh-CN" dirty="0"/>
          </a:p>
          <a:p>
            <a:pPr lvl="1"/>
            <a:r>
              <a:rPr lang="en-US" altLang="zh-CN" dirty="0"/>
              <a:t>4. </a:t>
            </a:r>
            <a:r>
              <a:rPr lang="zh-CN" altLang="en-US" dirty="0"/>
              <a:t>处理器体系结构</a:t>
            </a:r>
            <a:endParaRPr lang="en-US" altLang="zh-CN" dirty="0"/>
          </a:p>
          <a:p>
            <a:pPr lvl="1"/>
            <a:r>
              <a:rPr lang="en-US" altLang="zh-CN" dirty="0"/>
              <a:t>5. </a:t>
            </a:r>
            <a:r>
              <a:rPr lang="zh-CN" altLang="en-US" dirty="0"/>
              <a:t>优化程序性能</a:t>
            </a:r>
            <a:endParaRPr lang="en-US" altLang="zh-CN" dirty="0"/>
          </a:p>
          <a:p>
            <a:pPr lvl="1"/>
            <a:r>
              <a:rPr lang="en-US" altLang="zh-CN" dirty="0"/>
              <a:t>6. </a:t>
            </a:r>
            <a:r>
              <a:rPr lang="zh-CN" altLang="en-US" dirty="0"/>
              <a:t>存储器层级结构</a:t>
            </a:r>
            <a:endParaRPr lang="en-US" altLang="zh-CN" dirty="0"/>
          </a:p>
          <a:p>
            <a:pPr lvl="1"/>
            <a:endParaRPr lang="en-US" altLang="zh-CN"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大班课程安排</a:t>
            </a:r>
            <a:endParaRPr lang="zh-CN" altLang="en-US" dirty="0"/>
          </a:p>
        </p:txBody>
      </p:sp>
      <p:sp>
        <p:nvSpPr>
          <p:cNvPr id="3" name="内容占位符 2"/>
          <p:cNvSpPr>
            <a:spLocks noGrp="1"/>
          </p:cNvSpPr>
          <p:nvPr>
            <p:ph idx="1"/>
          </p:nvPr>
        </p:nvSpPr>
        <p:spPr>
          <a:xfrm>
            <a:off x="396875" y="1362075"/>
            <a:ext cx="8213725" cy="4972050"/>
          </a:xfrm>
        </p:spPr>
        <p:txBody>
          <a:bodyPr/>
          <a:lstStyle/>
          <a:p>
            <a:r>
              <a:rPr lang="zh-CN" altLang="en-US" dirty="0"/>
              <a:t>下半学期的主体内容</a:t>
            </a:r>
            <a:endParaRPr lang="en-US" altLang="zh-CN" dirty="0"/>
          </a:p>
          <a:p>
            <a:pPr lvl="1"/>
            <a:r>
              <a:rPr lang="zh-CN" altLang="en-US" dirty="0"/>
              <a:t>大致覆盖教材第二、三部分（</a:t>
            </a:r>
            <a:r>
              <a:rPr lang="en-US" altLang="zh-CN" dirty="0"/>
              <a:t>Part II/III</a:t>
            </a:r>
            <a:r>
              <a:rPr lang="zh-CN" altLang="en-US" dirty="0"/>
              <a:t>），即第</a:t>
            </a:r>
            <a:r>
              <a:rPr lang="en-US" altLang="zh-CN" dirty="0"/>
              <a:t>7~12</a:t>
            </a:r>
            <a:r>
              <a:rPr lang="zh-CN" altLang="en-US" dirty="0"/>
              <a:t>章</a:t>
            </a:r>
            <a:endParaRPr lang="en-US" altLang="zh-CN" dirty="0"/>
          </a:p>
          <a:p>
            <a:pPr lvl="1"/>
            <a:endParaRPr lang="en-US" altLang="zh-CN" dirty="0"/>
          </a:p>
          <a:p>
            <a:pPr lvl="1"/>
            <a:r>
              <a:rPr lang="en-US" altLang="zh-CN" dirty="0"/>
              <a:t>7. </a:t>
            </a:r>
            <a:r>
              <a:rPr lang="zh-CN" altLang="en-US" dirty="0"/>
              <a:t>链接</a:t>
            </a:r>
            <a:endParaRPr lang="en-US" altLang="zh-CN" dirty="0"/>
          </a:p>
          <a:p>
            <a:pPr lvl="1"/>
            <a:r>
              <a:rPr lang="en-US" altLang="zh-CN" dirty="0"/>
              <a:t>8. </a:t>
            </a:r>
            <a:r>
              <a:rPr lang="zh-CN" altLang="en-US" dirty="0"/>
              <a:t>异常控制流</a:t>
            </a:r>
            <a:endParaRPr lang="en-US" altLang="zh-CN" dirty="0"/>
          </a:p>
          <a:p>
            <a:pPr lvl="1"/>
            <a:r>
              <a:rPr lang="en-US" altLang="zh-CN" dirty="0"/>
              <a:t>9. </a:t>
            </a:r>
            <a:r>
              <a:rPr lang="zh-CN" altLang="en-US" dirty="0"/>
              <a:t>虚拟内存</a:t>
            </a:r>
            <a:endParaRPr lang="en-US" altLang="zh-CN" dirty="0"/>
          </a:p>
          <a:p>
            <a:pPr lvl="1"/>
            <a:r>
              <a:rPr lang="en-US" altLang="zh-CN" dirty="0"/>
              <a:t>10. </a:t>
            </a:r>
            <a:r>
              <a:rPr lang="zh-CN" altLang="en-US" dirty="0"/>
              <a:t>系统级</a:t>
            </a:r>
            <a:r>
              <a:rPr lang="en-US" altLang="zh-CN" dirty="0"/>
              <a:t>I/O</a:t>
            </a:r>
            <a:endParaRPr lang="en-US" altLang="zh-CN" dirty="0"/>
          </a:p>
          <a:p>
            <a:pPr lvl="1"/>
            <a:r>
              <a:rPr lang="en-US" altLang="zh-CN" dirty="0"/>
              <a:t>11. </a:t>
            </a:r>
            <a:r>
              <a:rPr lang="zh-CN" altLang="en-US" dirty="0"/>
              <a:t>网络编程</a:t>
            </a:r>
            <a:endParaRPr lang="en-US" altLang="zh-CN" dirty="0"/>
          </a:p>
          <a:p>
            <a:pPr lvl="1"/>
            <a:r>
              <a:rPr lang="en-US" altLang="zh-CN" dirty="0"/>
              <a:t>12. </a:t>
            </a:r>
            <a:r>
              <a:rPr lang="zh-CN" altLang="en-US" dirty="0"/>
              <a:t>并发编程</a:t>
            </a:r>
            <a:endParaRPr lang="zh-CN" altLang="en-US" dirty="0"/>
          </a:p>
          <a:p>
            <a:pPr lvl="1"/>
            <a:endParaRPr lang="zh-CN" alt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noChangeAspect="1"/>
          </p:cNvPicPr>
          <p:nvPr>
            <p:ph idx="1"/>
          </p:nvPr>
        </p:nvPicPr>
        <p:blipFill>
          <a:blip r:embed="rId1" cstate="print"/>
          <a:stretch>
            <a:fillRect/>
          </a:stretch>
        </p:blipFill>
        <p:spPr>
          <a:xfrm>
            <a:off x="1" y="857251"/>
            <a:ext cx="9144000" cy="5142949"/>
          </a:xfrm>
        </p:spPr>
      </p:pic>
      <p:sp>
        <p:nvSpPr>
          <p:cNvPr id="5" name="矩形 4"/>
          <p:cNvSpPr/>
          <p:nvPr/>
        </p:nvSpPr>
        <p:spPr>
          <a:xfrm>
            <a:off x="2812419" y="2971057"/>
            <a:ext cx="3942711" cy="1015663"/>
          </a:xfrm>
          <a:prstGeom prst="rect">
            <a:avLst/>
          </a:prstGeom>
          <a:solidFill>
            <a:srgbClr val="FFFFFF">
              <a:alpha val="80000"/>
            </a:srgbClr>
          </a:solidFill>
        </p:spPr>
        <p:txBody>
          <a:bodyPr wrap="square">
            <a:spAutoFit/>
          </a:bodyPr>
          <a:lstStyle/>
          <a:p>
            <a:pPr algn="ctr"/>
            <a:r>
              <a:rPr lang="zh-CN" altLang="en-US" sz="3000" dirty="0">
                <a:solidFill>
                  <a:srgbClr val="C00000"/>
                </a:solidFill>
              </a:rPr>
              <a:t>课程特点：</a:t>
            </a:r>
            <a:endParaRPr lang="en-US" altLang="zh-CN" sz="3000" dirty="0">
              <a:solidFill>
                <a:srgbClr val="C00000"/>
              </a:solidFill>
            </a:endParaRPr>
          </a:p>
          <a:p>
            <a:pPr algn="ctr"/>
            <a:r>
              <a:rPr lang="zh-CN" altLang="en-US" sz="3000" dirty="0">
                <a:solidFill>
                  <a:srgbClr val="C00000"/>
                </a:solidFill>
              </a:rPr>
              <a:t>课时多，教学内容多</a:t>
            </a:r>
            <a:endParaRPr lang="zh-CN" altLang="en-US" sz="3000" dirty="0">
              <a:solidFill>
                <a:srgbClr val="C0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noChangeAspect="1"/>
          </p:cNvPicPr>
          <p:nvPr>
            <p:ph idx="1"/>
          </p:nvPr>
        </p:nvPicPr>
        <p:blipFill>
          <a:blip r:embed="rId1" cstate="print"/>
          <a:stretch>
            <a:fillRect/>
          </a:stretch>
        </p:blipFill>
        <p:spPr>
          <a:xfrm>
            <a:off x="0" y="234553"/>
            <a:ext cx="6277571" cy="4185047"/>
          </a:xfrm>
        </p:spPr>
      </p:pic>
      <p:pic>
        <p:nvPicPr>
          <p:cNvPr id="5" name="图片 4"/>
          <p:cNvPicPr>
            <a:picLocks noChangeAspect="1"/>
          </p:cNvPicPr>
          <p:nvPr/>
        </p:nvPicPr>
        <p:blipFill>
          <a:blip r:embed="rId2" cstate="print"/>
          <a:stretch>
            <a:fillRect/>
          </a:stretch>
        </p:blipFill>
        <p:spPr>
          <a:xfrm>
            <a:off x="2866429" y="228600"/>
            <a:ext cx="6277571" cy="4185047"/>
          </a:xfrm>
          <a:prstGeom prst="rect">
            <a:avLst/>
          </a:prstGeom>
        </p:spPr>
      </p:pic>
      <p:pic>
        <p:nvPicPr>
          <p:cNvPr id="6" name="图片 5"/>
          <p:cNvPicPr>
            <a:picLocks noChangeAspect="1"/>
          </p:cNvPicPr>
          <p:nvPr/>
        </p:nvPicPr>
        <p:blipFill>
          <a:blip r:embed="rId3" cstate="print"/>
          <a:stretch>
            <a:fillRect/>
          </a:stretch>
        </p:blipFill>
        <p:spPr>
          <a:xfrm>
            <a:off x="0" y="3520440"/>
            <a:ext cx="5006340" cy="3337560"/>
          </a:xfrm>
          <a:prstGeom prst="rect">
            <a:avLst/>
          </a:prstGeom>
        </p:spPr>
      </p:pic>
      <p:pic>
        <p:nvPicPr>
          <p:cNvPr id="7" name="图片 6"/>
          <p:cNvPicPr>
            <a:picLocks noChangeAspect="1"/>
          </p:cNvPicPr>
          <p:nvPr/>
        </p:nvPicPr>
        <p:blipFill>
          <a:blip r:embed="rId4" cstate="print"/>
          <a:stretch>
            <a:fillRect/>
          </a:stretch>
        </p:blipFill>
        <p:spPr>
          <a:xfrm>
            <a:off x="4149090" y="3528061"/>
            <a:ext cx="4994909" cy="3329939"/>
          </a:xfrm>
          <a:prstGeom prst="rect">
            <a:avLst/>
          </a:prstGeom>
        </p:spPr>
      </p:pic>
      <p:sp>
        <p:nvSpPr>
          <p:cNvPr id="8" name="矩形 7"/>
          <p:cNvSpPr/>
          <p:nvPr/>
        </p:nvSpPr>
        <p:spPr>
          <a:xfrm>
            <a:off x="2212025" y="2936047"/>
            <a:ext cx="4719951" cy="1015663"/>
          </a:xfrm>
          <a:prstGeom prst="rect">
            <a:avLst/>
          </a:prstGeom>
          <a:solidFill>
            <a:srgbClr val="FFFFFF">
              <a:alpha val="80000"/>
            </a:srgbClr>
          </a:solidFill>
        </p:spPr>
        <p:txBody>
          <a:bodyPr wrap="square">
            <a:spAutoFit/>
          </a:bodyPr>
          <a:lstStyle/>
          <a:p>
            <a:pPr algn="ctr"/>
            <a:r>
              <a:rPr lang="zh-CN" altLang="en-US" sz="3000" dirty="0">
                <a:solidFill>
                  <a:srgbClr val="C00000"/>
                </a:solidFill>
              </a:rPr>
              <a:t>课程特点：</a:t>
            </a:r>
            <a:endParaRPr lang="en-US" altLang="zh-CN" sz="3000" dirty="0">
              <a:solidFill>
                <a:srgbClr val="C00000"/>
              </a:solidFill>
            </a:endParaRPr>
          </a:p>
          <a:p>
            <a:pPr algn="ctr"/>
            <a:r>
              <a:rPr lang="zh-CN" altLang="en-US" sz="3000" dirty="0">
                <a:solidFill>
                  <a:srgbClr val="C00000"/>
                </a:solidFill>
              </a:rPr>
              <a:t>大班教学和小班研讨结合</a:t>
            </a:r>
            <a:endParaRPr lang="zh-CN" altLang="en-US" sz="3000" dirty="0">
              <a:solidFill>
                <a:srgbClr val="C0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1000"/>
                                        <p:tgtEl>
                                          <p:spTgt spid="6"/>
                                        </p:tgtEl>
                                      </p:cBhvr>
                                    </p:animEffect>
                                    <p:anim calcmode="lin" valueType="num">
                                      <p:cBhvr>
                                        <p:cTn id="22" dur="1000" fill="hold"/>
                                        <p:tgtEl>
                                          <p:spTgt spid="6"/>
                                        </p:tgtEl>
                                        <p:attrNameLst>
                                          <p:attrName>ppt_x</p:attrName>
                                        </p:attrNameLst>
                                      </p:cBhvr>
                                      <p:tavLst>
                                        <p:tav tm="0">
                                          <p:val>
                                            <p:strVal val="#ppt_x"/>
                                          </p:val>
                                        </p:tav>
                                        <p:tav tm="100000">
                                          <p:val>
                                            <p:strVal val="#ppt_x"/>
                                          </p:val>
                                        </p:tav>
                                      </p:tavLst>
                                    </p:anim>
                                    <p:anim calcmode="lin" valueType="num">
                                      <p:cBhvr>
                                        <p:cTn id="23"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1000"/>
                                        <p:tgtEl>
                                          <p:spTgt spid="7"/>
                                        </p:tgtEl>
                                      </p:cBhvr>
                                    </p:animEffect>
                                    <p:anim calcmode="lin" valueType="num">
                                      <p:cBhvr>
                                        <p:cTn id="29" dur="1000" fill="hold"/>
                                        <p:tgtEl>
                                          <p:spTgt spid="7"/>
                                        </p:tgtEl>
                                        <p:attrNameLst>
                                          <p:attrName>ppt_x</p:attrName>
                                        </p:attrNameLst>
                                      </p:cBhvr>
                                      <p:tavLst>
                                        <p:tav tm="0">
                                          <p:val>
                                            <p:strVal val="#ppt_x"/>
                                          </p:val>
                                        </p:tav>
                                        <p:tav tm="100000">
                                          <p:val>
                                            <p:strVal val="#ppt_x"/>
                                          </p:val>
                                        </p:tav>
                                      </p:tavLst>
                                    </p:anim>
                                    <p:anim calcmode="lin" valueType="num">
                                      <p:cBhvr>
                                        <p:cTn id="30" dur="1000" fill="hold"/>
                                        <p:tgtEl>
                                          <p:spTgt spid="7"/>
                                        </p:tgtEl>
                                        <p:attrNameLst>
                                          <p:attrName>ppt_y</p:attrName>
                                        </p:attrNameLst>
                                      </p:cBhvr>
                                      <p:tavLst>
                                        <p:tav tm="0">
                                          <p:val>
                                            <p:strVal val="#ppt_y+.1"/>
                                          </p:val>
                                        </p:tav>
                                        <p:tav tm="100000">
                                          <p:val>
                                            <p:strVal val="#ppt_y"/>
                                          </p:val>
                                        </p:tav>
                                      </p:tavLst>
                                    </p:anim>
                                  </p:childTnLst>
                                </p:cTn>
                              </p:par>
                            </p:childTnLst>
                          </p:cTn>
                        </p:par>
                        <p:par>
                          <p:cTn id="31" fill="hold">
                            <p:stCondLst>
                              <p:cond delay="1000"/>
                            </p:stCondLst>
                            <p:childTnLst>
                              <p:par>
                                <p:cTn id="32" presetID="42" presetClass="entr" presetSubtype="0" fill="hold" grpId="0" nodeType="after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fade">
                                      <p:cBhvr>
                                        <p:cTn id="34" dur="1000"/>
                                        <p:tgtEl>
                                          <p:spTgt spid="8"/>
                                        </p:tgtEl>
                                      </p:cBhvr>
                                    </p:animEffect>
                                    <p:anim calcmode="lin" valueType="num">
                                      <p:cBhvr>
                                        <p:cTn id="35" dur="1000" fill="hold"/>
                                        <p:tgtEl>
                                          <p:spTgt spid="8"/>
                                        </p:tgtEl>
                                        <p:attrNameLst>
                                          <p:attrName>ppt_x</p:attrName>
                                        </p:attrNameLst>
                                      </p:cBhvr>
                                      <p:tavLst>
                                        <p:tav tm="0">
                                          <p:val>
                                            <p:strVal val="#ppt_x"/>
                                          </p:val>
                                        </p:tav>
                                        <p:tav tm="100000">
                                          <p:val>
                                            <p:strVal val="#ppt_x"/>
                                          </p:val>
                                        </p:tav>
                                      </p:tavLst>
                                    </p:anim>
                                    <p:anim calcmode="lin" valueType="num">
                                      <p:cBhvr>
                                        <p:cTn id="36"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实验题系统</a:t>
            </a:r>
            <a:endParaRPr lang="zh-CN" altLang="en-US" dirty="0"/>
          </a:p>
        </p:txBody>
      </p:sp>
      <p:sp>
        <p:nvSpPr>
          <p:cNvPr id="9" name="内容占位符 8"/>
          <p:cNvSpPr>
            <a:spLocks noGrp="1"/>
          </p:cNvSpPr>
          <p:nvPr>
            <p:ph idx="1"/>
          </p:nvPr>
        </p:nvSpPr>
        <p:spPr/>
        <p:txBody>
          <a:bodyPr/>
          <a:lstStyle/>
          <a:p>
            <a:r>
              <a:rPr lang="zh-CN" altLang="en-US" sz="2800" dirty="0"/>
              <a:t>大型特色实验题</a:t>
            </a:r>
            <a:endParaRPr lang="zh-CN" altLang="en-US" sz="2800" dirty="0"/>
          </a:p>
          <a:p>
            <a:pPr lvl="1"/>
            <a:r>
              <a:rPr lang="zh-CN" altLang="en-US" sz="2400" dirty="0"/>
              <a:t>从实际问题出发</a:t>
            </a:r>
            <a:endParaRPr lang="en-US" altLang="zh-CN" sz="2400" dirty="0"/>
          </a:p>
          <a:p>
            <a:pPr lvl="1"/>
            <a:r>
              <a:rPr lang="zh-CN" altLang="en-US" sz="2400" dirty="0"/>
              <a:t>具有很强的趣味性</a:t>
            </a:r>
            <a:endParaRPr lang="zh-CN" altLang="en-US" sz="2400" dirty="0"/>
          </a:p>
          <a:p>
            <a:pPr lvl="1"/>
            <a:r>
              <a:rPr lang="zh-CN" altLang="en-US" sz="2400" dirty="0"/>
              <a:t>平均每两周完成一个</a:t>
            </a:r>
            <a:endParaRPr lang="en-US" altLang="zh-CN" sz="2400" dirty="0"/>
          </a:p>
          <a:p>
            <a:endParaRPr lang="en-US" altLang="zh-CN" sz="2800" dirty="0"/>
          </a:p>
          <a:p>
            <a:r>
              <a:rPr lang="zh-CN" altLang="en-US" sz="2800" dirty="0"/>
              <a:t>实验题智能评价系统</a:t>
            </a:r>
            <a:endParaRPr lang="zh-CN" altLang="en-US" sz="2800" dirty="0"/>
          </a:p>
          <a:p>
            <a:pPr lvl="1"/>
            <a:r>
              <a:rPr lang="zh-CN" altLang="en-US" sz="2400" dirty="0"/>
              <a:t>自动根据性能、时间、提交次数等对学生提交的实验题进行评分</a:t>
            </a:r>
            <a:endParaRPr lang="zh-CN" altLang="en-US" sz="2400" dirty="0"/>
          </a:p>
          <a:p>
            <a:pPr lvl="1"/>
            <a:r>
              <a:rPr lang="zh-CN" altLang="en-US" sz="2400" dirty="0"/>
              <a:t>实时公开发布所有同学完成情况并分步分题进行比对，鼓励学生对实验的钻研</a:t>
            </a:r>
            <a:endParaRPr lang="zh-CN" altLang="en-US" sz="2400" dirty="0"/>
          </a:p>
          <a:p>
            <a:endParaRPr lang="zh-CN" altLang="en-US" sz="2800" dirty="0"/>
          </a:p>
        </p:txBody>
      </p:sp>
      <p:pic>
        <p:nvPicPr>
          <p:cNvPr id="10" name="Picture 18" descr="software dbms.jpg"/>
          <p:cNvPicPr>
            <a:picLocks noChangeAspect="1"/>
          </p:cNvPicPr>
          <p:nvPr/>
        </p:nvPicPr>
        <p:blipFill>
          <a:blip r:embed="rId1" cstate="screen"/>
          <a:stretch>
            <a:fillRect/>
          </a:stretch>
        </p:blipFill>
        <p:spPr>
          <a:xfrm>
            <a:off x="5749291" y="1611599"/>
            <a:ext cx="2614718" cy="2056291"/>
          </a:xfrm>
          <a:prstGeom prst="rect">
            <a:avLst/>
          </a:prstGeom>
        </p:spPr>
      </p:pic>
      <p:sp>
        <p:nvSpPr>
          <p:cNvPr id="11" name="矩形 10"/>
          <p:cNvSpPr/>
          <p:nvPr/>
        </p:nvSpPr>
        <p:spPr>
          <a:xfrm>
            <a:off x="3429000" y="471174"/>
            <a:ext cx="5457506" cy="1015663"/>
          </a:xfrm>
          <a:prstGeom prst="rect">
            <a:avLst/>
          </a:prstGeom>
          <a:solidFill>
            <a:srgbClr val="FFFFFF">
              <a:alpha val="80000"/>
            </a:srgbClr>
          </a:solidFill>
        </p:spPr>
        <p:txBody>
          <a:bodyPr wrap="square">
            <a:spAutoFit/>
          </a:bodyPr>
          <a:lstStyle/>
          <a:p>
            <a:pPr algn="ctr"/>
            <a:r>
              <a:rPr lang="zh-CN" altLang="en-US" sz="3000" dirty="0">
                <a:solidFill>
                  <a:srgbClr val="C00000"/>
                </a:solidFill>
              </a:rPr>
              <a:t>课程特点：</a:t>
            </a:r>
            <a:endParaRPr lang="en-US" altLang="zh-CN" sz="3000" dirty="0">
              <a:solidFill>
                <a:srgbClr val="C00000"/>
              </a:solidFill>
            </a:endParaRPr>
          </a:p>
          <a:p>
            <a:pPr algn="ctr"/>
            <a:r>
              <a:rPr lang="zh-CN" altLang="en-US" sz="3000" dirty="0">
                <a:solidFill>
                  <a:srgbClr val="C00000"/>
                </a:solidFill>
              </a:rPr>
              <a:t>学生在指定系统上完成实验题</a:t>
            </a:r>
            <a:endParaRPr lang="zh-CN" altLang="en-US" sz="3000" dirty="0">
              <a:solidFill>
                <a:srgbClr val="C0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9">
                                            <p:txEl>
                                              <p:pRg st="0" end="0"/>
                                            </p:txEl>
                                          </p:spTgt>
                                        </p:tgtEl>
                                        <p:attrNameLst>
                                          <p:attrName>style.visibility</p:attrName>
                                        </p:attrNameLst>
                                      </p:cBhvr>
                                      <p:to>
                                        <p:strVal val="visible"/>
                                      </p:to>
                                    </p:set>
                                    <p:animEffect transition="in" filter="fade">
                                      <p:cBhvr>
                                        <p:cTn id="14" dur="500"/>
                                        <p:tgtEl>
                                          <p:spTgt spid="9">
                                            <p:txEl>
                                              <p:pRg st="0" end="0"/>
                                            </p:txEl>
                                          </p:spTgt>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9">
                                            <p:txEl>
                                              <p:pRg st="1" end="1"/>
                                            </p:txEl>
                                          </p:spTgt>
                                        </p:tgtEl>
                                        <p:attrNameLst>
                                          <p:attrName>style.visibility</p:attrName>
                                        </p:attrNameLst>
                                      </p:cBhvr>
                                      <p:to>
                                        <p:strVal val="visible"/>
                                      </p:to>
                                    </p:set>
                                    <p:animEffect transition="in" filter="fade">
                                      <p:cBhvr>
                                        <p:cTn id="17" dur="500"/>
                                        <p:tgtEl>
                                          <p:spTgt spid="9">
                                            <p:txEl>
                                              <p:pRg st="1" end="1"/>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9">
                                            <p:txEl>
                                              <p:pRg st="2" end="2"/>
                                            </p:txEl>
                                          </p:spTgt>
                                        </p:tgtEl>
                                        <p:attrNameLst>
                                          <p:attrName>style.visibility</p:attrName>
                                        </p:attrNameLst>
                                      </p:cBhvr>
                                      <p:to>
                                        <p:strVal val="visible"/>
                                      </p:to>
                                    </p:set>
                                    <p:animEffect transition="in" filter="fade">
                                      <p:cBhvr>
                                        <p:cTn id="20" dur="500"/>
                                        <p:tgtEl>
                                          <p:spTgt spid="9">
                                            <p:txEl>
                                              <p:pRg st="2" end="2"/>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9">
                                            <p:txEl>
                                              <p:pRg st="3" end="3"/>
                                            </p:txEl>
                                          </p:spTgt>
                                        </p:tgtEl>
                                        <p:attrNameLst>
                                          <p:attrName>style.visibility</p:attrName>
                                        </p:attrNameLst>
                                      </p:cBhvr>
                                      <p:to>
                                        <p:strVal val="visible"/>
                                      </p:to>
                                    </p:set>
                                    <p:animEffect transition="in" filter="fade">
                                      <p:cBhvr>
                                        <p:cTn id="23" dur="500"/>
                                        <p:tgtEl>
                                          <p:spTgt spid="9">
                                            <p:txEl>
                                              <p:pRg st="3" end="3"/>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9">
                                            <p:txEl>
                                              <p:pRg st="5" end="5"/>
                                            </p:txEl>
                                          </p:spTgt>
                                        </p:tgtEl>
                                        <p:attrNameLst>
                                          <p:attrName>style.visibility</p:attrName>
                                        </p:attrNameLst>
                                      </p:cBhvr>
                                      <p:to>
                                        <p:strVal val="visible"/>
                                      </p:to>
                                    </p:set>
                                    <p:animEffect transition="in" filter="fade">
                                      <p:cBhvr>
                                        <p:cTn id="28" dur="500"/>
                                        <p:tgtEl>
                                          <p:spTgt spid="9">
                                            <p:txEl>
                                              <p:pRg st="5" end="5"/>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9">
                                            <p:txEl>
                                              <p:pRg st="6" end="6"/>
                                            </p:txEl>
                                          </p:spTgt>
                                        </p:tgtEl>
                                        <p:attrNameLst>
                                          <p:attrName>style.visibility</p:attrName>
                                        </p:attrNameLst>
                                      </p:cBhvr>
                                      <p:to>
                                        <p:strVal val="visible"/>
                                      </p:to>
                                    </p:set>
                                    <p:animEffect transition="in" filter="fade">
                                      <p:cBhvr>
                                        <p:cTn id="31" dur="500"/>
                                        <p:tgtEl>
                                          <p:spTgt spid="9">
                                            <p:txEl>
                                              <p:pRg st="6" end="6"/>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9">
                                            <p:txEl>
                                              <p:pRg st="7" end="7"/>
                                            </p:txEl>
                                          </p:spTgt>
                                        </p:tgtEl>
                                        <p:attrNameLst>
                                          <p:attrName>style.visibility</p:attrName>
                                        </p:attrNameLst>
                                      </p:cBhvr>
                                      <p:to>
                                        <p:strVal val="visible"/>
                                      </p:to>
                                    </p:set>
                                    <p:animEffect transition="in" filter="fade">
                                      <p:cBhvr>
                                        <p:cTn id="34" dur="500"/>
                                        <p:tgtEl>
                                          <p:spTgt spid="9">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P spid="11"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3"/>
          <p:cNvSpPr>
            <a:spLocks noGrp="1" noChangeArrowheads="1"/>
          </p:cNvSpPr>
          <p:nvPr>
            <p:ph type="title"/>
          </p:nvPr>
        </p:nvSpPr>
        <p:spPr/>
        <p:txBody>
          <a:bodyPr/>
          <a:lstStyle/>
          <a:p>
            <a:r>
              <a:rPr lang="zh-CN" altLang="en-US" dirty="0"/>
              <a:t>主要内容</a:t>
            </a:r>
            <a:endParaRPr lang="en-US" dirty="0"/>
          </a:p>
        </p:txBody>
      </p:sp>
      <p:sp>
        <p:nvSpPr>
          <p:cNvPr id="5124" name="Rectangle 4"/>
          <p:cNvSpPr>
            <a:spLocks noGrp="1" noChangeArrowheads="1"/>
          </p:cNvSpPr>
          <p:nvPr>
            <p:ph type="body" idx="1"/>
          </p:nvPr>
        </p:nvSpPr>
        <p:spPr>
          <a:xfrm>
            <a:off x="381000" y="1397000"/>
            <a:ext cx="8382000" cy="4927600"/>
          </a:xfrm>
        </p:spPr>
        <p:txBody>
          <a:bodyPr/>
          <a:lstStyle/>
          <a:p>
            <a:pPr>
              <a:lnSpc>
                <a:spcPct val="150000"/>
              </a:lnSpc>
              <a:spcBef>
                <a:spcPts val="0"/>
              </a:spcBef>
            </a:pPr>
            <a:r>
              <a:rPr lang="zh-CN" altLang="en-US" sz="3200" dirty="0"/>
              <a:t>课程起源</a:t>
            </a:r>
            <a:endParaRPr lang="en-US" altLang="zh-CN" sz="3200" dirty="0"/>
          </a:p>
          <a:p>
            <a:pPr>
              <a:lnSpc>
                <a:spcPct val="150000"/>
              </a:lnSpc>
              <a:spcBef>
                <a:spcPts val="0"/>
              </a:spcBef>
            </a:pPr>
            <a:r>
              <a:rPr lang="zh-CN" altLang="en-US" sz="3200" dirty="0"/>
              <a:t>课程规划 </a:t>
            </a:r>
            <a:endParaRPr lang="en-US" altLang="zh-CN" sz="3200" dirty="0"/>
          </a:p>
          <a:p>
            <a:pPr>
              <a:lnSpc>
                <a:spcPct val="150000"/>
              </a:lnSpc>
              <a:spcBef>
                <a:spcPts val="0"/>
              </a:spcBef>
            </a:pPr>
            <a:r>
              <a:rPr lang="zh-CN" altLang="en-US" sz="3200" dirty="0"/>
              <a:t>五个有趣的现实问题 </a:t>
            </a:r>
            <a:endParaRPr lang="en-US" sz="3200" dirty="0"/>
          </a:p>
          <a:p>
            <a:pPr>
              <a:lnSpc>
                <a:spcPct val="150000"/>
              </a:lnSpc>
              <a:spcBef>
                <a:spcPts val="0"/>
              </a:spcBef>
            </a:pPr>
            <a:r>
              <a:rPr lang="zh-CN" altLang="en-US" sz="3200" dirty="0"/>
              <a:t>课程主体内容</a:t>
            </a:r>
            <a:endParaRPr lang="en-US" altLang="zh-CN" sz="3200" dirty="0"/>
          </a:p>
          <a:p>
            <a:pPr>
              <a:lnSpc>
                <a:spcPct val="150000"/>
              </a:lnSpc>
              <a:spcBef>
                <a:spcPts val="0"/>
              </a:spcBef>
            </a:pPr>
            <a:r>
              <a:rPr lang="zh-CN" altLang="en-US" sz="3200" dirty="0"/>
              <a:t>注意事项</a:t>
            </a:r>
            <a:br>
              <a:rPr lang="en-US" altLang="zh-CN" sz="3200" dirty="0"/>
            </a:br>
            <a:endParaRPr lang="en-US" sz="3200" dirty="0"/>
          </a:p>
        </p:txBody>
      </p:sp>
      <p:sp>
        <p:nvSpPr>
          <p:cNvPr id="4" name="箭头: 左 3"/>
          <p:cNvSpPr/>
          <p:nvPr/>
        </p:nvSpPr>
        <p:spPr bwMode="auto">
          <a:xfrm>
            <a:off x="4648200" y="3124200"/>
            <a:ext cx="609600" cy="457200"/>
          </a:xfrm>
          <a:prstGeom prst="leftArrow">
            <a:avLst/>
          </a:prstGeom>
          <a:solidFill>
            <a:srgbClr val="C00000"/>
          </a:solidFill>
          <a:ln w="25400" cap="flat" cmpd="sng" algn="ctr">
            <a:noFill/>
            <a:prstDash val="solid"/>
            <a:round/>
            <a:headEnd type="none" w="med" len="med"/>
            <a:tailEnd type="triangl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2400" b="1" i="0" u="none" strike="noStrike" cap="none" normalizeH="0" baseline="0">
              <a:ln>
                <a:noFill/>
              </a:ln>
              <a:solidFill>
                <a:schemeClr val="tx1"/>
              </a:solidFill>
              <a:latin typeface="Arial Narrow" panose="020B060602020203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400">
        <p14:doors dir="ver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3"/>
          <p:cNvSpPr>
            <a:spLocks noGrp="1" noChangeArrowheads="1"/>
          </p:cNvSpPr>
          <p:nvPr>
            <p:ph type="title"/>
          </p:nvPr>
        </p:nvSpPr>
        <p:spPr>
          <a:xfrm>
            <a:off x="381000" y="254000"/>
            <a:ext cx="8534400" cy="1092200"/>
          </a:xfrm>
        </p:spPr>
        <p:txBody>
          <a:bodyPr/>
          <a:lstStyle/>
          <a:p>
            <a:r>
              <a:rPr lang="zh-CN" altLang="en-US" sz="3200" b="1" dirty="0"/>
              <a:t>本课程关注的问题和目标</a:t>
            </a:r>
            <a:endParaRPr lang="en-US" sz="3200" b="1" dirty="0"/>
          </a:p>
        </p:txBody>
      </p:sp>
      <p:sp>
        <p:nvSpPr>
          <p:cNvPr id="6148" name="Rectangle 4"/>
          <p:cNvSpPr>
            <a:spLocks noGrp="1" noChangeArrowheads="1"/>
          </p:cNvSpPr>
          <p:nvPr>
            <p:ph type="body" idx="1"/>
          </p:nvPr>
        </p:nvSpPr>
        <p:spPr/>
        <p:txBody>
          <a:bodyPr/>
          <a:lstStyle/>
          <a:p>
            <a:r>
              <a:rPr lang="zh-CN" altLang="en-US" dirty="0"/>
              <a:t>本课程关注的问题：</a:t>
            </a:r>
            <a:endParaRPr lang="en-US" altLang="zh-CN" dirty="0"/>
          </a:p>
          <a:p>
            <a:pPr lvl="1"/>
            <a:r>
              <a:rPr lang="zh-CN" altLang="en-US" dirty="0">
                <a:solidFill>
                  <a:srgbClr val="FF0000"/>
                </a:solidFill>
              </a:rPr>
              <a:t>计算机抽象概念与实际计算机系统之间的差异</a:t>
            </a:r>
            <a:endParaRPr lang="en-US" altLang="zh-CN" dirty="0">
              <a:solidFill>
                <a:srgbClr val="FF0000"/>
              </a:solidFill>
            </a:endParaRPr>
          </a:p>
          <a:p>
            <a:pPr lvl="1"/>
            <a:r>
              <a:rPr lang="zh-CN" altLang="en-US" dirty="0">
                <a:solidFill>
                  <a:srgbClr val="FF0000"/>
                </a:solidFill>
              </a:rPr>
              <a:t>计算机抽象概念在实际计算机系统上的实现方式</a:t>
            </a:r>
            <a:endParaRPr lang="en-US" altLang="zh-CN" b="1" dirty="0"/>
          </a:p>
          <a:p>
            <a:r>
              <a:rPr lang="zh-CN" altLang="en-US" b="1" dirty="0"/>
              <a:t>本课程的目标：</a:t>
            </a:r>
            <a:endParaRPr lang="en-US" altLang="zh-CN" b="1" dirty="0"/>
          </a:p>
          <a:p>
            <a:pPr lvl="1"/>
            <a:r>
              <a:rPr lang="zh-CN" altLang="en-US" kern="1200" dirty="0">
                <a:latin typeface="Times New Roman" panose="02020603050405020304" pitchFamily="18" charset="0"/>
              </a:rPr>
              <a:t>为初入计算机专业的学生建立计算机系统的整体知识框架</a:t>
            </a:r>
            <a:endParaRPr lang="en-US" altLang="zh-CN" kern="1200" dirty="0">
              <a:latin typeface="Times New Roman" panose="02020603050405020304" pitchFamily="18" charset="0"/>
            </a:endParaRPr>
          </a:p>
          <a:p>
            <a:pPr lvl="1"/>
            <a:r>
              <a:rPr lang="zh-CN" altLang="en-US" kern="1200" dirty="0">
                <a:latin typeface="Times New Roman" panose="02020603050405020304" pitchFamily="18" charset="0"/>
              </a:rPr>
              <a:t>训练学生养成良好的编程习惯，进而具备更为高效的编程能力，尤其是提高程序的性能、可移植性和健壮性等方面</a:t>
            </a:r>
            <a:endParaRPr lang="en-US" altLang="zh-CN" kern="1200" dirty="0">
              <a:latin typeface="Times New Roman" panose="02020603050405020304" pitchFamily="18" charset="0"/>
            </a:endParaRPr>
          </a:p>
          <a:p>
            <a:pPr lvl="1"/>
            <a:r>
              <a:rPr lang="zh-CN" altLang="en-US" dirty="0"/>
              <a:t>为学生</a:t>
            </a:r>
            <a:r>
              <a:rPr lang="zh-CN" altLang="zh-CN" dirty="0"/>
              <a:t>后续</a:t>
            </a:r>
            <a:r>
              <a:rPr lang="zh-CN" altLang="en-US" dirty="0"/>
              <a:t>学习</a:t>
            </a:r>
            <a:r>
              <a:rPr lang="zh-CN" altLang="zh-CN" dirty="0"/>
              <a:t>编译、网络、操作系统、计算机体系结构等专业课程</a:t>
            </a:r>
            <a:r>
              <a:rPr lang="zh-CN" altLang="en-US" dirty="0"/>
              <a:t>奠定基础</a:t>
            </a:r>
            <a:endParaRPr lang="en-US" altLang="zh-C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148">
                                            <p:txEl>
                                              <p:pRg st="0" end="0"/>
                                            </p:txEl>
                                          </p:spTgt>
                                        </p:tgtEl>
                                        <p:attrNameLst>
                                          <p:attrName>style.visibility</p:attrName>
                                        </p:attrNameLst>
                                      </p:cBhvr>
                                      <p:to>
                                        <p:strVal val="visible"/>
                                      </p:to>
                                    </p:set>
                                    <p:animEffect transition="in" filter="fade">
                                      <p:cBhvr>
                                        <p:cTn id="7" dur="500"/>
                                        <p:tgtEl>
                                          <p:spTgt spid="614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148">
                                            <p:txEl>
                                              <p:pRg st="1" end="1"/>
                                            </p:txEl>
                                          </p:spTgt>
                                        </p:tgtEl>
                                        <p:attrNameLst>
                                          <p:attrName>style.visibility</p:attrName>
                                        </p:attrNameLst>
                                      </p:cBhvr>
                                      <p:to>
                                        <p:strVal val="visible"/>
                                      </p:to>
                                    </p:set>
                                    <p:animEffect transition="in" filter="fade">
                                      <p:cBhvr>
                                        <p:cTn id="12" dur="500"/>
                                        <p:tgtEl>
                                          <p:spTgt spid="614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148">
                                            <p:txEl>
                                              <p:pRg st="2" end="2"/>
                                            </p:txEl>
                                          </p:spTgt>
                                        </p:tgtEl>
                                        <p:attrNameLst>
                                          <p:attrName>style.visibility</p:attrName>
                                        </p:attrNameLst>
                                      </p:cBhvr>
                                      <p:to>
                                        <p:strVal val="visible"/>
                                      </p:to>
                                    </p:set>
                                    <p:animEffect transition="in" filter="fade">
                                      <p:cBhvr>
                                        <p:cTn id="17" dur="500"/>
                                        <p:tgtEl>
                                          <p:spTgt spid="614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148">
                                            <p:txEl>
                                              <p:pRg st="3" end="3"/>
                                            </p:txEl>
                                          </p:spTgt>
                                        </p:tgtEl>
                                        <p:attrNameLst>
                                          <p:attrName>style.visibility</p:attrName>
                                        </p:attrNameLst>
                                      </p:cBhvr>
                                      <p:to>
                                        <p:strVal val="visible"/>
                                      </p:to>
                                    </p:set>
                                    <p:animEffect transition="in" filter="fade">
                                      <p:cBhvr>
                                        <p:cTn id="22" dur="500"/>
                                        <p:tgtEl>
                                          <p:spTgt spid="614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148">
                                            <p:txEl>
                                              <p:pRg st="4" end="4"/>
                                            </p:txEl>
                                          </p:spTgt>
                                        </p:tgtEl>
                                        <p:attrNameLst>
                                          <p:attrName>style.visibility</p:attrName>
                                        </p:attrNameLst>
                                      </p:cBhvr>
                                      <p:to>
                                        <p:strVal val="visible"/>
                                      </p:to>
                                    </p:set>
                                    <p:animEffect transition="in" filter="fade">
                                      <p:cBhvr>
                                        <p:cTn id="27" dur="500"/>
                                        <p:tgtEl>
                                          <p:spTgt spid="6148">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148">
                                            <p:txEl>
                                              <p:pRg st="5" end="5"/>
                                            </p:txEl>
                                          </p:spTgt>
                                        </p:tgtEl>
                                        <p:attrNameLst>
                                          <p:attrName>style.visibility</p:attrName>
                                        </p:attrNameLst>
                                      </p:cBhvr>
                                      <p:to>
                                        <p:strVal val="visible"/>
                                      </p:to>
                                    </p:set>
                                    <p:animEffect transition="in" filter="fade">
                                      <p:cBhvr>
                                        <p:cTn id="32" dur="500"/>
                                        <p:tgtEl>
                                          <p:spTgt spid="6148">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6148">
                                            <p:txEl>
                                              <p:pRg st="6" end="6"/>
                                            </p:txEl>
                                          </p:spTgt>
                                        </p:tgtEl>
                                        <p:attrNameLst>
                                          <p:attrName>style.visibility</p:attrName>
                                        </p:attrNameLst>
                                      </p:cBhvr>
                                      <p:to>
                                        <p:strVal val="visible"/>
                                      </p:to>
                                    </p:set>
                                    <p:animEffect transition="in" filter="fade">
                                      <p:cBhvr>
                                        <p:cTn id="37" dur="500"/>
                                        <p:tgtEl>
                                          <p:spTgt spid="6148">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8"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Rectangle 3"/>
          <p:cNvSpPr>
            <a:spLocks noGrp="1" noChangeArrowheads="1"/>
          </p:cNvSpPr>
          <p:nvPr>
            <p:ph type="title"/>
          </p:nvPr>
        </p:nvSpPr>
        <p:spPr/>
        <p:txBody>
          <a:bodyPr/>
          <a:lstStyle/>
          <a:p>
            <a:r>
              <a:rPr lang="zh-CN" altLang="en-US" sz="3200" dirty="0"/>
              <a:t>本课程独特的视角</a:t>
            </a:r>
            <a:endParaRPr lang="en-US" sz="3200" dirty="0"/>
          </a:p>
        </p:txBody>
      </p:sp>
      <p:sp>
        <p:nvSpPr>
          <p:cNvPr id="29700" name="Rectangle 4"/>
          <p:cNvSpPr>
            <a:spLocks noGrp="1" noChangeArrowheads="1"/>
          </p:cNvSpPr>
          <p:nvPr>
            <p:ph type="body" idx="1"/>
          </p:nvPr>
        </p:nvSpPr>
        <p:spPr/>
        <p:txBody>
          <a:bodyPr/>
          <a:lstStyle/>
          <a:p>
            <a:r>
              <a:rPr lang="zh-CN" altLang="en-US" sz="2800" dirty="0"/>
              <a:t>本课程是</a:t>
            </a:r>
            <a:r>
              <a:rPr lang="zh-CN" altLang="en-US" sz="2800" dirty="0">
                <a:solidFill>
                  <a:srgbClr val="FF0000"/>
                </a:solidFill>
              </a:rPr>
              <a:t>从编程者角度出发</a:t>
            </a:r>
            <a:r>
              <a:rPr lang="zh-CN" altLang="en-US" sz="2800" dirty="0"/>
              <a:t>，描述</a:t>
            </a:r>
            <a:r>
              <a:rPr lang="zh-CN" altLang="en-US" sz="2800" kern="1200" dirty="0">
                <a:latin typeface="Times New Roman" panose="02020603050405020304" pitchFamily="18" charset="0"/>
              </a:rPr>
              <a:t>计算机系统如何执行程序、存储信息和通信</a:t>
            </a:r>
            <a:endParaRPr lang="en-US" altLang="zh-CN" sz="2800" dirty="0"/>
          </a:p>
          <a:p>
            <a:endParaRPr lang="en-US" altLang="zh-CN" sz="2800" dirty="0"/>
          </a:p>
          <a:p>
            <a:r>
              <a:rPr lang="zh-CN" altLang="zh-CN" sz="2800" dirty="0">
                <a:solidFill>
                  <a:srgbClr val="FF0000"/>
                </a:solidFill>
              </a:rPr>
              <a:t>涵盖计算机系统</a:t>
            </a:r>
            <a:r>
              <a:rPr lang="zh-CN" altLang="zh-CN" sz="2800" dirty="0"/>
              <a:t>从上到下的多个层次，包括：</a:t>
            </a:r>
            <a:endParaRPr lang="en-US" altLang="zh-CN" sz="2800" dirty="0"/>
          </a:p>
          <a:p>
            <a:pPr lvl="1"/>
            <a:r>
              <a:rPr lang="zh-CN" altLang="zh-CN" dirty="0"/>
              <a:t>机器语言及其如何通过编译器优化生成</a:t>
            </a:r>
            <a:endParaRPr lang="en-US" altLang="zh-CN" dirty="0"/>
          </a:p>
          <a:p>
            <a:pPr lvl="1"/>
            <a:r>
              <a:rPr lang="zh-CN" altLang="zh-CN" dirty="0"/>
              <a:t>程序性能评估和优化</a:t>
            </a:r>
            <a:endParaRPr lang="en-US" altLang="zh-CN" dirty="0"/>
          </a:p>
          <a:p>
            <a:pPr lvl="1"/>
            <a:r>
              <a:rPr lang="zh-CN" altLang="zh-CN" dirty="0"/>
              <a:t>存储结构组织和管理</a:t>
            </a:r>
            <a:endParaRPr lang="en-US" altLang="zh-CN" dirty="0"/>
          </a:p>
          <a:p>
            <a:pPr lvl="1"/>
            <a:r>
              <a:rPr lang="zh-CN" altLang="zh-CN" dirty="0"/>
              <a:t>网络技术和协议</a:t>
            </a:r>
            <a:endParaRPr lang="en-US" altLang="zh-CN" dirty="0"/>
          </a:p>
          <a:p>
            <a:pPr lvl="1"/>
            <a:r>
              <a:rPr lang="zh-CN" altLang="zh-CN" dirty="0"/>
              <a:t>并行计算的相关知识</a:t>
            </a:r>
            <a:endParaRPr lang="zh-CN" altLang="zh-CN" dirty="0"/>
          </a:p>
          <a:p>
            <a:endParaRPr lang="en-US" sz="28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9700">
                                            <p:txEl>
                                              <p:pRg st="0" end="0"/>
                                            </p:txEl>
                                          </p:spTgt>
                                        </p:tgtEl>
                                        <p:attrNameLst>
                                          <p:attrName>style.visibility</p:attrName>
                                        </p:attrNameLst>
                                      </p:cBhvr>
                                      <p:to>
                                        <p:strVal val="visible"/>
                                      </p:to>
                                    </p:set>
                                    <p:animEffect transition="in" filter="fade">
                                      <p:cBhvr>
                                        <p:cTn id="7" dur="500"/>
                                        <p:tgtEl>
                                          <p:spTgt spid="2970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9700">
                                            <p:txEl>
                                              <p:pRg st="2" end="2"/>
                                            </p:txEl>
                                          </p:spTgt>
                                        </p:tgtEl>
                                        <p:attrNameLst>
                                          <p:attrName>style.visibility</p:attrName>
                                        </p:attrNameLst>
                                      </p:cBhvr>
                                      <p:to>
                                        <p:strVal val="visible"/>
                                      </p:to>
                                    </p:set>
                                    <p:animEffect transition="in" filter="fade">
                                      <p:cBhvr>
                                        <p:cTn id="12" dur="500"/>
                                        <p:tgtEl>
                                          <p:spTgt spid="29700">
                                            <p:txEl>
                                              <p:pRg st="2" end="2"/>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9700">
                                            <p:txEl>
                                              <p:pRg st="3" end="3"/>
                                            </p:txEl>
                                          </p:spTgt>
                                        </p:tgtEl>
                                        <p:attrNameLst>
                                          <p:attrName>style.visibility</p:attrName>
                                        </p:attrNameLst>
                                      </p:cBhvr>
                                      <p:to>
                                        <p:strVal val="visible"/>
                                      </p:to>
                                    </p:set>
                                    <p:animEffect transition="in" filter="fade">
                                      <p:cBhvr>
                                        <p:cTn id="15" dur="500"/>
                                        <p:tgtEl>
                                          <p:spTgt spid="29700">
                                            <p:txEl>
                                              <p:pRg st="3" end="3"/>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9700">
                                            <p:txEl>
                                              <p:pRg st="4" end="4"/>
                                            </p:txEl>
                                          </p:spTgt>
                                        </p:tgtEl>
                                        <p:attrNameLst>
                                          <p:attrName>style.visibility</p:attrName>
                                        </p:attrNameLst>
                                      </p:cBhvr>
                                      <p:to>
                                        <p:strVal val="visible"/>
                                      </p:to>
                                    </p:set>
                                    <p:animEffect transition="in" filter="fade">
                                      <p:cBhvr>
                                        <p:cTn id="18" dur="500"/>
                                        <p:tgtEl>
                                          <p:spTgt spid="29700">
                                            <p:txEl>
                                              <p:pRg st="4" end="4"/>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9700">
                                            <p:txEl>
                                              <p:pRg st="5" end="5"/>
                                            </p:txEl>
                                          </p:spTgt>
                                        </p:tgtEl>
                                        <p:attrNameLst>
                                          <p:attrName>style.visibility</p:attrName>
                                        </p:attrNameLst>
                                      </p:cBhvr>
                                      <p:to>
                                        <p:strVal val="visible"/>
                                      </p:to>
                                    </p:set>
                                    <p:animEffect transition="in" filter="fade">
                                      <p:cBhvr>
                                        <p:cTn id="21" dur="500"/>
                                        <p:tgtEl>
                                          <p:spTgt spid="29700">
                                            <p:txEl>
                                              <p:pRg st="5" end="5"/>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9700">
                                            <p:txEl>
                                              <p:pRg st="6" end="6"/>
                                            </p:txEl>
                                          </p:spTgt>
                                        </p:tgtEl>
                                        <p:attrNameLst>
                                          <p:attrName>style.visibility</p:attrName>
                                        </p:attrNameLst>
                                      </p:cBhvr>
                                      <p:to>
                                        <p:strVal val="visible"/>
                                      </p:to>
                                    </p:set>
                                    <p:animEffect transition="in" filter="fade">
                                      <p:cBhvr>
                                        <p:cTn id="24" dur="500"/>
                                        <p:tgtEl>
                                          <p:spTgt spid="29700">
                                            <p:txEl>
                                              <p:pRg st="6" end="6"/>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9700">
                                            <p:txEl>
                                              <p:pRg st="7" end="7"/>
                                            </p:txEl>
                                          </p:spTgt>
                                        </p:tgtEl>
                                        <p:attrNameLst>
                                          <p:attrName>style.visibility</p:attrName>
                                        </p:attrNameLst>
                                      </p:cBhvr>
                                      <p:to>
                                        <p:strVal val="visible"/>
                                      </p:to>
                                    </p:set>
                                    <p:animEffect transition="in" filter="fade">
                                      <p:cBhvr>
                                        <p:cTn id="27" dur="500"/>
                                        <p:tgtEl>
                                          <p:spTgt spid="29700">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700"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Rectangle 3"/>
          <p:cNvSpPr>
            <a:spLocks noGrp="1" noChangeArrowheads="1"/>
          </p:cNvSpPr>
          <p:nvPr>
            <p:ph type="title"/>
          </p:nvPr>
        </p:nvSpPr>
        <p:spPr>
          <a:xfrm>
            <a:off x="381000" y="254000"/>
            <a:ext cx="8382000" cy="1143000"/>
          </a:xfrm>
        </p:spPr>
        <p:txBody>
          <a:bodyPr/>
          <a:lstStyle/>
          <a:p>
            <a:pPr marL="119380" indent="-119380"/>
            <a:r>
              <a:rPr lang="zh-CN" altLang="en-US" sz="3200" b="1" dirty="0"/>
              <a:t> 问题</a:t>
            </a:r>
            <a:r>
              <a:rPr lang="en-US" altLang="zh-CN" sz="3200" b="1" dirty="0"/>
              <a:t>1</a:t>
            </a:r>
            <a:r>
              <a:rPr lang="zh-CN" altLang="en-US" sz="3200" dirty="0"/>
              <a:t>：整型不是整数，浮点型不是实数</a:t>
            </a:r>
            <a:br>
              <a:rPr lang="en-US" altLang="zh-CN" sz="3200" dirty="0"/>
            </a:br>
            <a:r>
              <a:rPr lang="en-US" sz="3200" b="1" dirty="0" err="1"/>
              <a:t>Ints</a:t>
            </a:r>
            <a:r>
              <a:rPr lang="en-US" sz="3200" b="1" dirty="0"/>
              <a:t> are not Integers, Floats are not </a:t>
            </a:r>
            <a:r>
              <a:rPr lang="en-US" sz="3200" b="1" dirty="0" err="1"/>
              <a:t>Reals</a:t>
            </a:r>
            <a:endParaRPr lang="en-US" sz="3200" b="1" dirty="0"/>
          </a:p>
        </p:txBody>
      </p:sp>
      <p:sp>
        <p:nvSpPr>
          <p:cNvPr id="7172" name="Rectangle 4"/>
          <p:cNvSpPr>
            <a:spLocks noGrp="1" noChangeArrowheads="1"/>
          </p:cNvSpPr>
          <p:nvPr>
            <p:ph type="body" idx="1"/>
          </p:nvPr>
        </p:nvSpPr>
        <p:spPr/>
        <p:txBody>
          <a:bodyPr/>
          <a:lstStyle/>
          <a:p>
            <a:r>
              <a:rPr lang="zh-CN" altLang="en-US" dirty="0"/>
              <a:t>例</a:t>
            </a:r>
            <a:r>
              <a:rPr lang="en-US" altLang="zh-CN" dirty="0"/>
              <a:t>1.1</a:t>
            </a:r>
            <a:r>
              <a:rPr lang="en-US" b="1" dirty="0"/>
              <a:t>: x</a:t>
            </a:r>
            <a:r>
              <a:rPr lang="en-US" b="1" baseline="32000" dirty="0"/>
              <a:t>2</a:t>
            </a:r>
            <a:r>
              <a:rPr lang="en-US" b="1" dirty="0"/>
              <a:t> ≥ 0</a:t>
            </a:r>
            <a:r>
              <a:rPr lang="zh-CN" altLang="en-US" dirty="0"/>
              <a:t>永远成立吗</a:t>
            </a:r>
            <a:r>
              <a:rPr lang="en-US" b="1" dirty="0"/>
              <a:t>?</a:t>
            </a:r>
            <a:endParaRPr lang="en-US" b="1" dirty="0"/>
          </a:p>
          <a:p>
            <a:pPr marL="552450" lvl="1">
              <a:spcBef>
                <a:spcPts val="1600"/>
              </a:spcBef>
            </a:pPr>
            <a:r>
              <a:rPr lang="zh-CN" altLang="en-US" dirty="0"/>
              <a:t>如果 </a:t>
            </a:r>
            <a:r>
              <a:rPr lang="en-US" altLang="zh-CN" dirty="0"/>
              <a:t>x </a:t>
            </a:r>
            <a:r>
              <a:rPr lang="zh-CN" altLang="en-US" dirty="0"/>
              <a:t>是浮点型，成立</a:t>
            </a:r>
            <a:endParaRPr lang="en-US" altLang="zh-CN" dirty="0"/>
          </a:p>
          <a:p>
            <a:pPr marL="552450" lvl="1">
              <a:spcBef>
                <a:spcPts val="1600"/>
              </a:spcBef>
            </a:pPr>
            <a:r>
              <a:rPr lang="zh-CN" altLang="en-US" dirty="0"/>
              <a:t>如果 </a:t>
            </a:r>
            <a:r>
              <a:rPr lang="en-US" altLang="zh-CN" dirty="0"/>
              <a:t>x </a:t>
            </a:r>
            <a:r>
              <a:rPr lang="zh-CN" altLang="en-US" dirty="0"/>
              <a:t>是整型</a:t>
            </a:r>
            <a:endParaRPr lang="en-US" altLang="zh-CN" dirty="0"/>
          </a:p>
          <a:p>
            <a:pPr marL="838200" lvl="2"/>
            <a:r>
              <a:rPr lang="en-US" dirty="0">
                <a:ea typeface="Zapf Dingbats" charset="2"/>
                <a:cs typeface="Zapf Dingbats" charset="2"/>
              </a:rPr>
              <a:t> 40000 * 40000  </a:t>
            </a:r>
            <a:r>
              <a:rPr lang="en-US" dirty="0">
                <a:ea typeface="Zapf Dingbats" charset="2"/>
                <a:cs typeface="Zapf Dingbats" charset="2"/>
                <a:sym typeface="Wingdings" panose="05000000000000000000" pitchFamily="2" charset="2"/>
              </a:rPr>
              <a:t></a:t>
            </a:r>
            <a:r>
              <a:rPr lang="en-US" dirty="0">
                <a:ea typeface="Zapf Dingbats" charset="2"/>
                <a:cs typeface="Zapf Dingbats" charset="2"/>
              </a:rPr>
              <a:t> 1600000000</a:t>
            </a:r>
            <a:endParaRPr lang="en-US" dirty="0"/>
          </a:p>
          <a:p>
            <a:pPr marL="838200" lvl="2"/>
            <a:r>
              <a:rPr lang="en-US" dirty="0">
                <a:ea typeface="Zapf Dingbats" charset="2"/>
                <a:cs typeface="Zapf Dingbats" charset="2"/>
              </a:rPr>
              <a:t> 50000 * 50000  </a:t>
            </a:r>
            <a:r>
              <a:rPr lang="en-US" dirty="0">
                <a:ea typeface="Zapf Dingbats" charset="2"/>
                <a:cs typeface="Zapf Dingbats" charset="2"/>
                <a:sym typeface="Wingdings" panose="05000000000000000000" pitchFamily="2" charset="2"/>
              </a:rPr>
              <a:t></a:t>
            </a:r>
            <a:r>
              <a:rPr lang="zh-CN" altLang="en-US" b="1" dirty="0">
                <a:solidFill>
                  <a:srgbClr val="FF0000"/>
                </a:solidFill>
                <a:ea typeface="Zapf Dingbats" charset="2"/>
                <a:cs typeface="Zapf Dingbats" charset="2"/>
              </a:rPr>
              <a:t> </a:t>
            </a:r>
            <a:r>
              <a:rPr lang="zh-CN" altLang="en-US" b="1" dirty="0">
                <a:solidFill>
                  <a:srgbClr val="FF0000"/>
                </a:solidFill>
              </a:rPr>
              <a:t>负数</a:t>
            </a:r>
            <a:r>
              <a:rPr lang="zh-CN" altLang="en-US" dirty="0"/>
              <a:t>，因为整型有上界溢出</a:t>
            </a:r>
            <a:endParaRPr lang="en-US" dirty="0"/>
          </a:p>
          <a:p>
            <a:endParaRPr lang="en-US" b="1" dirty="0"/>
          </a:p>
          <a:p>
            <a:r>
              <a:rPr lang="zh-CN" altLang="en-US" dirty="0"/>
              <a:t>例</a:t>
            </a:r>
            <a:r>
              <a:rPr lang="en-US" altLang="zh-CN" dirty="0"/>
              <a:t>1.2</a:t>
            </a:r>
            <a:r>
              <a:rPr lang="en-US" dirty="0"/>
              <a:t>: </a:t>
            </a:r>
            <a:r>
              <a:rPr lang="zh-CN" altLang="en-US" dirty="0"/>
              <a:t>是否满足结合律 </a:t>
            </a:r>
            <a:r>
              <a:rPr lang="en-US" b="1" dirty="0"/>
              <a:t>(x + y) + z  =  x + (y + z)?</a:t>
            </a:r>
            <a:endParaRPr lang="en-US" b="1" dirty="0"/>
          </a:p>
          <a:p>
            <a:pPr marL="552450" lvl="1"/>
            <a:r>
              <a:rPr lang="zh-CN" altLang="en-US" dirty="0"/>
              <a:t>如果</a:t>
            </a:r>
            <a:r>
              <a:rPr lang="en-US" altLang="zh-CN" dirty="0"/>
              <a:t>x, y, z</a:t>
            </a:r>
            <a:r>
              <a:rPr lang="zh-CN" altLang="en-US" dirty="0"/>
              <a:t>是整型，满足结合律</a:t>
            </a:r>
            <a:endParaRPr lang="en-US" dirty="0"/>
          </a:p>
          <a:p>
            <a:pPr marL="552450" lvl="1"/>
            <a:r>
              <a:rPr lang="zh-CN" altLang="en-US" dirty="0"/>
              <a:t>如果</a:t>
            </a:r>
            <a:r>
              <a:rPr lang="en-US" altLang="zh-CN" dirty="0"/>
              <a:t>x, y, z</a:t>
            </a:r>
            <a:r>
              <a:rPr lang="zh-CN" altLang="en-US" dirty="0"/>
              <a:t>是浮点型</a:t>
            </a:r>
            <a:endParaRPr lang="en-US" dirty="0"/>
          </a:p>
          <a:p>
            <a:pPr marL="838200" lvl="2"/>
            <a:r>
              <a:rPr lang="en-US" dirty="0"/>
              <a:t> (1e20 + -1e20) + 3.14 </a:t>
            </a:r>
            <a:r>
              <a:rPr lang="en-US" dirty="0">
                <a:sym typeface="Wingdings" panose="05000000000000000000" pitchFamily="2" charset="2"/>
              </a:rPr>
              <a:t></a:t>
            </a:r>
            <a:r>
              <a:rPr lang="en-US" dirty="0"/>
              <a:t> 3.14</a:t>
            </a:r>
            <a:endParaRPr lang="en-US" dirty="0"/>
          </a:p>
          <a:p>
            <a:pPr marL="838200" lvl="2"/>
            <a:r>
              <a:rPr lang="en-US" dirty="0"/>
              <a:t> 1e20 + (-1e20 + 3.14) </a:t>
            </a:r>
            <a:r>
              <a:rPr lang="en-US" dirty="0">
                <a:sym typeface="Wingdings" panose="05000000000000000000" pitchFamily="2" charset="2"/>
              </a:rPr>
              <a:t></a:t>
            </a:r>
            <a:r>
              <a:rPr lang="en-US" dirty="0"/>
              <a:t> </a:t>
            </a:r>
            <a:r>
              <a:rPr lang="en-US" altLang="zh-CN" b="1" dirty="0">
                <a:solidFill>
                  <a:srgbClr val="FF0000"/>
                </a:solidFill>
              </a:rPr>
              <a:t>0</a:t>
            </a:r>
            <a:r>
              <a:rPr lang="zh-CN" altLang="en-US" dirty="0"/>
              <a:t>，因为浮点数精度不同不满足结合律</a:t>
            </a:r>
            <a:endParaRPr lang="en-US" b="1" dirty="0">
              <a:solidFill>
                <a:srgbClr val="FF0000"/>
              </a:solidFill>
              <a:effectLst>
                <a:outerShdw blurRad="38100" dist="38100" dir="2700000" algn="tl">
                  <a:srgbClr val="000000">
                    <a:alpha val="43137"/>
                  </a:srgbClr>
                </a:outerShdw>
              </a:effectLs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7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17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17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17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17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172">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172">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7172">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7172">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717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2" grpId="0" bldLvl="3"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Rectangle 3"/>
          <p:cNvSpPr>
            <a:spLocks noGrp="1" noChangeArrowheads="1"/>
          </p:cNvSpPr>
          <p:nvPr>
            <p:ph type="title"/>
          </p:nvPr>
        </p:nvSpPr>
        <p:spPr>
          <a:xfrm>
            <a:off x="357018" y="435678"/>
            <a:ext cx="8329782" cy="762000"/>
          </a:xfrm>
        </p:spPr>
        <p:txBody>
          <a:bodyPr/>
          <a:lstStyle/>
          <a:p>
            <a:r>
              <a:rPr lang="zh-CN" altLang="en-US" sz="3200" dirty="0"/>
              <a:t>计算机系统中的算术 </a:t>
            </a:r>
            <a:r>
              <a:rPr lang="zh-CN" altLang="en-US" sz="3200" dirty="0">
                <a:solidFill>
                  <a:srgbClr val="FF0000"/>
                </a:solidFill>
                <a:latin typeface="Arial" panose="020B0604020202020204"/>
                <a:cs typeface="Arial" panose="020B0604020202020204"/>
              </a:rPr>
              <a:t>≠ </a:t>
            </a:r>
            <a:r>
              <a:rPr lang="zh-CN" altLang="en-US" sz="3200" dirty="0"/>
              <a:t>数学中的算术</a:t>
            </a:r>
            <a:r>
              <a:rPr lang="en-US" altLang="zh-CN" sz="3200" dirty="0"/>
              <a:t>(1/2)</a:t>
            </a:r>
            <a:endParaRPr lang="en-US" sz="3200" b="1" dirty="0"/>
          </a:p>
        </p:txBody>
      </p:sp>
      <p:sp>
        <p:nvSpPr>
          <p:cNvPr id="11268" name="Rectangle 4"/>
          <p:cNvSpPr>
            <a:spLocks noGrp="1" noChangeArrowheads="1"/>
          </p:cNvSpPr>
          <p:nvPr>
            <p:ph type="body" idx="1"/>
          </p:nvPr>
        </p:nvSpPr>
        <p:spPr/>
        <p:txBody>
          <a:bodyPr/>
          <a:lstStyle/>
          <a:p>
            <a:r>
              <a:rPr lang="zh-CN" altLang="en-US" sz="2600" dirty="0"/>
              <a:t>整数性质</a:t>
            </a:r>
            <a:endParaRPr lang="en-US" sz="2600" dirty="0"/>
          </a:p>
          <a:p>
            <a:pPr lvl="1"/>
            <a:r>
              <a:rPr lang="zh-CN" altLang="en-US" sz="2200" dirty="0"/>
              <a:t>交换律</a:t>
            </a:r>
            <a:r>
              <a:rPr lang="en-US" altLang="zh-CN" sz="2200" dirty="0"/>
              <a:t>: </a:t>
            </a:r>
            <a:r>
              <a:rPr lang="en-US" altLang="zh-CN" sz="2200" dirty="0" err="1"/>
              <a:t>a+b</a:t>
            </a:r>
            <a:r>
              <a:rPr lang="en-US" altLang="zh-CN" sz="2200" dirty="0"/>
              <a:t> = </a:t>
            </a:r>
            <a:r>
              <a:rPr lang="en-US" altLang="zh-CN" sz="2200" dirty="0" err="1"/>
              <a:t>b+a</a:t>
            </a:r>
            <a:endParaRPr lang="en-US" altLang="zh-CN" sz="2200" dirty="0"/>
          </a:p>
          <a:p>
            <a:pPr lvl="1"/>
            <a:r>
              <a:rPr lang="zh-CN" altLang="en-US" sz="2200" dirty="0"/>
              <a:t>结合律</a:t>
            </a:r>
            <a:r>
              <a:rPr lang="en-US" altLang="zh-CN" sz="2200" dirty="0"/>
              <a:t>: </a:t>
            </a:r>
            <a:r>
              <a:rPr lang="en-US" sz="2200" dirty="0"/>
              <a:t>(</a:t>
            </a:r>
            <a:r>
              <a:rPr lang="en-US" sz="2200" dirty="0" err="1"/>
              <a:t>a+b</a:t>
            </a:r>
            <a:r>
              <a:rPr lang="en-US" sz="2200" dirty="0"/>
              <a:t>)+c=a+(</a:t>
            </a:r>
            <a:r>
              <a:rPr lang="en-US" sz="2200" dirty="0" err="1"/>
              <a:t>b+c</a:t>
            </a:r>
            <a:r>
              <a:rPr lang="en-US" sz="2200" dirty="0"/>
              <a:t>)</a:t>
            </a:r>
            <a:endParaRPr lang="en-US" altLang="zh-CN" sz="2200" dirty="0"/>
          </a:p>
          <a:p>
            <a:pPr lvl="1"/>
            <a:r>
              <a:rPr lang="zh-CN" altLang="en-US" sz="2200" dirty="0"/>
              <a:t>分配律</a:t>
            </a:r>
            <a:r>
              <a:rPr lang="en-US" altLang="zh-CN" sz="2200" dirty="0"/>
              <a:t>: </a:t>
            </a:r>
            <a:r>
              <a:rPr lang="en-US" sz="2200" dirty="0"/>
              <a:t>a</a:t>
            </a:r>
            <a:r>
              <a:rPr lang="en-US" sz="2200" dirty="0">
                <a:latin typeface="Arial" panose="020B0604020202020204"/>
                <a:cs typeface="Arial" panose="020B0604020202020204"/>
              </a:rPr>
              <a:t>∙</a:t>
            </a:r>
            <a:r>
              <a:rPr lang="en-US" sz="2200" dirty="0"/>
              <a:t>(</a:t>
            </a:r>
            <a:r>
              <a:rPr lang="en-US" sz="2200" dirty="0" err="1"/>
              <a:t>b+c</a:t>
            </a:r>
            <a:r>
              <a:rPr lang="en-US" sz="2200" dirty="0"/>
              <a:t>)=</a:t>
            </a:r>
            <a:r>
              <a:rPr lang="en-US" sz="2200" dirty="0" err="1"/>
              <a:t>a</a:t>
            </a:r>
            <a:r>
              <a:rPr lang="en-US" sz="2200" dirty="0" err="1">
                <a:latin typeface="Arial" panose="020B0604020202020204"/>
                <a:cs typeface="Arial" panose="020B0604020202020204"/>
              </a:rPr>
              <a:t>∙b</a:t>
            </a:r>
            <a:r>
              <a:rPr lang="en-US" sz="2200" dirty="0">
                <a:latin typeface="Arial" panose="020B0604020202020204"/>
                <a:cs typeface="Arial" panose="020B0604020202020204"/>
              </a:rPr>
              <a:t> </a:t>
            </a:r>
            <a:r>
              <a:rPr lang="en-US" sz="2200" dirty="0"/>
              <a:t>+ </a:t>
            </a:r>
            <a:r>
              <a:rPr lang="en-US" sz="2200" dirty="0" err="1"/>
              <a:t>a</a:t>
            </a:r>
            <a:r>
              <a:rPr lang="en-US" sz="2200" dirty="0" err="1">
                <a:latin typeface="Arial" panose="020B0604020202020204"/>
                <a:cs typeface="Arial" panose="020B0604020202020204"/>
              </a:rPr>
              <a:t>∙</a:t>
            </a:r>
            <a:r>
              <a:rPr lang="en-US" sz="2200" dirty="0" err="1"/>
              <a:t>c</a:t>
            </a:r>
            <a:endParaRPr lang="en-US" sz="2200" dirty="0"/>
          </a:p>
          <a:p>
            <a:pPr lvl="1"/>
            <a:r>
              <a:rPr lang="zh-CN" altLang="en-US" sz="2200" dirty="0"/>
              <a:t>整型运算满足以上性质</a:t>
            </a:r>
            <a:endParaRPr lang="en-US" altLang="zh-CN" sz="2200" dirty="0"/>
          </a:p>
          <a:p>
            <a:endParaRPr lang="en-US" altLang="zh-CN" sz="2600" dirty="0"/>
          </a:p>
          <a:p>
            <a:r>
              <a:rPr lang="zh-CN" altLang="en-US" sz="2600" dirty="0"/>
              <a:t>实数性质</a:t>
            </a:r>
            <a:endParaRPr lang="en-US" sz="2600" dirty="0"/>
          </a:p>
          <a:p>
            <a:pPr lvl="1"/>
            <a:r>
              <a:rPr lang="zh-CN" altLang="en-US" sz="2200" dirty="0"/>
              <a:t>单调性：</a:t>
            </a:r>
            <a:r>
              <a:rPr lang="en-US" altLang="zh-CN" sz="2200" dirty="0"/>
              <a:t>if a </a:t>
            </a:r>
            <a:r>
              <a:rPr lang="en-US" altLang="zh-CN" sz="2200" dirty="0">
                <a:latin typeface="Arial" panose="020B0604020202020204"/>
                <a:cs typeface="Arial" panose="020B0604020202020204"/>
              </a:rPr>
              <a:t>≥ </a:t>
            </a:r>
            <a:r>
              <a:rPr lang="en-US" altLang="zh-CN" sz="2200" dirty="0"/>
              <a:t>b, c </a:t>
            </a:r>
            <a:r>
              <a:rPr lang="en-US" altLang="zh-CN" sz="2200" dirty="0">
                <a:latin typeface="Arial" panose="020B0604020202020204"/>
                <a:cs typeface="Arial" panose="020B0604020202020204"/>
              </a:rPr>
              <a:t>≥ </a:t>
            </a:r>
            <a:r>
              <a:rPr lang="en-US" altLang="zh-CN" sz="2200" dirty="0"/>
              <a:t>0, then (</a:t>
            </a:r>
            <a:r>
              <a:rPr lang="en-US" altLang="zh-CN" sz="2200" dirty="0" err="1"/>
              <a:t>a+c</a:t>
            </a:r>
            <a:r>
              <a:rPr lang="en-US" altLang="zh-CN" sz="2200" dirty="0"/>
              <a:t>) </a:t>
            </a:r>
            <a:r>
              <a:rPr lang="en-US" altLang="zh-CN" sz="2200" dirty="0">
                <a:latin typeface="Arial" panose="020B0604020202020204"/>
                <a:cs typeface="Arial" panose="020B0604020202020204"/>
              </a:rPr>
              <a:t>≥ </a:t>
            </a:r>
            <a:r>
              <a:rPr lang="en-US" altLang="zh-CN" sz="2200" dirty="0"/>
              <a:t>(</a:t>
            </a:r>
            <a:r>
              <a:rPr lang="en-US" altLang="zh-CN" sz="2200" dirty="0" err="1"/>
              <a:t>b+c</a:t>
            </a:r>
            <a:r>
              <a:rPr lang="en-US" altLang="zh-CN" sz="2200" dirty="0"/>
              <a:t>)</a:t>
            </a:r>
            <a:endParaRPr lang="en-US" altLang="zh-CN" sz="2200" dirty="0"/>
          </a:p>
          <a:p>
            <a:pPr lvl="1"/>
            <a:r>
              <a:rPr lang="zh-CN" altLang="en-US" sz="2200" dirty="0"/>
              <a:t>浮点型运算满足单调性</a:t>
            </a:r>
            <a:endParaRPr lang="en-US" altLang="zh-CN" sz="2200" dirty="0"/>
          </a:p>
          <a:p>
            <a:pPr lvl="1"/>
            <a:endParaRPr lang="en-US" altLang="zh-CN" sz="2200" dirty="0"/>
          </a:p>
          <a:p>
            <a:pPr lvl="1"/>
            <a:endParaRPr lang="en-US" altLang="zh-CN" sz="22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3"/>
          <p:cNvSpPr>
            <a:spLocks noGrp="1" noChangeArrowheads="1"/>
          </p:cNvSpPr>
          <p:nvPr>
            <p:ph type="title"/>
          </p:nvPr>
        </p:nvSpPr>
        <p:spPr/>
        <p:txBody>
          <a:bodyPr/>
          <a:lstStyle/>
          <a:p>
            <a:r>
              <a:rPr lang="zh-CN" altLang="en-US" dirty="0"/>
              <a:t>主要内容</a:t>
            </a:r>
            <a:endParaRPr lang="en-US" dirty="0"/>
          </a:p>
        </p:txBody>
      </p:sp>
      <p:sp>
        <p:nvSpPr>
          <p:cNvPr id="5124" name="Rectangle 4"/>
          <p:cNvSpPr>
            <a:spLocks noGrp="1" noChangeArrowheads="1"/>
          </p:cNvSpPr>
          <p:nvPr>
            <p:ph type="body" idx="1"/>
          </p:nvPr>
        </p:nvSpPr>
        <p:spPr>
          <a:xfrm>
            <a:off x="381000" y="1397000"/>
            <a:ext cx="8382000" cy="4927600"/>
          </a:xfrm>
        </p:spPr>
        <p:txBody>
          <a:bodyPr/>
          <a:lstStyle/>
          <a:p>
            <a:pPr>
              <a:lnSpc>
                <a:spcPct val="150000"/>
              </a:lnSpc>
              <a:spcBef>
                <a:spcPts val="0"/>
              </a:spcBef>
            </a:pPr>
            <a:r>
              <a:rPr lang="zh-CN" altLang="en-US" sz="3200" dirty="0"/>
              <a:t>课程起源</a:t>
            </a:r>
            <a:endParaRPr lang="en-US" altLang="zh-CN" sz="3200" dirty="0"/>
          </a:p>
          <a:p>
            <a:pPr>
              <a:lnSpc>
                <a:spcPct val="150000"/>
              </a:lnSpc>
              <a:spcBef>
                <a:spcPts val="0"/>
              </a:spcBef>
            </a:pPr>
            <a:r>
              <a:rPr lang="zh-CN" altLang="en-US" sz="3200" dirty="0"/>
              <a:t>课程规划 </a:t>
            </a:r>
            <a:endParaRPr lang="en-US" altLang="zh-CN" sz="3200" dirty="0"/>
          </a:p>
          <a:p>
            <a:pPr>
              <a:lnSpc>
                <a:spcPct val="150000"/>
              </a:lnSpc>
              <a:spcBef>
                <a:spcPts val="0"/>
              </a:spcBef>
            </a:pPr>
            <a:r>
              <a:rPr lang="zh-CN" altLang="en-US" sz="3200" dirty="0"/>
              <a:t>五个有趣的现实问题 </a:t>
            </a:r>
            <a:endParaRPr lang="en-US" sz="3200" dirty="0"/>
          </a:p>
          <a:p>
            <a:pPr>
              <a:lnSpc>
                <a:spcPct val="150000"/>
              </a:lnSpc>
              <a:spcBef>
                <a:spcPts val="0"/>
              </a:spcBef>
            </a:pPr>
            <a:r>
              <a:rPr lang="zh-CN" altLang="en-US" sz="3200" dirty="0"/>
              <a:t>课程主体内容</a:t>
            </a:r>
            <a:endParaRPr lang="en-US" altLang="zh-CN" sz="3200" dirty="0"/>
          </a:p>
          <a:p>
            <a:pPr>
              <a:lnSpc>
                <a:spcPct val="150000"/>
              </a:lnSpc>
              <a:spcBef>
                <a:spcPts val="0"/>
              </a:spcBef>
            </a:pPr>
            <a:r>
              <a:rPr lang="zh-CN" altLang="en-US" sz="3200" dirty="0"/>
              <a:t>注意事项</a:t>
            </a:r>
            <a:br>
              <a:rPr lang="en-US" altLang="zh-CN" sz="3200" dirty="0"/>
            </a:br>
            <a:endParaRPr lang="en-US" sz="3200" dirty="0"/>
          </a:p>
        </p:txBody>
      </p:sp>
      <p:sp>
        <p:nvSpPr>
          <p:cNvPr id="4" name="箭头: 左 3"/>
          <p:cNvSpPr/>
          <p:nvPr/>
        </p:nvSpPr>
        <p:spPr bwMode="auto">
          <a:xfrm>
            <a:off x="2578100" y="1600200"/>
            <a:ext cx="609600" cy="457200"/>
          </a:xfrm>
          <a:prstGeom prst="leftArrow">
            <a:avLst/>
          </a:prstGeom>
          <a:solidFill>
            <a:srgbClr val="C00000"/>
          </a:solidFill>
          <a:ln w="25400" cap="flat" cmpd="sng" algn="ctr">
            <a:noFill/>
            <a:prstDash val="solid"/>
            <a:round/>
            <a:headEnd type="none" w="med" len="med"/>
            <a:tailEnd type="triangl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2400" b="1" i="0" u="none" strike="noStrike" cap="none" normalizeH="0" baseline="0">
              <a:ln>
                <a:noFill/>
              </a:ln>
              <a:solidFill>
                <a:schemeClr val="tx1"/>
              </a:solidFill>
              <a:latin typeface="Arial Narrow" panose="020B060602020203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400">
        <p14:doors dir="vert"/>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Rectangle 3"/>
          <p:cNvSpPr>
            <a:spLocks noGrp="1" noChangeArrowheads="1"/>
          </p:cNvSpPr>
          <p:nvPr>
            <p:ph type="title"/>
          </p:nvPr>
        </p:nvSpPr>
        <p:spPr>
          <a:xfrm>
            <a:off x="357018" y="435678"/>
            <a:ext cx="8329782" cy="762000"/>
          </a:xfrm>
        </p:spPr>
        <p:txBody>
          <a:bodyPr/>
          <a:lstStyle/>
          <a:p>
            <a:r>
              <a:rPr lang="zh-CN" altLang="en-US" sz="3200" dirty="0"/>
              <a:t>计算机系统中的算术 </a:t>
            </a:r>
            <a:r>
              <a:rPr lang="zh-CN" altLang="en-US" sz="3200" dirty="0">
                <a:solidFill>
                  <a:srgbClr val="FF0000"/>
                </a:solidFill>
                <a:latin typeface="Arial" panose="020B0604020202020204"/>
                <a:cs typeface="Arial" panose="020B0604020202020204"/>
              </a:rPr>
              <a:t>≠ </a:t>
            </a:r>
            <a:r>
              <a:rPr lang="zh-CN" altLang="en-US" sz="3200" dirty="0"/>
              <a:t>数学中的算术</a:t>
            </a:r>
            <a:r>
              <a:rPr lang="en-US" altLang="zh-CN" sz="3200" dirty="0"/>
              <a:t>(2/2)</a:t>
            </a:r>
            <a:endParaRPr lang="en-US" sz="3200" b="1" dirty="0"/>
          </a:p>
        </p:txBody>
      </p:sp>
      <p:sp>
        <p:nvSpPr>
          <p:cNvPr id="11268" name="Rectangle 4"/>
          <p:cNvSpPr>
            <a:spLocks noGrp="1" noChangeArrowheads="1"/>
          </p:cNvSpPr>
          <p:nvPr>
            <p:ph type="body" idx="1"/>
          </p:nvPr>
        </p:nvSpPr>
        <p:spPr>
          <a:xfrm>
            <a:off x="396875" y="1362075"/>
            <a:ext cx="8670925" cy="4972050"/>
          </a:xfrm>
        </p:spPr>
        <p:txBody>
          <a:bodyPr/>
          <a:lstStyle/>
          <a:p>
            <a:r>
              <a:rPr lang="zh-CN" altLang="en-US" dirty="0"/>
              <a:t>有些性质在计算机系统中并不成立</a:t>
            </a:r>
            <a:endParaRPr lang="en-US" b="1" dirty="0"/>
          </a:p>
          <a:p>
            <a:pPr lvl="1"/>
            <a:r>
              <a:rPr lang="zh-CN" altLang="en-US" dirty="0"/>
              <a:t>计算机系统只能表示“</a:t>
            </a:r>
            <a:r>
              <a:rPr lang="zh-CN" altLang="en-US" b="1" dirty="0">
                <a:solidFill>
                  <a:srgbClr val="FF0000"/>
                </a:solidFill>
              </a:rPr>
              <a:t>有限大小的数</a:t>
            </a:r>
            <a:r>
              <a:rPr lang="zh-CN" altLang="en-US" dirty="0"/>
              <a:t>”：溢出问题</a:t>
            </a:r>
            <a:r>
              <a:rPr lang="zh-CN" altLang="en-US" sz="1800" dirty="0"/>
              <a:t>（例</a:t>
            </a:r>
            <a:r>
              <a:rPr lang="en-US" altLang="zh-CN" sz="1800" dirty="0"/>
              <a:t>1.1</a:t>
            </a:r>
            <a:r>
              <a:rPr lang="zh-CN" altLang="en-US" sz="1800" dirty="0"/>
              <a:t>）</a:t>
            </a:r>
            <a:endParaRPr lang="en-US" altLang="zh-CN" sz="1800" dirty="0"/>
          </a:p>
          <a:p>
            <a:pPr lvl="1"/>
            <a:r>
              <a:rPr lang="zh-CN" altLang="en-US" dirty="0"/>
              <a:t>浮点型不满足结合律：</a:t>
            </a:r>
            <a:r>
              <a:rPr lang="zh-CN" altLang="en-US" b="1" dirty="0">
                <a:solidFill>
                  <a:srgbClr val="FF0000"/>
                </a:solidFill>
              </a:rPr>
              <a:t>舍入操作会造成精度误差</a:t>
            </a:r>
            <a:r>
              <a:rPr lang="zh-CN" altLang="en-US" sz="1800" dirty="0"/>
              <a:t>（例</a:t>
            </a:r>
            <a:r>
              <a:rPr lang="en-US" altLang="zh-CN" sz="1800" dirty="0"/>
              <a:t>1.2</a:t>
            </a:r>
            <a:r>
              <a:rPr lang="zh-CN" altLang="en-US" sz="1800" dirty="0"/>
              <a:t>）</a:t>
            </a:r>
            <a:endParaRPr lang="en-US" sz="1800" dirty="0"/>
          </a:p>
          <a:p>
            <a:pPr lvl="1"/>
            <a:r>
              <a:rPr lang="zh-CN" altLang="en-US" dirty="0"/>
              <a:t>需要记住计算机中不同数据类型所满足的数学性质</a:t>
            </a:r>
            <a:endParaRPr lang="en-US" altLang="zh-CN" dirty="0"/>
          </a:p>
          <a:p>
            <a:pPr lvl="1"/>
            <a:r>
              <a:rPr lang="zh-CN" altLang="en-US" dirty="0"/>
              <a:t>对编译器和</a:t>
            </a:r>
            <a:r>
              <a:rPr lang="zh-CN" altLang="en-US" kern="1200" dirty="0">
                <a:latin typeface="Times New Roman" panose="02020603050405020304" pitchFamily="18" charset="0"/>
              </a:rPr>
              <a:t>科学计算程序员尤为</a:t>
            </a:r>
            <a:r>
              <a:rPr lang="zh-CN" altLang="en-US" dirty="0"/>
              <a:t>重要：因为缺少一些数学性质会使得解决某些简单问题变得麻烦。</a:t>
            </a:r>
            <a:endParaRPr lang="en-US" altLang="zh-CN" dirty="0"/>
          </a:p>
          <a:p>
            <a:r>
              <a:rPr lang="zh-CN" altLang="en-US" dirty="0"/>
              <a:t>例</a:t>
            </a:r>
            <a:r>
              <a:rPr lang="en-US" altLang="zh-CN" dirty="0"/>
              <a:t>1.3</a:t>
            </a:r>
            <a:r>
              <a:rPr lang="zh-CN" altLang="en-US" dirty="0"/>
              <a:t>：</a:t>
            </a:r>
            <a:endParaRPr lang="en-US" altLang="zh-CN" dirty="0"/>
          </a:p>
          <a:p>
            <a:pPr lvl="1"/>
            <a:r>
              <a:rPr lang="zh-CN" altLang="en-US" dirty="0"/>
              <a:t>两个整型</a:t>
            </a:r>
            <a:r>
              <a:rPr lang="en-US" altLang="zh-CN" dirty="0"/>
              <a:t>a</a:t>
            </a:r>
            <a:r>
              <a:rPr lang="zh-CN" altLang="en-US" dirty="0"/>
              <a:t>和</a:t>
            </a:r>
            <a:r>
              <a:rPr lang="en-US" altLang="zh-CN" dirty="0"/>
              <a:t>b</a:t>
            </a:r>
            <a:r>
              <a:rPr lang="zh-CN" altLang="en-US" dirty="0"/>
              <a:t>是否相等：</a:t>
            </a:r>
            <a:r>
              <a:rPr lang="en-US" altLang="zh-CN" dirty="0"/>
              <a:t>a == b </a:t>
            </a:r>
            <a:endParaRPr lang="en-US" altLang="zh-CN" dirty="0"/>
          </a:p>
          <a:p>
            <a:pPr lvl="1"/>
            <a:r>
              <a:rPr lang="zh-CN" altLang="en-US" dirty="0"/>
              <a:t>两个浮点型</a:t>
            </a:r>
            <a:r>
              <a:rPr lang="en-US" altLang="zh-CN" dirty="0"/>
              <a:t>a</a:t>
            </a:r>
            <a:r>
              <a:rPr lang="zh-CN" altLang="en-US" dirty="0"/>
              <a:t>和</a:t>
            </a:r>
            <a:r>
              <a:rPr lang="en-US" altLang="zh-CN" dirty="0"/>
              <a:t>b</a:t>
            </a:r>
            <a:r>
              <a:rPr lang="zh-CN" altLang="en-US" dirty="0"/>
              <a:t>是否相等：</a:t>
            </a:r>
            <a:r>
              <a:rPr lang="en-US" altLang="zh-CN" dirty="0"/>
              <a:t>a == b </a:t>
            </a:r>
            <a:endParaRPr lang="en-US" altLang="zh-CN" dirty="0"/>
          </a:p>
          <a:p>
            <a:pPr lvl="2"/>
            <a:r>
              <a:rPr lang="zh-CN" altLang="en-US" dirty="0"/>
              <a:t>因为两个数精度可能不同</a:t>
            </a:r>
            <a:endParaRPr lang="en-US" altLang="zh-CN" dirty="0"/>
          </a:p>
          <a:p>
            <a:pPr lvl="2"/>
            <a:r>
              <a:rPr lang="zh-CN" altLang="en-US" dirty="0"/>
              <a:t>正确方法</a:t>
            </a:r>
            <a:r>
              <a:rPr lang="en-US" altLang="zh-CN" dirty="0"/>
              <a:t>——</a:t>
            </a:r>
            <a:r>
              <a:rPr lang="zh-CN" altLang="en-US" dirty="0"/>
              <a:t>作差取绝对值</a:t>
            </a:r>
            <a:endParaRPr lang="en-US" altLang="zh-CN" dirty="0"/>
          </a:p>
          <a:p>
            <a:pPr lvl="2">
              <a:buNone/>
            </a:pPr>
            <a:r>
              <a:rPr lang="en-US" altLang="zh-CN" dirty="0"/>
              <a:t>     </a:t>
            </a:r>
            <a:r>
              <a:rPr lang="en-US" altLang="zh-CN" dirty="0" err="1"/>
              <a:t>fabs</a:t>
            </a:r>
            <a:r>
              <a:rPr lang="en-US" altLang="zh-CN" dirty="0"/>
              <a:t> (a-b)&lt;= epsilon, (epsilon</a:t>
            </a:r>
            <a:r>
              <a:rPr lang="zh-CN" altLang="en-US" dirty="0"/>
              <a:t>是很小的数，如</a:t>
            </a:r>
            <a:r>
              <a:rPr lang="en-US" altLang="zh-CN" dirty="0"/>
              <a:t>0.00001)</a:t>
            </a:r>
            <a:endParaRPr lang="en-US" altLang="zh-CN" dirty="0"/>
          </a:p>
        </p:txBody>
      </p:sp>
      <p:pic>
        <p:nvPicPr>
          <p:cNvPr id="4" name="Picture 3" descr="emoticon_sad.png"/>
          <p:cNvPicPr>
            <a:picLocks noChangeAspect="1"/>
          </p:cNvPicPr>
          <p:nvPr/>
        </p:nvPicPr>
        <p:blipFill>
          <a:blip r:embed="rId1" cstate="screen"/>
          <a:stretch>
            <a:fillRect/>
          </a:stretch>
        </p:blipFill>
        <p:spPr>
          <a:xfrm>
            <a:off x="5791200" y="4953000"/>
            <a:ext cx="378600" cy="378600"/>
          </a:xfrm>
          <a:prstGeom prst="rect">
            <a:avLst/>
          </a:prstGeom>
        </p:spPr>
      </p:pic>
      <p:pic>
        <p:nvPicPr>
          <p:cNvPr id="5" name="Picture 4" descr="emoticon_smile.png"/>
          <p:cNvPicPr>
            <a:picLocks noChangeAspect="1"/>
          </p:cNvPicPr>
          <p:nvPr/>
        </p:nvPicPr>
        <p:blipFill>
          <a:blip r:embed="rId2" cstate="screen"/>
          <a:stretch>
            <a:fillRect/>
          </a:stretch>
        </p:blipFill>
        <p:spPr>
          <a:xfrm>
            <a:off x="5562600" y="4495800"/>
            <a:ext cx="378600" cy="378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268">
                                            <p:txEl>
                                              <p:pRg st="0" end="0"/>
                                            </p:txEl>
                                          </p:spTgt>
                                        </p:tgtEl>
                                        <p:attrNameLst>
                                          <p:attrName>style.visibility</p:attrName>
                                        </p:attrNameLst>
                                      </p:cBhvr>
                                      <p:to>
                                        <p:strVal val="visible"/>
                                      </p:to>
                                    </p:set>
                                    <p:animEffect transition="in" filter="fade">
                                      <p:cBhvr>
                                        <p:cTn id="7" dur="500"/>
                                        <p:tgtEl>
                                          <p:spTgt spid="1126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268">
                                            <p:txEl>
                                              <p:pRg st="1" end="1"/>
                                            </p:txEl>
                                          </p:spTgt>
                                        </p:tgtEl>
                                        <p:attrNameLst>
                                          <p:attrName>style.visibility</p:attrName>
                                        </p:attrNameLst>
                                      </p:cBhvr>
                                      <p:to>
                                        <p:strVal val="visible"/>
                                      </p:to>
                                    </p:set>
                                    <p:animEffect transition="in" filter="fade">
                                      <p:cBhvr>
                                        <p:cTn id="12" dur="500"/>
                                        <p:tgtEl>
                                          <p:spTgt spid="1126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268">
                                            <p:txEl>
                                              <p:pRg st="2" end="2"/>
                                            </p:txEl>
                                          </p:spTgt>
                                        </p:tgtEl>
                                        <p:attrNameLst>
                                          <p:attrName>style.visibility</p:attrName>
                                        </p:attrNameLst>
                                      </p:cBhvr>
                                      <p:to>
                                        <p:strVal val="visible"/>
                                      </p:to>
                                    </p:set>
                                    <p:animEffect transition="in" filter="fade">
                                      <p:cBhvr>
                                        <p:cTn id="17" dur="500"/>
                                        <p:tgtEl>
                                          <p:spTgt spid="1126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1268">
                                            <p:txEl>
                                              <p:pRg st="3" end="3"/>
                                            </p:txEl>
                                          </p:spTgt>
                                        </p:tgtEl>
                                        <p:attrNameLst>
                                          <p:attrName>style.visibility</p:attrName>
                                        </p:attrNameLst>
                                      </p:cBhvr>
                                      <p:to>
                                        <p:strVal val="visible"/>
                                      </p:to>
                                    </p:set>
                                    <p:animEffect transition="in" filter="fade">
                                      <p:cBhvr>
                                        <p:cTn id="22" dur="500"/>
                                        <p:tgtEl>
                                          <p:spTgt spid="1126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1268">
                                            <p:txEl>
                                              <p:pRg st="4" end="4"/>
                                            </p:txEl>
                                          </p:spTgt>
                                        </p:tgtEl>
                                        <p:attrNameLst>
                                          <p:attrName>style.visibility</p:attrName>
                                        </p:attrNameLst>
                                      </p:cBhvr>
                                      <p:to>
                                        <p:strVal val="visible"/>
                                      </p:to>
                                    </p:set>
                                    <p:animEffect transition="in" filter="fade">
                                      <p:cBhvr>
                                        <p:cTn id="27" dur="500"/>
                                        <p:tgtEl>
                                          <p:spTgt spid="11268">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1268">
                                            <p:txEl>
                                              <p:pRg st="5" end="5"/>
                                            </p:txEl>
                                          </p:spTgt>
                                        </p:tgtEl>
                                        <p:attrNameLst>
                                          <p:attrName>style.visibility</p:attrName>
                                        </p:attrNameLst>
                                      </p:cBhvr>
                                      <p:to>
                                        <p:strVal val="visible"/>
                                      </p:to>
                                    </p:set>
                                    <p:animEffect transition="in" filter="fade">
                                      <p:cBhvr>
                                        <p:cTn id="32" dur="500"/>
                                        <p:tgtEl>
                                          <p:spTgt spid="11268">
                                            <p:txEl>
                                              <p:pRg st="5" end="5"/>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1268">
                                            <p:txEl>
                                              <p:pRg st="6" end="6"/>
                                            </p:txEl>
                                          </p:spTgt>
                                        </p:tgtEl>
                                        <p:attrNameLst>
                                          <p:attrName>style.visibility</p:attrName>
                                        </p:attrNameLst>
                                      </p:cBhvr>
                                      <p:to>
                                        <p:strVal val="visible"/>
                                      </p:to>
                                    </p:set>
                                    <p:animEffect transition="in" filter="fade">
                                      <p:cBhvr>
                                        <p:cTn id="35" dur="500"/>
                                        <p:tgtEl>
                                          <p:spTgt spid="11268">
                                            <p:txEl>
                                              <p:pRg st="6" end="6"/>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1268">
                                            <p:txEl>
                                              <p:pRg st="7" end="7"/>
                                            </p:txEl>
                                          </p:spTgt>
                                        </p:tgtEl>
                                        <p:attrNameLst>
                                          <p:attrName>style.visibility</p:attrName>
                                        </p:attrNameLst>
                                      </p:cBhvr>
                                      <p:to>
                                        <p:strVal val="visible"/>
                                      </p:to>
                                    </p:set>
                                    <p:animEffect transition="in" filter="fade">
                                      <p:cBhvr>
                                        <p:cTn id="38" dur="500"/>
                                        <p:tgtEl>
                                          <p:spTgt spid="11268">
                                            <p:txEl>
                                              <p:pRg st="7" end="7"/>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3" presetClass="entr" presetSubtype="10" fill="hold" nodeType="clickEffect">
                                  <p:stCondLst>
                                    <p:cond delay="0"/>
                                  </p:stCondLst>
                                  <p:childTnLst>
                                    <p:set>
                                      <p:cBhvr>
                                        <p:cTn id="42" dur="1" fill="hold">
                                          <p:stCondLst>
                                            <p:cond delay="0"/>
                                          </p:stCondLst>
                                        </p:cTn>
                                        <p:tgtEl>
                                          <p:spTgt spid="5"/>
                                        </p:tgtEl>
                                        <p:attrNameLst>
                                          <p:attrName>style.visibility</p:attrName>
                                        </p:attrNameLst>
                                      </p:cBhvr>
                                      <p:to>
                                        <p:strVal val="visible"/>
                                      </p:to>
                                    </p:set>
                                    <p:animEffect transition="in" filter="blinds(horizontal)">
                                      <p:cBhvr>
                                        <p:cTn id="43" dur="500"/>
                                        <p:tgtEl>
                                          <p:spTgt spid="5"/>
                                        </p:tgtEl>
                                      </p:cBhvr>
                                    </p:animEffect>
                                  </p:childTnLst>
                                </p:cTn>
                              </p:par>
                              <p:par>
                                <p:cTn id="44" presetID="3" presetClass="entr" presetSubtype="10" fill="hold" nodeType="withEffect">
                                  <p:stCondLst>
                                    <p:cond delay="0"/>
                                  </p:stCondLst>
                                  <p:childTnLst>
                                    <p:set>
                                      <p:cBhvr>
                                        <p:cTn id="45" dur="1" fill="hold">
                                          <p:stCondLst>
                                            <p:cond delay="0"/>
                                          </p:stCondLst>
                                        </p:cTn>
                                        <p:tgtEl>
                                          <p:spTgt spid="4"/>
                                        </p:tgtEl>
                                        <p:attrNameLst>
                                          <p:attrName>style.visibility</p:attrName>
                                        </p:attrNameLst>
                                      </p:cBhvr>
                                      <p:to>
                                        <p:strVal val="visible"/>
                                      </p:to>
                                    </p:set>
                                    <p:animEffect transition="in" filter="blinds(horizontal)">
                                      <p:cBhvr>
                                        <p:cTn id="46" dur="500"/>
                                        <p:tgtEl>
                                          <p:spTgt spid="4"/>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11268">
                                            <p:txEl>
                                              <p:pRg st="8" end="8"/>
                                            </p:txEl>
                                          </p:spTgt>
                                        </p:tgtEl>
                                        <p:attrNameLst>
                                          <p:attrName>style.visibility</p:attrName>
                                        </p:attrNameLst>
                                      </p:cBhvr>
                                      <p:to>
                                        <p:strVal val="visible"/>
                                      </p:to>
                                    </p:set>
                                    <p:animEffect transition="in" filter="fade">
                                      <p:cBhvr>
                                        <p:cTn id="51" dur="500"/>
                                        <p:tgtEl>
                                          <p:spTgt spid="11268">
                                            <p:txEl>
                                              <p:pRg st="8" end="8"/>
                                            </p:txEl>
                                          </p:spTgt>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11268">
                                            <p:txEl>
                                              <p:pRg st="9" end="9"/>
                                            </p:txEl>
                                          </p:spTgt>
                                        </p:tgtEl>
                                        <p:attrNameLst>
                                          <p:attrName>style.visibility</p:attrName>
                                        </p:attrNameLst>
                                      </p:cBhvr>
                                      <p:to>
                                        <p:strVal val="visible"/>
                                      </p:to>
                                    </p:set>
                                    <p:animEffect transition="in" filter="fade">
                                      <p:cBhvr>
                                        <p:cTn id="54" dur="500"/>
                                        <p:tgtEl>
                                          <p:spTgt spid="11268">
                                            <p:txEl>
                                              <p:pRg st="9" end="9"/>
                                            </p:txEl>
                                          </p:spTgt>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11268">
                                            <p:txEl>
                                              <p:pRg st="10" end="10"/>
                                            </p:txEl>
                                          </p:spTgt>
                                        </p:tgtEl>
                                        <p:attrNameLst>
                                          <p:attrName>style.visibility</p:attrName>
                                        </p:attrNameLst>
                                      </p:cBhvr>
                                      <p:to>
                                        <p:strVal val="visible"/>
                                      </p:to>
                                    </p:set>
                                    <p:animEffect transition="in" filter="fade">
                                      <p:cBhvr>
                                        <p:cTn id="57" dur="500"/>
                                        <p:tgtEl>
                                          <p:spTgt spid="11268">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8" grpId="0" uiExpand="1"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Rectangle 3"/>
          <p:cNvSpPr>
            <a:spLocks noGrp="1" noChangeArrowheads="1"/>
          </p:cNvSpPr>
          <p:nvPr>
            <p:ph type="title"/>
          </p:nvPr>
        </p:nvSpPr>
        <p:spPr/>
        <p:txBody>
          <a:bodyPr/>
          <a:lstStyle/>
          <a:p>
            <a:r>
              <a:rPr lang="zh-CN" altLang="en-US" sz="3200" dirty="0"/>
              <a:t> 问题</a:t>
            </a:r>
            <a:r>
              <a:rPr lang="en-US" altLang="zh-CN" sz="3200" dirty="0"/>
              <a:t>2</a:t>
            </a:r>
            <a:r>
              <a:rPr lang="zh-CN" altLang="en-US" sz="3200" dirty="0"/>
              <a:t>：了解汇编 </a:t>
            </a:r>
            <a:r>
              <a:rPr lang="en-US" altLang="zh-CN" sz="3200" dirty="0"/>
              <a:t>(1/4)</a:t>
            </a:r>
            <a:br>
              <a:rPr lang="en-US" altLang="zh-CN" sz="3200" dirty="0"/>
            </a:br>
            <a:r>
              <a:rPr lang="en-US" sz="3200" b="1" dirty="0"/>
              <a:t>You’ve Got to Know Assembly</a:t>
            </a:r>
            <a:endParaRPr lang="en-US" sz="3200" b="1" dirty="0"/>
          </a:p>
        </p:txBody>
      </p:sp>
      <p:sp>
        <p:nvSpPr>
          <p:cNvPr id="12292" name="Rectangle 4"/>
          <p:cNvSpPr>
            <a:spLocks noGrp="1" noChangeArrowheads="1"/>
          </p:cNvSpPr>
          <p:nvPr>
            <p:ph type="body" idx="1"/>
          </p:nvPr>
        </p:nvSpPr>
        <p:spPr>
          <a:xfrm>
            <a:off x="396875" y="1371600"/>
            <a:ext cx="7896225" cy="4972050"/>
          </a:xfrm>
        </p:spPr>
        <p:txBody>
          <a:bodyPr/>
          <a:lstStyle/>
          <a:p>
            <a:pPr marL="0" indent="0">
              <a:buNone/>
            </a:pPr>
            <a:r>
              <a:rPr lang="zh-CN" altLang="en-US" sz="2800" dirty="0">
                <a:solidFill>
                  <a:srgbClr val="FF0000"/>
                </a:solidFill>
                <a:sym typeface="Wingdings" panose="05000000000000000000" pitchFamily="2" charset="2"/>
              </a:rPr>
              <a:t>可能你永远都不会去写汇编程序，但是</a:t>
            </a:r>
            <a:r>
              <a:rPr lang="en-US" altLang="zh-CN" sz="2800" dirty="0">
                <a:solidFill>
                  <a:srgbClr val="FF0000"/>
                </a:solidFill>
                <a:sym typeface="Wingdings" panose="05000000000000000000" pitchFamily="2" charset="2"/>
              </a:rPr>
              <a:t>……</a:t>
            </a:r>
            <a:endParaRPr lang="en-US" altLang="zh-CN" sz="2800" dirty="0">
              <a:solidFill>
                <a:srgbClr val="FF0000"/>
              </a:solidFill>
              <a:sym typeface="Wingdings" panose="05000000000000000000" pitchFamily="2" charset="2"/>
            </a:endParaRPr>
          </a:p>
          <a:p>
            <a:pPr marL="0" indent="0">
              <a:buNone/>
            </a:pPr>
            <a:r>
              <a:rPr lang="zh-CN" altLang="en-US" sz="2800" dirty="0">
                <a:solidFill>
                  <a:srgbClr val="FF0000"/>
                </a:solidFill>
                <a:sym typeface="Wingdings" panose="05000000000000000000" pitchFamily="2" charset="2"/>
              </a:rPr>
              <a:t>有助于了解机器层面的程序执行模型</a:t>
            </a:r>
            <a:endParaRPr lang="en-US" altLang="zh-CN" sz="2800" dirty="0">
              <a:solidFill>
                <a:srgbClr val="FF0000"/>
              </a:solidFill>
              <a:sym typeface="Wingdings" panose="05000000000000000000" pitchFamily="2" charset="2"/>
            </a:endParaRPr>
          </a:p>
          <a:p>
            <a:pPr defTabSz="965200">
              <a:spcBef>
                <a:spcPct val="0"/>
              </a:spcBef>
              <a:defRPr/>
            </a:pPr>
            <a:r>
              <a:rPr lang="zh-CN" altLang="en-US" sz="2800" dirty="0">
                <a:sym typeface="Wingdings" panose="05000000000000000000" pitchFamily="2" charset="2"/>
              </a:rPr>
              <a:t>帮助查找底层实现相关的程序错误（</a:t>
            </a:r>
            <a:r>
              <a:rPr lang="en-US" altLang="zh-CN" sz="2800" dirty="0">
                <a:sym typeface="Wingdings" panose="05000000000000000000" pitchFamily="2" charset="2"/>
              </a:rPr>
              <a:t>bug</a:t>
            </a:r>
            <a:r>
              <a:rPr lang="zh-CN" altLang="en-US" sz="2800" dirty="0">
                <a:sym typeface="Wingdings" panose="05000000000000000000" pitchFamily="2" charset="2"/>
              </a:rPr>
              <a:t>）</a:t>
            </a:r>
            <a:endParaRPr lang="en-US" altLang="zh-CN" sz="2800" dirty="0">
              <a:sym typeface="Wingdings" panose="05000000000000000000" pitchFamily="2" charset="2"/>
            </a:endParaRPr>
          </a:p>
          <a:p>
            <a:pPr lvl="1"/>
            <a:r>
              <a:rPr lang="zh-CN" altLang="en-US" sz="2200" b="1" dirty="0">
                <a:effectLst>
                  <a:outerShdw blurRad="38100" dist="38100" dir="2700000" algn="tl">
                    <a:srgbClr val="000000">
                      <a:alpha val="43137"/>
                    </a:srgbClr>
                  </a:outerShdw>
                </a:effectLst>
              </a:rPr>
              <a:t>例</a:t>
            </a:r>
            <a:r>
              <a:rPr lang="en-US" altLang="zh-CN" sz="2200" b="1" dirty="0">
                <a:effectLst>
                  <a:outerShdw blurRad="38100" dist="38100" dir="2700000" algn="tl">
                    <a:srgbClr val="000000">
                      <a:alpha val="43137"/>
                    </a:srgbClr>
                  </a:outerShdw>
                </a:effectLst>
              </a:rPr>
              <a:t>2.1</a:t>
            </a:r>
            <a:r>
              <a:rPr lang="zh-CN" altLang="en-US" sz="2200" dirty="0"/>
              <a:t>：比较整型</a:t>
            </a:r>
            <a:r>
              <a:rPr lang="en-US" altLang="zh-CN" sz="2200" dirty="0"/>
              <a:t>(</a:t>
            </a:r>
            <a:r>
              <a:rPr lang="en-US" altLang="en-US" sz="2200" dirty="0" err="1"/>
              <a:t>int</a:t>
            </a:r>
            <a:r>
              <a:rPr lang="en-US" altLang="zh-CN" sz="2200" dirty="0"/>
              <a:t>)</a:t>
            </a:r>
            <a:r>
              <a:rPr lang="zh-CN" altLang="en-US" sz="2200" dirty="0"/>
              <a:t>、无符号整型</a:t>
            </a:r>
            <a:r>
              <a:rPr lang="en-US" altLang="zh-CN" sz="2200" dirty="0"/>
              <a:t>(</a:t>
            </a:r>
            <a:r>
              <a:rPr lang="en-US" altLang="en-US" sz="2200" dirty="0"/>
              <a:t>unsigned </a:t>
            </a:r>
            <a:r>
              <a:rPr lang="en-US" altLang="en-US" sz="2200" dirty="0" err="1"/>
              <a:t>int</a:t>
            </a:r>
            <a:r>
              <a:rPr lang="en-US" altLang="zh-CN" sz="2200" dirty="0"/>
              <a:t>)</a:t>
            </a:r>
            <a:endParaRPr lang="en-US" altLang="zh-CN" sz="2200" dirty="0"/>
          </a:p>
          <a:p>
            <a:pPr lvl="1"/>
            <a:r>
              <a:rPr lang="en-US" altLang="zh-CN" sz="2200" dirty="0"/>
              <a:t>d = −1 &lt;  TOTAL=12</a:t>
            </a:r>
            <a:r>
              <a:rPr lang="zh-CN" altLang="en-US" sz="2200" dirty="0"/>
              <a:t>，理应输出</a:t>
            </a:r>
            <a:r>
              <a:rPr lang="en-US" altLang="zh-CN" sz="2200" dirty="0"/>
              <a:t>small</a:t>
            </a:r>
            <a:r>
              <a:rPr lang="zh-CN" altLang="en-US" sz="2200" dirty="0"/>
              <a:t>，但结果却是</a:t>
            </a:r>
            <a:r>
              <a:rPr lang="en-US" altLang="zh-CN" sz="2200" dirty="0"/>
              <a:t>large</a:t>
            </a:r>
            <a:endParaRPr lang="en-US" altLang="zh-CN" sz="2200" dirty="0"/>
          </a:p>
          <a:p>
            <a:pPr lvl="2"/>
            <a:r>
              <a:rPr lang="en-US" altLang="zh-CN" dirty="0" err="1"/>
              <a:t>sizeof</a:t>
            </a:r>
            <a:r>
              <a:rPr lang="en-US" altLang="zh-CN" dirty="0"/>
              <a:t>()</a:t>
            </a:r>
            <a:r>
              <a:rPr lang="zh-CN" altLang="en-US" dirty="0"/>
              <a:t>的返回值是</a:t>
            </a:r>
            <a:r>
              <a:rPr lang="en-US" altLang="zh-CN" dirty="0"/>
              <a:t>unsigned </a:t>
            </a:r>
            <a:r>
              <a:rPr lang="en-US" altLang="zh-CN" dirty="0" err="1"/>
              <a:t>int</a:t>
            </a:r>
            <a:r>
              <a:rPr lang="zh-CN" altLang="en-US" dirty="0"/>
              <a:t>；</a:t>
            </a:r>
            <a:endParaRPr lang="en-US" altLang="zh-CN" dirty="0"/>
          </a:p>
          <a:p>
            <a:pPr lvl="2"/>
            <a:r>
              <a:rPr lang="en-US" altLang="zh-CN" dirty="0"/>
              <a:t>if</a:t>
            </a:r>
            <a:r>
              <a:rPr lang="zh-CN" altLang="en-US" dirty="0"/>
              <a:t>语句作比较时，编译器认为</a:t>
            </a:r>
            <a:r>
              <a:rPr lang="en-US" altLang="zh-CN" dirty="0"/>
              <a:t>−1</a:t>
            </a:r>
            <a:r>
              <a:rPr lang="zh-CN" altLang="en-US" dirty="0"/>
              <a:t>是</a:t>
            </a:r>
            <a:r>
              <a:rPr lang="en-US" altLang="zh-CN" dirty="0"/>
              <a:t>unsigned </a:t>
            </a:r>
            <a:r>
              <a:rPr lang="en-US" altLang="zh-CN" dirty="0" err="1"/>
              <a:t>int</a:t>
            </a:r>
            <a:r>
              <a:rPr lang="en-US" altLang="zh-CN" dirty="0"/>
              <a:t> (</a:t>
            </a:r>
            <a:r>
              <a:rPr lang="zh-CN" altLang="en-US" dirty="0"/>
              <a:t>很大的整数</a:t>
            </a:r>
            <a:r>
              <a:rPr lang="en-US" altLang="zh-CN" dirty="0"/>
              <a:t>)</a:t>
            </a:r>
            <a:endParaRPr lang="en-US" altLang="zh-CN" dirty="0"/>
          </a:p>
          <a:p>
            <a:pPr lvl="1"/>
            <a:r>
              <a:rPr lang="zh-CN" altLang="en-US" sz="2200" dirty="0"/>
              <a:t>通过底层汇编代码</a:t>
            </a:r>
            <a:r>
              <a:rPr lang="en-US" altLang="zh-CN" sz="2200" dirty="0"/>
              <a:t>/</a:t>
            </a:r>
            <a:r>
              <a:rPr lang="zh-CN" altLang="en-US" sz="2200" dirty="0"/>
              <a:t>目标程序文件</a:t>
            </a:r>
            <a:r>
              <a:rPr lang="en-US" altLang="zh-CN" sz="2200" dirty="0"/>
              <a:t>(</a:t>
            </a:r>
            <a:r>
              <a:rPr lang="zh-CN" altLang="en-US" sz="2200" dirty="0"/>
              <a:t>二进制文件</a:t>
            </a:r>
            <a:r>
              <a:rPr lang="en-US" altLang="zh-CN" sz="2200" dirty="0"/>
              <a:t>)</a:t>
            </a:r>
            <a:r>
              <a:rPr lang="zh-CN" altLang="en-US" sz="2200" dirty="0"/>
              <a:t>查看 </a:t>
            </a:r>
            <a:r>
              <a:rPr lang="en-US" altLang="zh-CN" sz="2200" dirty="0"/>
              <a:t>d </a:t>
            </a:r>
            <a:r>
              <a:rPr lang="zh-CN" altLang="en-US" sz="2200" dirty="0"/>
              <a:t>的数值</a:t>
            </a:r>
            <a:endParaRPr lang="en-US" altLang="zh-CN" sz="2200" dirty="0"/>
          </a:p>
          <a:p>
            <a:pPr lvl="1"/>
            <a:endParaRPr lang="en-US" altLang="zh-CN" sz="2600" dirty="0"/>
          </a:p>
        </p:txBody>
      </p:sp>
      <p:sp>
        <p:nvSpPr>
          <p:cNvPr id="4" name="Rectangle 4"/>
          <p:cNvSpPr/>
          <p:nvPr/>
        </p:nvSpPr>
        <p:spPr bwMode="auto">
          <a:xfrm>
            <a:off x="2057400" y="4724400"/>
            <a:ext cx="6324600" cy="2006600"/>
          </a:xfrm>
          <a:prstGeom prst="rect">
            <a:avLst/>
          </a:prstGeom>
          <a:solidFill>
            <a:srgbClr val="F8F6D9"/>
          </a:solidFill>
          <a:ln w="6350" cap="flat">
            <a:solidFill>
              <a:schemeClr val="tx1"/>
            </a:solidFill>
            <a:prstDash val="solid"/>
            <a:miter lim="800000"/>
            <a:headEnd type="none" w="med" len="med"/>
            <a:tailEnd type="none" w="med" len="med"/>
          </a:ln>
        </p:spPr>
        <p:txBody>
          <a:bodyPr lIns="63500" tIns="63500" rIns="63500" bIns="63500"/>
          <a:lstStyle/>
          <a:p>
            <a:pPr>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1600" dirty="0" err="1">
                <a:latin typeface="Courier New" panose="02070309020205020404"/>
                <a:ea typeface="Monaco" charset="0"/>
                <a:cs typeface="Courier New" panose="02070309020205020404"/>
                <a:sym typeface="Monaco" charset="0"/>
              </a:rPr>
              <a:t>int</a:t>
            </a:r>
            <a:r>
              <a:rPr lang="en-US" sz="1600" dirty="0">
                <a:latin typeface="Courier New" panose="02070309020205020404"/>
                <a:ea typeface="Monaco" charset="0"/>
                <a:cs typeface="Courier New" panose="02070309020205020404"/>
                <a:sym typeface="Monaco" charset="0"/>
              </a:rPr>
              <a:t> array[] = {1,2,3};</a:t>
            </a:r>
            <a:endParaRPr lang="en-US" sz="1600" dirty="0">
              <a:latin typeface="Courier New" panose="02070309020205020404"/>
              <a:ea typeface="Monaco" charset="0"/>
              <a:cs typeface="Courier New" panose="02070309020205020404"/>
              <a:sym typeface="Monaco" charset="0"/>
            </a:endParaRPr>
          </a:p>
          <a:p>
            <a:pPr>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1600" dirty="0">
                <a:latin typeface="Courier New" panose="02070309020205020404"/>
                <a:ea typeface="Monaco" charset="0"/>
                <a:cs typeface="Courier New" panose="02070309020205020404"/>
                <a:sym typeface="Monaco" charset="0"/>
              </a:rPr>
              <a:t>#define TOTAL </a:t>
            </a:r>
            <a:r>
              <a:rPr lang="en-US" sz="1600" dirty="0" err="1">
                <a:solidFill>
                  <a:srgbClr val="FF0000"/>
                </a:solidFill>
                <a:latin typeface="Courier New" panose="02070309020205020404"/>
                <a:ea typeface="Monaco" charset="0"/>
                <a:cs typeface="Courier New" panose="02070309020205020404"/>
                <a:sym typeface="Monaco" charset="0"/>
              </a:rPr>
              <a:t>sizeof</a:t>
            </a:r>
            <a:r>
              <a:rPr lang="en-US" sz="1600" dirty="0">
                <a:latin typeface="Courier New" panose="02070309020205020404"/>
                <a:ea typeface="Monaco" charset="0"/>
                <a:cs typeface="Courier New" panose="02070309020205020404"/>
                <a:sym typeface="Monaco" charset="0"/>
              </a:rPr>
              <a:t>(array) </a:t>
            </a:r>
            <a:r>
              <a:rPr lang="en-US" altLang="zh-CN" sz="1600" dirty="0">
                <a:solidFill>
                  <a:srgbClr val="FF0000"/>
                </a:solidFill>
                <a:latin typeface="Courier New" panose="02070309020205020404"/>
                <a:ea typeface="Monaco" charset="0"/>
                <a:cs typeface="Courier New" panose="02070309020205020404"/>
                <a:sym typeface="Monaco" charset="0"/>
              </a:rPr>
              <a:t>/</a:t>
            </a:r>
            <a:r>
              <a:rPr lang="zh-CN" altLang="en-US" sz="1600" dirty="0">
                <a:solidFill>
                  <a:srgbClr val="FF0000"/>
                </a:solidFill>
                <a:latin typeface="Courier New" panose="02070309020205020404"/>
                <a:ea typeface="Monaco" charset="0"/>
                <a:cs typeface="Courier New" panose="02070309020205020404"/>
                <a:sym typeface="Monaco" charset="0"/>
              </a:rPr>
              <a:t>* </a:t>
            </a:r>
            <a:r>
              <a:rPr lang="en-US" altLang="zh-CN" sz="1600" dirty="0">
                <a:solidFill>
                  <a:srgbClr val="FF0000"/>
                </a:solidFill>
                <a:latin typeface="Courier New" panose="02070309020205020404"/>
                <a:ea typeface="Monaco" charset="0"/>
                <a:cs typeface="Courier New" panose="02070309020205020404"/>
                <a:sym typeface="Monaco" charset="0"/>
              </a:rPr>
              <a:t>unsigned </a:t>
            </a:r>
            <a:r>
              <a:rPr lang="en-US" altLang="zh-CN" sz="1600" dirty="0" err="1">
                <a:solidFill>
                  <a:srgbClr val="FF0000"/>
                </a:solidFill>
                <a:latin typeface="Courier New" panose="02070309020205020404"/>
                <a:ea typeface="Monaco" charset="0"/>
                <a:cs typeface="Courier New" panose="02070309020205020404"/>
                <a:sym typeface="Monaco" charset="0"/>
              </a:rPr>
              <a:t>int</a:t>
            </a:r>
            <a:r>
              <a:rPr lang="en-US" altLang="zh-CN" sz="1600" dirty="0">
                <a:solidFill>
                  <a:srgbClr val="FF0000"/>
                </a:solidFill>
                <a:latin typeface="Courier New" panose="02070309020205020404"/>
                <a:ea typeface="Monaco" charset="0"/>
                <a:cs typeface="Courier New" panose="02070309020205020404"/>
                <a:sym typeface="Monaco" charset="0"/>
              </a:rPr>
              <a:t> </a:t>
            </a:r>
            <a:r>
              <a:rPr lang="zh-CN" altLang="en-US" sz="1600" dirty="0">
                <a:solidFill>
                  <a:srgbClr val="FF0000"/>
                </a:solidFill>
                <a:latin typeface="Courier New" panose="02070309020205020404"/>
                <a:ea typeface="Monaco" charset="0"/>
                <a:cs typeface="Courier New" panose="02070309020205020404"/>
                <a:sym typeface="Monaco" charset="0"/>
              </a:rPr>
              <a:t>*</a:t>
            </a:r>
            <a:r>
              <a:rPr lang="en-US" altLang="zh-CN" sz="1600" dirty="0">
                <a:solidFill>
                  <a:srgbClr val="FF0000"/>
                </a:solidFill>
                <a:latin typeface="Courier New" panose="02070309020205020404"/>
                <a:ea typeface="Monaco" charset="0"/>
                <a:cs typeface="Courier New" panose="02070309020205020404"/>
                <a:sym typeface="Monaco" charset="0"/>
              </a:rPr>
              <a:t>/</a:t>
            </a:r>
            <a:endParaRPr lang="en-US" sz="1600" dirty="0">
              <a:solidFill>
                <a:srgbClr val="FF0000"/>
              </a:solidFill>
              <a:latin typeface="Courier New" panose="02070309020205020404"/>
              <a:ea typeface="Monaco" charset="0"/>
              <a:cs typeface="Courier New" panose="02070309020205020404"/>
              <a:sym typeface="Monaco" charset="0"/>
            </a:endParaRPr>
          </a:p>
          <a:p>
            <a:pPr>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1600" dirty="0">
                <a:latin typeface="Courier New" panose="02070309020205020404"/>
                <a:ea typeface="Monaco" charset="0"/>
                <a:cs typeface="Courier New" panose="02070309020205020404"/>
                <a:sym typeface="Monaco" charset="0"/>
              </a:rPr>
              <a:t>void main() {</a:t>
            </a:r>
            <a:endParaRPr lang="en-US" sz="1600" dirty="0">
              <a:latin typeface="Courier New" panose="02070309020205020404"/>
              <a:ea typeface="Monaco" charset="0"/>
              <a:cs typeface="Courier New" panose="02070309020205020404"/>
              <a:sym typeface="Monaco" charset="0"/>
            </a:endParaRPr>
          </a:p>
          <a:p>
            <a:pPr>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1600" dirty="0">
                <a:latin typeface="Courier New" panose="02070309020205020404"/>
                <a:ea typeface="Monaco" charset="0"/>
                <a:cs typeface="Courier New" panose="02070309020205020404"/>
                <a:sym typeface="Monaco" charset="0"/>
              </a:rPr>
              <a:t>    </a:t>
            </a:r>
            <a:r>
              <a:rPr lang="en-US" sz="1600" dirty="0" err="1">
                <a:latin typeface="Courier New" panose="02070309020205020404"/>
                <a:ea typeface="Monaco" charset="0"/>
                <a:cs typeface="Courier New" panose="02070309020205020404"/>
                <a:sym typeface="Monaco" charset="0"/>
              </a:rPr>
              <a:t>int</a:t>
            </a:r>
            <a:r>
              <a:rPr lang="en-US" sz="1600" dirty="0">
                <a:latin typeface="Courier New" panose="02070309020205020404"/>
                <a:ea typeface="Monaco" charset="0"/>
                <a:cs typeface="Courier New" panose="02070309020205020404"/>
                <a:sym typeface="Monaco" charset="0"/>
              </a:rPr>
              <a:t> d = -1;</a:t>
            </a:r>
            <a:endParaRPr lang="en-US" sz="1600" dirty="0">
              <a:latin typeface="Courier New" panose="02070309020205020404"/>
              <a:ea typeface="Monaco" charset="0"/>
              <a:cs typeface="Courier New" panose="02070309020205020404"/>
              <a:sym typeface="Monaco" charset="0"/>
            </a:endParaRPr>
          </a:p>
          <a:p>
            <a:pPr>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1600" dirty="0">
                <a:latin typeface="Courier New" panose="02070309020205020404"/>
                <a:ea typeface="Monaco" charset="0"/>
                <a:cs typeface="Courier New" panose="02070309020205020404"/>
                <a:sym typeface="Monaco" charset="0"/>
              </a:rPr>
              <a:t>    if (d &lt;= TOTAL)</a:t>
            </a:r>
            <a:endParaRPr lang="en-US" sz="1600" dirty="0">
              <a:latin typeface="Courier New" panose="02070309020205020404"/>
              <a:ea typeface="Monaco" charset="0"/>
              <a:cs typeface="Courier New" panose="02070309020205020404"/>
              <a:sym typeface="Monaco" charset="0"/>
            </a:endParaRPr>
          </a:p>
          <a:p>
            <a:pPr>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1600" dirty="0">
                <a:latin typeface="Courier New" panose="02070309020205020404"/>
                <a:ea typeface="Monaco" charset="0"/>
                <a:cs typeface="Courier New" panose="02070309020205020404"/>
                <a:sym typeface="Monaco" charset="0"/>
              </a:rPr>
              <a:t>        </a:t>
            </a:r>
            <a:r>
              <a:rPr lang="en-US" sz="1600" dirty="0" err="1">
                <a:latin typeface="Courier New" panose="02070309020205020404"/>
                <a:ea typeface="Monaco" charset="0"/>
                <a:cs typeface="Courier New" panose="02070309020205020404"/>
                <a:sym typeface="Monaco" charset="0"/>
              </a:rPr>
              <a:t>printf</a:t>
            </a:r>
            <a:r>
              <a:rPr lang="en-US" sz="1600" dirty="0">
                <a:latin typeface="Courier New" panose="02070309020205020404"/>
                <a:ea typeface="Monaco" charset="0"/>
                <a:cs typeface="Courier New" panose="02070309020205020404"/>
                <a:sym typeface="Monaco" charset="0"/>
              </a:rPr>
              <a:t>("small\n");</a:t>
            </a:r>
            <a:endParaRPr lang="en-US" sz="1600" dirty="0">
              <a:latin typeface="Courier New" panose="02070309020205020404"/>
              <a:ea typeface="Monaco" charset="0"/>
              <a:cs typeface="Courier New" panose="02070309020205020404"/>
              <a:sym typeface="Monaco" charset="0"/>
            </a:endParaRPr>
          </a:p>
          <a:p>
            <a:pPr>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1600" dirty="0">
                <a:latin typeface="Courier New" panose="02070309020205020404"/>
                <a:ea typeface="Monaco" charset="0"/>
                <a:cs typeface="Courier New" panose="02070309020205020404"/>
                <a:sym typeface="Monaco" charset="0"/>
              </a:rPr>
              <a:t>    else </a:t>
            </a:r>
            <a:r>
              <a:rPr lang="en-US" sz="1600" dirty="0" err="1">
                <a:latin typeface="Courier New" panose="02070309020205020404"/>
                <a:ea typeface="Monaco" charset="0"/>
                <a:cs typeface="Courier New" panose="02070309020205020404"/>
                <a:sym typeface="Monaco" charset="0"/>
              </a:rPr>
              <a:t>printf</a:t>
            </a:r>
            <a:r>
              <a:rPr lang="en-US" sz="1600" dirty="0">
                <a:latin typeface="Courier New" panose="02070309020205020404"/>
                <a:ea typeface="Monaco" charset="0"/>
                <a:cs typeface="Courier New" panose="02070309020205020404"/>
                <a:sym typeface="Monaco" charset="0"/>
              </a:rPr>
              <a:t>("large\n");</a:t>
            </a:r>
            <a:endParaRPr lang="en-US" sz="1600" dirty="0">
              <a:latin typeface="Courier New" panose="02070309020205020404"/>
              <a:ea typeface="Monaco" charset="0"/>
              <a:cs typeface="Courier New" panose="02070309020205020404"/>
              <a:sym typeface="Monaco" charset="0"/>
            </a:endParaRPr>
          </a:p>
          <a:p>
            <a:pPr>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1600" dirty="0">
                <a:latin typeface="Courier New" panose="02070309020205020404"/>
                <a:ea typeface="Monaco" charset="0"/>
                <a:cs typeface="Courier New" panose="02070309020205020404"/>
                <a:sym typeface="Monaco" charset="0"/>
              </a:rPr>
              <a:t>}</a:t>
            </a:r>
            <a:endParaRPr lang="en-US" sz="1600" b="1" dirty="0">
              <a:solidFill>
                <a:schemeClr val="tx1"/>
              </a:solidFill>
              <a:latin typeface="Courier New" panose="02070309020205020404"/>
              <a:ea typeface="Monaco" charset="0"/>
              <a:cs typeface="Courier New" panose="02070309020205020404"/>
              <a:sym typeface="Monaco"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292">
                                            <p:txEl>
                                              <p:pRg st="3" end="3"/>
                                            </p:txEl>
                                          </p:spTgt>
                                        </p:tgtEl>
                                        <p:attrNameLst>
                                          <p:attrName>style.visibility</p:attrName>
                                        </p:attrNameLst>
                                      </p:cBhvr>
                                      <p:to>
                                        <p:strVal val="visible"/>
                                      </p:to>
                                    </p:set>
                                    <p:animEffect transition="in" filter="fade">
                                      <p:cBhvr>
                                        <p:cTn id="7" dur="500"/>
                                        <p:tgtEl>
                                          <p:spTgt spid="12292">
                                            <p:txEl>
                                              <p:pRg st="3" end="3"/>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2292">
                                            <p:txEl>
                                              <p:pRg st="4" end="4"/>
                                            </p:txEl>
                                          </p:spTgt>
                                        </p:tgtEl>
                                        <p:attrNameLst>
                                          <p:attrName>style.visibility</p:attrName>
                                        </p:attrNameLst>
                                      </p:cBhvr>
                                      <p:to>
                                        <p:strVal val="visible"/>
                                      </p:to>
                                    </p:set>
                                    <p:animEffect transition="in" filter="fade">
                                      <p:cBhvr>
                                        <p:cTn id="16" dur="500"/>
                                        <p:tgtEl>
                                          <p:spTgt spid="12292">
                                            <p:txEl>
                                              <p:pRg st="4" end="4"/>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2292">
                                            <p:txEl>
                                              <p:pRg st="5" end="5"/>
                                            </p:txEl>
                                          </p:spTgt>
                                        </p:tgtEl>
                                        <p:attrNameLst>
                                          <p:attrName>style.visibility</p:attrName>
                                        </p:attrNameLst>
                                      </p:cBhvr>
                                      <p:to>
                                        <p:strVal val="visible"/>
                                      </p:to>
                                    </p:set>
                                    <p:animEffect transition="in" filter="fade">
                                      <p:cBhvr>
                                        <p:cTn id="21" dur="500"/>
                                        <p:tgtEl>
                                          <p:spTgt spid="12292">
                                            <p:txEl>
                                              <p:pRg st="5" end="5"/>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2292">
                                            <p:txEl>
                                              <p:pRg st="6" end="6"/>
                                            </p:txEl>
                                          </p:spTgt>
                                        </p:tgtEl>
                                        <p:attrNameLst>
                                          <p:attrName>style.visibility</p:attrName>
                                        </p:attrNameLst>
                                      </p:cBhvr>
                                      <p:to>
                                        <p:strVal val="visible"/>
                                      </p:to>
                                    </p:set>
                                    <p:animEffect transition="in" filter="fade">
                                      <p:cBhvr>
                                        <p:cTn id="24" dur="500"/>
                                        <p:tgtEl>
                                          <p:spTgt spid="12292">
                                            <p:txEl>
                                              <p:pRg st="6" end="6"/>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2292">
                                            <p:txEl>
                                              <p:pRg st="7" end="7"/>
                                            </p:txEl>
                                          </p:spTgt>
                                        </p:tgtEl>
                                        <p:attrNameLst>
                                          <p:attrName>style.visibility</p:attrName>
                                        </p:attrNameLst>
                                      </p:cBhvr>
                                      <p:to>
                                        <p:strVal val="visible"/>
                                      </p:to>
                                    </p:set>
                                    <p:animEffect transition="in" filter="fade">
                                      <p:cBhvr>
                                        <p:cTn id="29" dur="500"/>
                                        <p:tgtEl>
                                          <p:spTgt spid="12292">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2" grpId="0" uiExpand="1" build="p"/>
      <p:bldP spid="4"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Rectangle 3"/>
          <p:cNvSpPr>
            <a:spLocks noGrp="1" noChangeArrowheads="1"/>
          </p:cNvSpPr>
          <p:nvPr>
            <p:ph type="title"/>
          </p:nvPr>
        </p:nvSpPr>
        <p:spPr/>
        <p:txBody>
          <a:bodyPr/>
          <a:lstStyle/>
          <a:p>
            <a:r>
              <a:rPr lang="zh-CN" altLang="en-US" sz="3200" dirty="0"/>
              <a:t> 问题</a:t>
            </a:r>
            <a:r>
              <a:rPr lang="en-US" altLang="zh-CN" sz="3200" dirty="0"/>
              <a:t>2</a:t>
            </a:r>
            <a:r>
              <a:rPr lang="zh-CN" altLang="en-US" sz="3200" dirty="0"/>
              <a:t>：了解汇编 </a:t>
            </a:r>
            <a:r>
              <a:rPr lang="en-US" altLang="zh-CN" sz="3200" dirty="0"/>
              <a:t>(2/4)</a:t>
            </a:r>
            <a:br>
              <a:rPr lang="en-US" altLang="zh-CN" sz="3200" dirty="0"/>
            </a:br>
            <a:r>
              <a:rPr lang="en-US" sz="3200" b="1" dirty="0"/>
              <a:t>You’ve Got to Know Assembly</a:t>
            </a:r>
            <a:endParaRPr lang="en-US" sz="3200" b="1" dirty="0"/>
          </a:p>
        </p:txBody>
      </p:sp>
      <p:sp>
        <p:nvSpPr>
          <p:cNvPr id="12292" name="Rectangle 4"/>
          <p:cNvSpPr>
            <a:spLocks noGrp="1" noChangeArrowheads="1"/>
          </p:cNvSpPr>
          <p:nvPr>
            <p:ph type="body" idx="1"/>
          </p:nvPr>
        </p:nvSpPr>
        <p:spPr>
          <a:xfrm>
            <a:off x="396875" y="1581150"/>
            <a:ext cx="7896225" cy="4972050"/>
          </a:xfrm>
        </p:spPr>
        <p:txBody>
          <a:bodyPr/>
          <a:lstStyle/>
          <a:p>
            <a:pPr defTabSz="965200">
              <a:spcBef>
                <a:spcPct val="0"/>
              </a:spcBef>
              <a:defRPr/>
            </a:pPr>
            <a:r>
              <a:rPr lang="zh-CN" altLang="en-US" sz="2800" dirty="0">
                <a:sym typeface="Wingdings" panose="05000000000000000000" pitchFamily="2" charset="2"/>
              </a:rPr>
              <a:t>程序性能调优</a:t>
            </a:r>
            <a:endParaRPr lang="en-US" altLang="zh-CN" sz="2800" dirty="0">
              <a:sym typeface="Wingdings" panose="05000000000000000000" pitchFamily="2" charset="2"/>
            </a:endParaRPr>
          </a:p>
          <a:p>
            <a:pPr lvl="1" defTabSz="965200">
              <a:spcBef>
                <a:spcPct val="0"/>
              </a:spcBef>
              <a:defRPr/>
            </a:pPr>
            <a:r>
              <a:rPr lang="zh-CN" altLang="en-US" sz="2200" b="1" dirty="0">
                <a:effectLst>
                  <a:outerShdw blurRad="38100" dist="38100" dir="2700000" algn="tl">
                    <a:srgbClr val="000000">
                      <a:alpha val="43137"/>
                    </a:srgbClr>
                  </a:outerShdw>
                </a:effectLst>
                <a:sym typeface="Wingdings" panose="05000000000000000000" pitchFamily="2" charset="2"/>
              </a:rPr>
              <a:t>例</a:t>
            </a:r>
            <a:r>
              <a:rPr lang="en-US" altLang="zh-CN" sz="2200" b="1" dirty="0">
                <a:effectLst>
                  <a:outerShdw blurRad="38100" dist="38100" dir="2700000" algn="tl">
                    <a:srgbClr val="000000">
                      <a:alpha val="43137"/>
                    </a:srgbClr>
                  </a:outerShdw>
                </a:effectLst>
                <a:sym typeface="Wingdings" panose="05000000000000000000" pitchFamily="2" charset="2"/>
              </a:rPr>
              <a:t>2.2</a:t>
            </a:r>
            <a:r>
              <a:rPr lang="zh-CN" altLang="en-US" sz="2200" dirty="0">
                <a:sym typeface="Wingdings" panose="05000000000000000000" pitchFamily="2" charset="2"/>
              </a:rPr>
              <a:t>：尝试不同代码写法，分析比较不同的底层汇编代码效率</a:t>
            </a:r>
            <a:endParaRPr lang="en-US" altLang="zh-CN" sz="2200" dirty="0">
              <a:sym typeface="Wingdings" panose="05000000000000000000" pitchFamily="2" charset="2"/>
            </a:endParaRPr>
          </a:p>
          <a:p>
            <a:pPr lvl="1" defTabSz="965200">
              <a:spcBef>
                <a:spcPct val="0"/>
              </a:spcBef>
              <a:defRPr/>
            </a:pPr>
            <a:r>
              <a:rPr lang="zh-CN" altLang="en-US" sz="2200" dirty="0">
                <a:sym typeface="Wingdings" panose="05000000000000000000" pitchFamily="2" charset="2"/>
              </a:rPr>
              <a:t>两个程序似乎有相同的行为。但是</a:t>
            </a:r>
            <a:r>
              <a:rPr lang="en-US" altLang="zh-CN" sz="2200" dirty="0">
                <a:sym typeface="Wingdings" panose="05000000000000000000" pitchFamily="2" charset="2"/>
              </a:rPr>
              <a:t>fun2</a:t>
            </a:r>
            <a:r>
              <a:rPr lang="zh-CN" altLang="en-US" sz="2200" dirty="0">
                <a:sym typeface="Wingdings" panose="05000000000000000000" pitchFamily="2" charset="2"/>
              </a:rPr>
              <a:t>的效率会更高</a:t>
            </a:r>
            <a:endParaRPr lang="en-US" altLang="zh-CN" sz="2200" dirty="0">
              <a:sym typeface="Wingdings" panose="05000000000000000000" pitchFamily="2" charset="2"/>
            </a:endParaRPr>
          </a:p>
          <a:p>
            <a:pPr lvl="1" defTabSz="965200">
              <a:spcBef>
                <a:spcPct val="0"/>
              </a:spcBef>
              <a:defRPr/>
            </a:pPr>
            <a:r>
              <a:rPr lang="zh-CN" altLang="en-US" sz="2200" dirty="0">
                <a:sym typeface="Wingdings" panose="05000000000000000000" pitchFamily="2" charset="2"/>
              </a:rPr>
              <a:t>通过底层代码可以看出，</a:t>
            </a:r>
            <a:r>
              <a:rPr lang="en-US" altLang="zh-CN" sz="2200" dirty="0">
                <a:sym typeface="Wingdings" panose="05000000000000000000" pitchFamily="2" charset="2"/>
              </a:rPr>
              <a:t>fun1</a:t>
            </a:r>
            <a:r>
              <a:rPr lang="zh-CN" altLang="en-US" sz="2200" dirty="0">
                <a:sym typeface="Wingdings" panose="05000000000000000000" pitchFamily="2" charset="2"/>
              </a:rPr>
              <a:t>需要</a:t>
            </a:r>
            <a:r>
              <a:rPr lang="en-US" altLang="zh-CN" sz="2200" dirty="0">
                <a:sym typeface="Wingdings" panose="05000000000000000000" pitchFamily="2" charset="2"/>
              </a:rPr>
              <a:t>6</a:t>
            </a:r>
            <a:r>
              <a:rPr lang="zh-CN" altLang="en-US" sz="2200" dirty="0">
                <a:sym typeface="Wingdings" panose="05000000000000000000" pitchFamily="2" charset="2"/>
              </a:rPr>
              <a:t>次存储器引用，而</a:t>
            </a:r>
            <a:r>
              <a:rPr lang="en-US" altLang="zh-CN" sz="2200" dirty="0">
                <a:sym typeface="Wingdings" panose="05000000000000000000" pitchFamily="2" charset="2"/>
              </a:rPr>
              <a:t>fun2</a:t>
            </a:r>
            <a:r>
              <a:rPr lang="zh-CN" altLang="en-US" sz="2200" dirty="0">
                <a:sym typeface="Wingdings" panose="05000000000000000000" pitchFamily="2" charset="2"/>
              </a:rPr>
              <a:t>只需</a:t>
            </a:r>
            <a:r>
              <a:rPr lang="en-US" altLang="zh-CN" sz="2200" dirty="0">
                <a:sym typeface="Wingdings" panose="05000000000000000000" pitchFamily="2" charset="2"/>
              </a:rPr>
              <a:t>3</a:t>
            </a:r>
            <a:r>
              <a:rPr lang="zh-CN" altLang="en-US" sz="2200" dirty="0">
                <a:sym typeface="Wingdings" panose="05000000000000000000" pitchFamily="2" charset="2"/>
              </a:rPr>
              <a:t>次</a:t>
            </a:r>
            <a:endParaRPr lang="zh-CN" altLang="en-US" sz="2200" dirty="0">
              <a:sym typeface="Wingdings" panose="05000000000000000000" pitchFamily="2" charset="2"/>
            </a:endParaRPr>
          </a:p>
          <a:p>
            <a:pPr lvl="1" defTabSz="965200">
              <a:spcBef>
                <a:spcPct val="0"/>
              </a:spcBef>
              <a:defRPr/>
            </a:pPr>
            <a:endParaRPr lang="en-US" altLang="zh-CN" sz="2200" dirty="0">
              <a:sym typeface="Wingdings" panose="05000000000000000000" pitchFamily="2" charset="2"/>
            </a:endParaRPr>
          </a:p>
          <a:p>
            <a:pPr lvl="1" defTabSz="965200">
              <a:spcBef>
                <a:spcPct val="0"/>
              </a:spcBef>
              <a:defRPr/>
            </a:pPr>
            <a:endParaRPr lang="en-US" altLang="zh-CN" sz="2200" dirty="0">
              <a:sym typeface="Wingdings" panose="05000000000000000000" pitchFamily="2" charset="2"/>
            </a:endParaRPr>
          </a:p>
          <a:p>
            <a:pPr defTabSz="965200">
              <a:spcBef>
                <a:spcPct val="0"/>
              </a:spcBef>
              <a:defRPr/>
            </a:pPr>
            <a:endParaRPr lang="en-US" altLang="zh-CN" sz="3200" dirty="0">
              <a:sym typeface="Wingdings" panose="05000000000000000000" pitchFamily="2" charset="2"/>
            </a:endParaRPr>
          </a:p>
        </p:txBody>
      </p:sp>
      <p:sp>
        <p:nvSpPr>
          <p:cNvPr id="4" name="Rectangle 4"/>
          <p:cNvSpPr/>
          <p:nvPr/>
        </p:nvSpPr>
        <p:spPr bwMode="auto">
          <a:xfrm>
            <a:off x="901700" y="3962400"/>
            <a:ext cx="7327900" cy="1371600"/>
          </a:xfrm>
          <a:prstGeom prst="rect">
            <a:avLst/>
          </a:prstGeom>
          <a:solidFill>
            <a:srgbClr val="F8F6D9"/>
          </a:solidFill>
          <a:ln w="6350" cap="flat">
            <a:solidFill>
              <a:schemeClr val="tx1"/>
            </a:solidFill>
            <a:prstDash val="solid"/>
            <a:miter lim="800000"/>
            <a:headEnd type="none" w="med" len="med"/>
            <a:tailEnd type="none" w="med" len="med"/>
          </a:ln>
        </p:spPr>
        <p:txBody>
          <a:bodyPr lIns="63500" tIns="63500" rIns="63500" bIns="63500"/>
          <a:lstStyle/>
          <a:p>
            <a:pPr>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1600" dirty="0">
                <a:latin typeface="Courier New" panose="02070309020205020404"/>
                <a:ea typeface="Monaco" charset="0"/>
                <a:cs typeface="Courier New" panose="02070309020205020404"/>
                <a:sym typeface="Monaco" charset="0"/>
              </a:rPr>
              <a:t>void </a:t>
            </a:r>
            <a:r>
              <a:rPr lang="en-US" altLang="zh-CN" sz="1600" dirty="0">
                <a:latin typeface="Courier New" panose="02070309020205020404"/>
                <a:ea typeface="Monaco" charset="0"/>
                <a:cs typeface="Courier New" panose="02070309020205020404"/>
                <a:sym typeface="Monaco" charset="0"/>
              </a:rPr>
              <a:t>fun1</a:t>
            </a:r>
            <a:r>
              <a:rPr lang="en-US" sz="1600" dirty="0">
                <a:latin typeface="Courier New" panose="02070309020205020404"/>
                <a:ea typeface="Monaco" charset="0"/>
                <a:cs typeface="Courier New" panose="02070309020205020404"/>
                <a:sym typeface="Monaco" charset="0"/>
              </a:rPr>
              <a:t>(</a:t>
            </a:r>
            <a:r>
              <a:rPr lang="en-US" altLang="zh-CN" sz="1600" dirty="0" err="1">
                <a:latin typeface="Courier New" panose="02070309020205020404"/>
                <a:ea typeface="Monaco" charset="0"/>
                <a:cs typeface="Courier New" panose="02070309020205020404"/>
                <a:sym typeface="Monaco" charset="0"/>
              </a:rPr>
              <a:t>int</a:t>
            </a:r>
            <a:r>
              <a:rPr lang="en-US" altLang="zh-CN" sz="1600" dirty="0">
                <a:latin typeface="Courier New" panose="02070309020205020404"/>
                <a:ea typeface="Monaco" charset="0"/>
                <a:cs typeface="Courier New" panose="02070309020205020404"/>
                <a:sym typeface="Monaco" charset="0"/>
              </a:rPr>
              <a:t> *x, </a:t>
            </a:r>
            <a:r>
              <a:rPr lang="en-US" altLang="zh-CN" sz="1600" dirty="0" err="1">
                <a:latin typeface="Courier New" panose="02070309020205020404"/>
                <a:ea typeface="Monaco" charset="0"/>
                <a:cs typeface="Courier New" panose="02070309020205020404"/>
                <a:sym typeface="Monaco" charset="0"/>
              </a:rPr>
              <a:t>int</a:t>
            </a:r>
            <a:r>
              <a:rPr lang="en-US" altLang="zh-CN" sz="1600" dirty="0">
                <a:latin typeface="Courier New" panose="02070309020205020404"/>
                <a:ea typeface="Monaco" charset="0"/>
                <a:cs typeface="Courier New" panose="02070309020205020404"/>
                <a:sym typeface="Monaco" charset="0"/>
              </a:rPr>
              <a:t> *y</a:t>
            </a:r>
            <a:r>
              <a:rPr lang="en-US" sz="1600" dirty="0">
                <a:latin typeface="Courier New" panose="02070309020205020404"/>
                <a:ea typeface="Monaco" charset="0"/>
                <a:cs typeface="Courier New" panose="02070309020205020404"/>
                <a:sym typeface="Monaco" charset="0"/>
              </a:rPr>
              <a:t>) </a:t>
            </a:r>
            <a:endParaRPr lang="en-US" sz="1600" dirty="0">
              <a:latin typeface="Courier New" panose="02070309020205020404"/>
              <a:ea typeface="Monaco" charset="0"/>
              <a:cs typeface="Courier New" panose="02070309020205020404"/>
              <a:sym typeface="Monaco" charset="0"/>
            </a:endParaRPr>
          </a:p>
          <a:p>
            <a:pPr>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1600" dirty="0">
                <a:latin typeface="Courier New" panose="02070309020205020404"/>
                <a:ea typeface="Monaco" charset="0"/>
                <a:cs typeface="Courier New" panose="02070309020205020404"/>
                <a:sym typeface="Monaco" charset="0"/>
              </a:rPr>
              <a:t>{</a:t>
            </a:r>
            <a:endParaRPr lang="en-US" sz="1600" dirty="0">
              <a:latin typeface="Courier New" panose="02070309020205020404"/>
              <a:ea typeface="Monaco" charset="0"/>
              <a:cs typeface="Courier New" panose="02070309020205020404"/>
              <a:sym typeface="Monaco" charset="0"/>
            </a:endParaRPr>
          </a:p>
          <a:p>
            <a:pPr>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1600" dirty="0">
                <a:latin typeface="Courier New" panose="02070309020205020404"/>
                <a:ea typeface="Monaco" charset="0"/>
                <a:cs typeface="Courier New" panose="02070309020205020404"/>
                <a:sym typeface="Monaco" charset="0"/>
              </a:rPr>
              <a:t>    *x += *y;   </a:t>
            </a:r>
            <a:endParaRPr lang="en-US" sz="1600" dirty="0">
              <a:latin typeface="Courier New" panose="02070309020205020404"/>
              <a:ea typeface="Monaco" charset="0"/>
              <a:cs typeface="Courier New" panose="02070309020205020404"/>
              <a:sym typeface="Monaco" charset="0"/>
            </a:endParaRPr>
          </a:p>
          <a:p>
            <a:pPr>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1600" dirty="0">
                <a:latin typeface="Courier New" panose="02070309020205020404"/>
                <a:ea typeface="Monaco" charset="0"/>
                <a:cs typeface="Courier New" panose="02070309020205020404"/>
                <a:sym typeface="Monaco" charset="0"/>
              </a:rPr>
              <a:t>    *x += *y;</a:t>
            </a:r>
            <a:endParaRPr lang="en-US" sz="1600" dirty="0">
              <a:latin typeface="Courier New" panose="02070309020205020404"/>
              <a:ea typeface="Monaco" charset="0"/>
              <a:cs typeface="Courier New" panose="02070309020205020404"/>
              <a:sym typeface="Monaco" charset="0"/>
            </a:endParaRPr>
          </a:p>
          <a:p>
            <a:pPr>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1600" dirty="0">
                <a:latin typeface="Courier New" panose="02070309020205020404"/>
                <a:ea typeface="Monaco" charset="0"/>
                <a:cs typeface="Courier New" panose="02070309020205020404"/>
                <a:sym typeface="Monaco" charset="0"/>
              </a:rPr>
              <a:t>}</a:t>
            </a:r>
            <a:endParaRPr lang="en-US" sz="1600" dirty="0">
              <a:latin typeface="Courier New" panose="02070309020205020404"/>
              <a:ea typeface="Monaco" charset="0"/>
              <a:cs typeface="Courier New" panose="02070309020205020404"/>
              <a:sym typeface="Monaco" charset="0"/>
            </a:endParaRPr>
          </a:p>
        </p:txBody>
      </p:sp>
      <p:sp>
        <p:nvSpPr>
          <p:cNvPr id="6" name="Rectangle 4"/>
          <p:cNvSpPr/>
          <p:nvPr/>
        </p:nvSpPr>
        <p:spPr bwMode="auto">
          <a:xfrm>
            <a:off x="901700" y="5486400"/>
            <a:ext cx="7327900" cy="1143000"/>
          </a:xfrm>
          <a:prstGeom prst="rect">
            <a:avLst/>
          </a:prstGeom>
          <a:solidFill>
            <a:schemeClr val="accent5">
              <a:lumMod val="40000"/>
              <a:lumOff val="60000"/>
            </a:schemeClr>
          </a:solidFill>
          <a:ln w="6350" cap="flat">
            <a:solidFill>
              <a:schemeClr val="tx1"/>
            </a:solidFill>
            <a:prstDash val="solid"/>
            <a:miter lim="800000"/>
            <a:headEnd type="none" w="med" len="med"/>
            <a:tailEnd type="none" w="med" len="med"/>
          </a:ln>
        </p:spPr>
        <p:txBody>
          <a:bodyPr lIns="63500" tIns="63500" rIns="63500" bIns="63500"/>
          <a:lstStyle/>
          <a:p>
            <a:pPr>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altLang="zh-CN" sz="1600" dirty="0">
                <a:latin typeface="Courier New" panose="02070309020205020404"/>
                <a:ea typeface="Monaco" charset="0"/>
                <a:cs typeface="Courier New" panose="02070309020205020404"/>
                <a:sym typeface="Monaco" charset="0"/>
              </a:rPr>
              <a:t>void fun2(</a:t>
            </a:r>
            <a:r>
              <a:rPr lang="en-US" altLang="zh-CN" sz="1600" dirty="0" err="1">
                <a:latin typeface="Courier New" panose="02070309020205020404"/>
                <a:ea typeface="Monaco" charset="0"/>
                <a:cs typeface="Courier New" panose="02070309020205020404"/>
                <a:sym typeface="Monaco" charset="0"/>
              </a:rPr>
              <a:t>int</a:t>
            </a:r>
            <a:r>
              <a:rPr lang="en-US" altLang="zh-CN" sz="1600" dirty="0">
                <a:latin typeface="Courier New" panose="02070309020205020404"/>
                <a:ea typeface="Monaco" charset="0"/>
                <a:cs typeface="Courier New" panose="02070309020205020404"/>
                <a:sym typeface="Monaco" charset="0"/>
              </a:rPr>
              <a:t> *x, </a:t>
            </a:r>
            <a:r>
              <a:rPr lang="en-US" altLang="zh-CN" sz="1600" dirty="0" err="1">
                <a:latin typeface="Courier New" panose="02070309020205020404"/>
                <a:ea typeface="Monaco" charset="0"/>
                <a:cs typeface="Courier New" panose="02070309020205020404"/>
                <a:sym typeface="Monaco" charset="0"/>
              </a:rPr>
              <a:t>int</a:t>
            </a:r>
            <a:r>
              <a:rPr lang="en-US" altLang="zh-CN" sz="1600" dirty="0">
                <a:latin typeface="Courier New" panose="02070309020205020404"/>
                <a:ea typeface="Monaco" charset="0"/>
                <a:cs typeface="Courier New" panose="02070309020205020404"/>
                <a:sym typeface="Monaco" charset="0"/>
              </a:rPr>
              <a:t> *y) </a:t>
            </a:r>
            <a:endParaRPr lang="en-US" altLang="zh-CN" sz="1600" dirty="0">
              <a:latin typeface="Courier New" panose="02070309020205020404"/>
              <a:ea typeface="Monaco" charset="0"/>
              <a:cs typeface="Courier New" panose="02070309020205020404"/>
              <a:sym typeface="Monaco" charset="0"/>
            </a:endParaRPr>
          </a:p>
          <a:p>
            <a:pPr>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altLang="zh-CN" sz="1600" dirty="0">
                <a:latin typeface="Courier New" panose="02070309020205020404"/>
                <a:ea typeface="Monaco" charset="0"/>
                <a:cs typeface="Courier New" panose="02070309020205020404"/>
                <a:sym typeface="Monaco" charset="0"/>
              </a:rPr>
              <a:t>{</a:t>
            </a:r>
            <a:endParaRPr lang="en-US" altLang="zh-CN" sz="1600" dirty="0">
              <a:latin typeface="Courier New" panose="02070309020205020404"/>
              <a:ea typeface="Monaco" charset="0"/>
              <a:cs typeface="Courier New" panose="02070309020205020404"/>
              <a:sym typeface="Monaco" charset="0"/>
            </a:endParaRPr>
          </a:p>
          <a:p>
            <a:pPr>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altLang="zh-CN" sz="1600" dirty="0">
                <a:latin typeface="Courier New" panose="02070309020205020404"/>
                <a:ea typeface="Monaco" charset="0"/>
                <a:cs typeface="Courier New" panose="02070309020205020404"/>
                <a:sym typeface="Monaco" charset="0"/>
              </a:rPr>
              <a:t>    *x += 2* (*y);   </a:t>
            </a:r>
            <a:endParaRPr lang="en-US" altLang="zh-CN" sz="1600" dirty="0">
              <a:latin typeface="Courier New" panose="02070309020205020404"/>
              <a:ea typeface="Monaco" charset="0"/>
              <a:cs typeface="Courier New" panose="02070309020205020404"/>
              <a:sym typeface="Monaco" charset="0"/>
            </a:endParaRPr>
          </a:p>
          <a:p>
            <a:pPr>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altLang="zh-CN" sz="1600" dirty="0">
                <a:latin typeface="Courier New" panose="02070309020205020404"/>
                <a:ea typeface="Monaco" charset="0"/>
                <a:cs typeface="Courier New" panose="02070309020205020404"/>
                <a:sym typeface="Monaco" charset="0"/>
              </a:rPr>
              <a:t>}</a:t>
            </a:r>
            <a:endParaRPr lang="en-US" altLang="zh-CN" sz="1600" dirty="0">
              <a:latin typeface="Courier New" panose="02070309020205020404"/>
              <a:ea typeface="Monaco" charset="0"/>
              <a:cs typeface="Courier New" panose="02070309020205020404"/>
              <a:sym typeface="Monaco"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292">
                                            <p:txEl>
                                              <p:pRg st="2" end="2"/>
                                            </p:txEl>
                                          </p:spTgt>
                                        </p:tgtEl>
                                        <p:attrNameLst>
                                          <p:attrName>style.visibility</p:attrName>
                                        </p:attrNameLst>
                                      </p:cBhvr>
                                      <p:to>
                                        <p:strVal val="visible"/>
                                      </p:to>
                                    </p:set>
                                    <p:animEffect transition="in" filter="fade">
                                      <p:cBhvr>
                                        <p:cTn id="17" dur="500"/>
                                        <p:tgtEl>
                                          <p:spTgt spid="1229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2292">
                                            <p:txEl>
                                              <p:pRg st="3" end="3"/>
                                            </p:txEl>
                                          </p:spTgt>
                                        </p:tgtEl>
                                        <p:attrNameLst>
                                          <p:attrName>style.visibility</p:attrName>
                                        </p:attrNameLst>
                                      </p:cBhvr>
                                      <p:to>
                                        <p:strVal val="visible"/>
                                      </p:to>
                                    </p:set>
                                    <p:animEffect transition="in" filter="fade">
                                      <p:cBhvr>
                                        <p:cTn id="22" dur="500"/>
                                        <p:tgtEl>
                                          <p:spTgt spid="1229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Rectangle 3"/>
          <p:cNvSpPr>
            <a:spLocks noGrp="1" noChangeArrowheads="1"/>
          </p:cNvSpPr>
          <p:nvPr>
            <p:ph type="title"/>
          </p:nvPr>
        </p:nvSpPr>
        <p:spPr/>
        <p:txBody>
          <a:bodyPr/>
          <a:lstStyle/>
          <a:p>
            <a:r>
              <a:rPr lang="zh-CN" altLang="en-US" sz="3200" dirty="0"/>
              <a:t> 问题</a:t>
            </a:r>
            <a:r>
              <a:rPr lang="en-US" altLang="zh-CN" sz="3200" dirty="0"/>
              <a:t>2</a:t>
            </a:r>
            <a:r>
              <a:rPr lang="zh-CN" altLang="en-US" sz="3200" dirty="0"/>
              <a:t>：了解汇编 </a:t>
            </a:r>
            <a:r>
              <a:rPr lang="en-US" altLang="zh-CN" sz="3200" dirty="0"/>
              <a:t>(3/4)</a:t>
            </a:r>
            <a:br>
              <a:rPr lang="en-US" altLang="zh-CN" sz="3200" dirty="0"/>
            </a:br>
            <a:r>
              <a:rPr lang="en-US" sz="3200" b="1" dirty="0"/>
              <a:t>You’ve Got to Know Assembly</a:t>
            </a:r>
            <a:endParaRPr lang="en-US" sz="3200" b="1" dirty="0"/>
          </a:p>
        </p:txBody>
      </p:sp>
      <p:sp>
        <p:nvSpPr>
          <p:cNvPr id="12292" name="Rectangle 4"/>
          <p:cNvSpPr>
            <a:spLocks noGrp="1" noChangeArrowheads="1"/>
          </p:cNvSpPr>
          <p:nvPr>
            <p:ph type="body" idx="1"/>
          </p:nvPr>
        </p:nvSpPr>
        <p:spPr>
          <a:xfrm>
            <a:off x="396875" y="1581150"/>
            <a:ext cx="7896225" cy="4972050"/>
          </a:xfrm>
        </p:spPr>
        <p:txBody>
          <a:bodyPr/>
          <a:lstStyle/>
          <a:p>
            <a:pPr defTabSz="965200">
              <a:spcBef>
                <a:spcPct val="0"/>
              </a:spcBef>
              <a:defRPr/>
            </a:pPr>
            <a:r>
              <a:rPr lang="zh-CN" altLang="en-US" sz="2800" dirty="0">
                <a:sym typeface="Wingdings" panose="05000000000000000000" pitchFamily="2" charset="2"/>
              </a:rPr>
              <a:t>系统软件或嵌入式软件开发</a:t>
            </a:r>
            <a:endParaRPr lang="en-US" altLang="zh-CN" sz="2800" dirty="0">
              <a:sym typeface="Wingdings" panose="05000000000000000000" pitchFamily="2" charset="2"/>
            </a:endParaRPr>
          </a:p>
          <a:p>
            <a:pPr lvl="1" defTabSz="965200">
              <a:spcBef>
                <a:spcPct val="0"/>
              </a:spcBef>
              <a:defRPr/>
            </a:pPr>
            <a:r>
              <a:rPr lang="zh-CN" altLang="en-US" dirty="0">
                <a:sym typeface="Wingdings" panose="05000000000000000000" pitchFamily="2" charset="2"/>
              </a:rPr>
              <a:t>例如系统软件工程师往往会要求写小段汇编代码</a:t>
            </a:r>
            <a:endParaRPr lang="en-US" altLang="zh-CN" dirty="0">
              <a:sym typeface="Wingdings" panose="05000000000000000000" pitchFamily="2" charset="2"/>
            </a:endParaRPr>
          </a:p>
          <a:p>
            <a:pPr lvl="1" defTabSz="965200">
              <a:spcBef>
                <a:spcPct val="0"/>
              </a:spcBef>
              <a:defRPr/>
            </a:pPr>
            <a:r>
              <a:rPr lang="zh-CN" altLang="en-US" b="1" dirty="0">
                <a:effectLst>
                  <a:outerShdw blurRad="38100" dist="38100" dir="2700000" algn="tl">
                    <a:srgbClr val="000000">
                      <a:alpha val="43137"/>
                    </a:srgbClr>
                  </a:outerShdw>
                </a:effectLst>
                <a:sym typeface="Wingdings" panose="05000000000000000000" pitchFamily="2" charset="2"/>
              </a:rPr>
              <a:t>例</a:t>
            </a:r>
            <a:r>
              <a:rPr lang="en-US" altLang="zh-CN" b="1" dirty="0">
                <a:effectLst>
                  <a:outerShdw blurRad="38100" dist="38100" dir="2700000" algn="tl">
                    <a:srgbClr val="000000">
                      <a:alpha val="43137"/>
                    </a:srgbClr>
                  </a:outerShdw>
                </a:effectLst>
                <a:sym typeface="Wingdings" panose="05000000000000000000" pitchFamily="2" charset="2"/>
              </a:rPr>
              <a:t>2.3</a:t>
            </a:r>
            <a:r>
              <a:rPr lang="zh-CN" altLang="en-US" dirty="0">
                <a:sym typeface="Wingdings" panose="05000000000000000000" pitchFamily="2" charset="2"/>
              </a:rPr>
              <a:t>：把小段汇编代码加入</a:t>
            </a:r>
            <a:r>
              <a:rPr lang="en-US" altLang="zh-CN" dirty="0">
                <a:sym typeface="Wingdings" panose="05000000000000000000" pitchFamily="2" charset="2"/>
              </a:rPr>
              <a:t>C</a:t>
            </a:r>
            <a:r>
              <a:rPr lang="zh-CN" altLang="en-US" dirty="0">
                <a:sym typeface="Wingdings" panose="05000000000000000000" pitchFamily="2" charset="2"/>
              </a:rPr>
              <a:t>代码，来访问硬件（处理器）上的周期计数器（</a:t>
            </a:r>
            <a:r>
              <a:rPr lang="en-US" altLang="zh-CN" dirty="0">
                <a:sym typeface="Wingdings" panose="05000000000000000000" pitchFamily="2" charset="2"/>
              </a:rPr>
              <a:t>cycle  counter</a:t>
            </a:r>
            <a:r>
              <a:rPr lang="zh-CN" altLang="en-US" dirty="0">
                <a:sym typeface="Wingdings" panose="05000000000000000000" pitchFamily="2" charset="2"/>
              </a:rPr>
              <a:t>）。</a:t>
            </a:r>
            <a:endParaRPr lang="en-US" altLang="zh-CN" dirty="0">
              <a:sym typeface="Wingdings" panose="05000000000000000000" pitchFamily="2" charset="2"/>
            </a:endParaRPr>
          </a:p>
        </p:txBody>
      </p:sp>
      <p:sp>
        <p:nvSpPr>
          <p:cNvPr id="4" name="Rectangle 5"/>
          <p:cNvSpPr/>
          <p:nvPr/>
        </p:nvSpPr>
        <p:spPr bwMode="auto">
          <a:xfrm>
            <a:off x="609600" y="3352800"/>
            <a:ext cx="7670800" cy="3352800"/>
          </a:xfrm>
          <a:prstGeom prst="rect">
            <a:avLst/>
          </a:prstGeom>
          <a:solidFill>
            <a:srgbClr val="F8F6D9"/>
          </a:solidFill>
          <a:ln w="6350" cap="flat">
            <a:solidFill>
              <a:schemeClr val="tx1"/>
            </a:solidFill>
            <a:prstDash val="solid"/>
            <a:miter lim="800000"/>
            <a:headEnd type="none" w="med" len="med"/>
            <a:tailEnd type="none" w="med" len="med"/>
          </a:ln>
        </p:spPr>
        <p:txBody>
          <a:bodyPr lIns="63500" tIns="63500" rIns="63500" bIns="63500"/>
          <a:lstStyle/>
          <a:p>
            <a:pPr algn="l">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1600" b="1" dirty="0">
                <a:solidFill>
                  <a:schemeClr val="tx1"/>
                </a:solidFill>
                <a:latin typeface="Courier New" panose="02070309020205020404"/>
                <a:ea typeface="Monaco" charset="0"/>
                <a:cs typeface="Courier New" panose="02070309020205020404"/>
                <a:sym typeface="Monaco" charset="0"/>
              </a:rPr>
              <a:t>static unsigned </a:t>
            </a:r>
            <a:r>
              <a:rPr lang="en-US" sz="1600" b="1" dirty="0" err="1">
                <a:solidFill>
                  <a:schemeClr val="tx1"/>
                </a:solidFill>
                <a:latin typeface="Courier New" panose="02070309020205020404"/>
                <a:ea typeface="Monaco" charset="0"/>
                <a:cs typeface="Courier New" panose="02070309020205020404"/>
                <a:sym typeface="Monaco" charset="0"/>
              </a:rPr>
              <a:t>cyc_hi</a:t>
            </a:r>
            <a:r>
              <a:rPr lang="en-US" sz="1600" b="1" dirty="0">
                <a:solidFill>
                  <a:schemeClr val="tx1"/>
                </a:solidFill>
                <a:latin typeface="Courier New" panose="02070309020205020404"/>
                <a:ea typeface="Monaco" charset="0"/>
                <a:cs typeface="Courier New" panose="02070309020205020404"/>
                <a:sym typeface="Monaco" charset="0"/>
              </a:rPr>
              <a:t> = 0;</a:t>
            </a:r>
            <a:endParaRPr lang="en-US" sz="1600" b="1" dirty="0">
              <a:solidFill>
                <a:schemeClr val="tx1"/>
              </a:solidFill>
              <a:latin typeface="Courier New" panose="02070309020205020404"/>
              <a:ea typeface="Monaco" charset="0"/>
              <a:cs typeface="Courier New" panose="02070309020205020404"/>
              <a:sym typeface="Monaco" charset="0"/>
            </a:endParaRPr>
          </a:p>
          <a:p>
            <a:pPr algn="l">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1600" b="1" dirty="0">
                <a:solidFill>
                  <a:schemeClr val="tx1"/>
                </a:solidFill>
                <a:latin typeface="Courier New" panose="02070309020205020404"/>
                <a:ea typeface="Monaco" charset="0"/>
                <a:cs typeface="Courier New" panose="02070309020205020404"/>
                <a:sym typeface="Monaco" charset="0"/>
              </a:rPr>
              <a:t>static unsigned </a:t>
            </a:r>
            <a:r>
              <a:rPr lang="en-US" sz="1600" b="1" dirty="0" err="1">
                <a:solidFill>
                  <a:schemeClr val="tx1"/>
                </a:solidFill>
                <a:latin typeface="Courier New" panose="02070309020205020404"/>
                <a:ea typeface="Monaco" charset="0"/>
                <a:cs typeface="Courier New" panose="02070309020205020404"/>
                <a:sym typeface="Monaco" charset="0"/>
              </a:rPr>
              <a:t>cyc_lo</a:t>
            </a:r>
            <a:r>
              <a:rPr lang="en-US" sz="1600" b="1" dirty="0">
                <a:solidFill>
                  <a:schemeClr val="tx1"/>
                </a:solidFill>
                <a:latin typeface="Courier New" panose="02070309020205020404"/>
                <a:ea typeface="Monaco" charset="0"/>
                <a:cs typeface="Courier New" panose="02070309020205020404"/>
                <a:sym typeface="Monaco" charset="0"/>
              </a:rPr>
              <a:t> = 0;</a:t>
            </a:r>
            <a:endParaRPr lang="en-US" sz="1600" b="1" dirty="0">
              <a:solidFill>
                <a:schemeClr val="tx1"/>
              </a:solidFill>
              <a:latin typeface="Courier New" panose="02070309020205020404"/>
              <a:ea typeface="Monaco" charset="0"/>
              <a:cs typeface="Courier New" panose="02070309020205020404"/>
              <a:sym typeface="Monaco" charset="0"/>
            </a:endParaRPr>
          </a:p>
          <a:p>
            <a:pPr algn="l">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endParaRPr lang="en-US" sz="1600" b="1" dirty="0">
              <a:solidFill>
                <a:schemeClr val="tx1"/>
              </a:solidFill>
              <a:latin typeface="Courier New" panose="02070309020205020404"/>
              <a:ea typeface="Monaco" charset="0"/>
              <a:cs typeface="Courier New" panose="02070309020205020404"/>
              <a:sym typeface="Monaco" charset="0"/>
            </a:endParaRPr>
          </a:p>
          <a:p>
            <a:pPr algn="l">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1600" b="1" dirty="0">
                <a:solidFill>
                  <a:schemeClr val="tx1"/>
                </a:solidFill>
                <a:latin typeface="Courier New" panose="02070309020205020404"/>
                <a:ea typeface="Monaco" charset="0"/>
                <a:cs typeface="Courier New" panose="02070309020205020404"/>
                <a:sym typeface="Monaco" charset="0"/>
              </a:rPr>
              <a:t>/* Set *hi and *lo to the high and low order bits</a:t>
            </a:r>
            <a:endParaRPr lang="en-US" sz="1600" b="1" dirty="0">
              <a:solidFill>
                <a:schemeClr val="tx1"/>
              </a:solidFill>
              <a:latin typeface="Courier New" panose="02070309020205020404"/>
              <a:ea typeface="Monaco" charset="0"/>
              <a:cs typeface="Courier New" panose="02070309020205020404"/>
              <a:sym typeface="Monaco" charset="0"/>
            </a:endParaRPr>
          </a:p>
          <a:p>
            <a:pPr algn="l">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1600" b="1" dirty="0">
                <a:solidFill>
                  <a:schemeClr val="tx1"/>
                </a:solidFill>
                <a:latin typeface="Courier New" panose="02070309020205020404"/>
                <a:ea typeface="Monaco" charset="0"/>
                <a:cs typeface="Courier New" panose="02070309020205020404"/>
                <a:sym typeface="Monaco" charset="0"/>
              </a:rPr>
              <a:t>   of the cycle counter.  </a:t>
            </a:r>
            <a:endParaRPr lang="en-US" sz="1600" b="1" dirty="0">
              <a:solidFill>
                <a:schemeClr val="tx1"/>
              </a:solidFill>
              <a:latin typeface="Courier New" panose="02070309020205020404"/>
              <a:ea typeface="Monaco" charset="0"/>
              <a:cs typeface="Courier New" panose="02070309020205020404"/>
              <a:sym typeface="Monaco" charset="0"/>
            </a:endParaRPr>
          </a:p>
          <a:p>
            <a:pPr algn="l">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1600" b="1" dirty="0">
                <a:solidFill>
                  <a:schemeClr val="tx1"/>
                </a:solidFill>
                <a:latin typeface="Courier New" panose="02070309020205020404"/>
                <a:ea typeface="Monaco" charset="0"/>
                <a:cs typeface="Courier New" panose="02070309020205020404"/>
                <a:sym typeface="Monaco" charset="0"/>
              </a:rPr>
              <a:t>*/</a:t>
            </a:r>
            <a:endParaRPr lang="en-US" sz="1600" b="1" dirty="0">
              <a:solidFill>
                <a:schemeClr val="tx1"/>
              </a:solidFill>
              <a:latin typeface="Courier New" panose="02070309020205020404"/>
              <a:ea typeface="Monaco" charset="0"/>
              <a:cs typeface="Courier New" panose="02070309020205020404"/>
              <a:sym typeface="Monaco" charset="0"/>
            </a:endParaRPr>
          </a:p>
          <a:p>
            <a:pPr algn="l">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1600" b="1" dirty="0">
                <a:solidFill>
                  <a:schemeClr val="tx1"/>
                </a:solidFill>
                <a:latin typeface="Courier New" panose="02070309020205020404"/>
                <a:ea typeface="Monaco" charset="0"/>
                <a:cs typeface="Courier New" panose="02070309020205020404"/>
                <a:sym typeface="Monaco" charset="0"/>
              </a:rPr>
              <a:t>void </a:t>
            </a:r>
            <a:r>
              <a:rPr lang="en-US" sz="1600" b="1" dirty="0" err="1">
                <a:solidFill>
                  <a:srgbClr val="FF0000"/>
                </a:solidFill>
                <a:latin typeface="Courier New" panose="02070309020205020404"/>
                <a:ea typeface="Monaco" charset="0"/>
                <a:cs typeface="Courier New" panose="02070309020205020404"/>
                <a:sym typeface="Monaco" charset="0"/>
              </a:rPr>
              <a:t>access_counter</a:t>
            </a:r>
            <a:r>
              <a:rPr lang="en-US" sz="1600" b="1" dirty="0" err="1">
                <a:solidFill>
                  <a:schemeClr val="tx1"/>
                </a:solidFill>
                <a:latin typeface="Courier New" panose="02070309020205020404"/>
                <a:ea typeface="Monaco" charset="0"/>
                <a:cs typeface="Courier New" panose="02070309020205020404"/>
                <a:sym typeface="Monaco" charset="0"/>
              </a:rPr>
              <a:t>(unsigned</a:t>
            </a:r>
            <a:r>
              <a:rPr lang="en-US" sz="1600" b="1" dirty="0">
                <a:solidFill>
                  <a:schemeClr val="tx1"/>
                </a:solidFill>
                <a:latin typeface="Courier New" panose="02070309020205020404"/>
                <a:ea typeface="Monaco" charset="0"/>
                <a:cs typeface="Courier New" panose="02070309020205020404"/>
                <a:sym typeface="Monaco" charset="0"/>
              </a:rPr>
              <a:t> *hi, unsigned *lo)</a:t>
            </a:r>
            <a:endParaRPr lang="en-US" sz="1600" b="1" dirty="0">
              <a:solidFill>
                <a:schemeClr val="tx1"/>
              </a:solidFill>
              <a:latin typeface="Courier New" panose="02070309020205020404"/>
              <a:ea typeface="Monaco" charset="0"/>
              <a:cs typeface="Courier New" panose="02070309020205020404"/>
              <a:sym typeface="Monaco" charset="0"/>
            </a:endParaRPr>
          </a:p>
          <a:p>
            <a:pPr algn="l">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1600" b="1" dirty="0">
                <a:solidFill>
                  <a:schemeClr val="tx1"/>
                </a:solidFill>
                <a:latin typeface="Courier New" panose="02070309020205020404"/>
                <a:ea typeface="Monaco" charset="0"/>
                <a:cs typeface="Courier New" panose="02070309020205020404"/>
                <a:sym typeface="Monaco" charset="0"/>
              </a:rPr>
              <a:t>{</a:t>
            </a:r>
            <a:endParaRPr lang="en-US" sz="1600" b="1" dirty="0">
              <a:solidFill>
                <a:schemeClr val="tx1"/>
              </a:solidFill>
              <a:latin typeface="Courier New" panose="02070309020205020404"/>
              <a:ea typeface="Monaco" charset="0"/>
              <a:cs typeface="Courier New" panose="02070309020205020404"/>
              <a:sym typeface="Monaco" charset="0"/>
            </a:endParaRPr>
          </a:p>
          <a:p>
            <a:pPr algn="l">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1600" b="1" dirty="0">
                <a:solidFill>
                  <a:schemeClr val="tx1"/>
                </a:solidFill>
                <a:latin typeface="Courier New" panose="02070309020205020404"/>
                <a:ea typeface="Monaco" charset="0"/>
                <a:cs typeface="Courier New" panose="02070309020205020404"/>
                <a:sym typeface="Monaco" charset="0"/>
              </a:rPr>
              <a:t>    </a:t>
            </a:r>
            <a:r>
              <a:rPr lang="en-US" sz="1600" b="1" dirty="0" err="1">
                <a:solidFill>
                  <a:srgbClr val="FF0000"/>
                </a:solidFill>
                <a:latin typeface="Courier New" panose="02070309020205020404"/>
                <a:ea typeface="Monaco" charset="0"/>
                <a:cs typeface="Courier New" panose="02070309020205020404"/>
                <a:sym typeface="Monaco" charset="0"/>
              </a:rPr>
              <a:t>asm</a:t>
            </a:r>
            <a:r>
              <a:rPr lang="en-US" sz="1600" b="1" dirty="0" err="1">
                <a:solidFill>
                  <a:schemeClr val="tx1"/>
                </a:solidFill>
                <a:latin typeface="Courier New" panose="02070309020205020404"/>
                <a:ea typeface="Monaco" charset="0"/>
                <a:cs typeface="Courier New" panose="02070309020205020404"/>
                <a:sym typeface="Monaco" charset="0"/>
              </a:rPr>
              <a:t>("rdtsc</a:t>
            </a:r>
            <a:r>
              <a:rPr lang="en-US" sz="1600" b="1" dirty="0">
                <a:solidFill>
                  <a:schemeClr val="tx1"/>
                </a:solidFill>
                <a:latin typeface="Courier New" panose="02070309020205020404"/>
                <a:ea typeface="Monaco" charset="0"/>
                <a:cs typeface="Courier New" panose="02070309020205020404"/>
                <a:sym typeface="Monaco" charset="0"/>
              </a:rPr>
              <a:t>; </a:t>
            </a:r>
            <a:r>
              <a:rPr lang="en-US" sz="1600" b="1" dirty="0" err="1">
                <a:solidFill>
                  <a:schemeClr val="tx1"/>
                </a:solidFill>
                <a:latin typeface="Courier New" panose="02070309020205020404"/>
                <a:ea typeface="Monaco" charset="0"/>
                <a:cs typeface="Courier New" panose="02070309020205020404"/>
                <a:sym typeface="Monaco" charset="0"/>
              </a:rPr>
              <a:t>movl</a:t>
            </a:r>
            <a:r>
              <a:rPr lang="en-US" sz="1600" b="1" dirty="0">
                <a:solidFill>
                  <a:schemeClr val="tx1"/>
                </a:solidFill>
                <a:latin typeface="Courier New" panose="02070309020205020404"/>
                <a:ea typeface="Monaco" charset="0"/>
                <a:cs typeface="Courier New" panose="02070309020205020404"/>
                <a:sym typeface="Monaco" charset="0"/>
              </a:rPr>
              <a:t> %%edx,%0; </a:t>
            </a:r>
            <a:r>
              <a:rPr lang="en-US" sz="1600" b="1" dirty="0" err="1">
                <a:solidFill>
                  <a:schemeClr val="tx1"/>
                </a:solidFill>
                <a:latin typeface="Courier New" panose="02070309020205020404"/>
                <a:ea typeface="Monaco" charset="0"/>
                <a:cs typeface="Courier New" panose="02070309020205020404"/>
                <a:sym typeface="Monaco" charset="0"/>
              </a:rPr>
              <a:t>movl</a:t>
            </a:r>
            <a:r>
              <a:rPr lang="en-US" sz="1600" b="1" dirty="0">
                <a:solidFill>
                  <a:schemeClr val="tx1"/>
                </a:solidFill>
                <a:latin typeface="Courier New" panose="02070309020205020404"/>
                <a:ea typeface="Monaco" charset="0"/>
                <a:cs typeface="Courier New" panose="02070309020205020404"/>
                <a:sym typeface="Monaco" charset="0"/>
              </a:rPr>
              <a:t> %%eax,%1"   </a:t>
            </a:r>
            <a:endParaRPr lang="en-US" sz="1600" b="1" dirty="0">
              <a:solidFill>
                <a:schemeClr val="tx1"/>
              </a:solidFill>
              <a:latin typeface="Courier New" panose="02070309020205020404"/>
              <a:ea typeface="Monaco" charset="0"/>
              <a:cs typeface="Courier New" panose="02070309020205020404"/>
              <a:sym typeface="Monaco" charset="0"/>
            </a:endParaRPr>
          </a:p>
          <a:p>
            <a:pPr algn="l">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1600" b="1" dirty="0">
                <a:solidFill>
                  <a:schemeClr val="tx1"/>
                </a:solidFill>
                <a:latin typeface="Courier New" panose="02070309020205020404"/>
                <a:ea typeface="Monaco" charset="0"/>
                <a:cs typeface="Courier New" panose="02070309020205020404"/>
                <a:sym typeface="Monaco" charset="0"/>
              </a:rPr>
              <a:t>	: "=</a:t>
            </a:r>
            <a:r>
              <a:rPr lang="en-US" sz="1600" b="1" dirty="0" err="1">
                <a:solidFill>
                  <a:schemeClr val="tx1"/>
                </a:solidFill>
                <a:latin typeface="Courier New" panose="02070309020205020404"/>
                <a:ea typeface="Monaco" charset="0"/>
                <a:cs typeface="Courier New" panose="02070309020205020404"/>
                <a:sym typeface="Monaco" charset="0"/>
              </a:rPr>
              <a:t>r</a:t>
            </a:r>
            <a:r>
              <a:rPr lang="en-US" sz="1600" b="1" dirty="0">
                <a:solidFill>
                  <a:schemeClr val="tx1"/>
                </a:solidFill>
                <a:latin typeface="Courier New" panose="02070309020205020404"/>
                <a:ea typeface="Monaco" charset="0"/>
                <a:cs typeface="Courier New" panose="02070309020205020404"/>
                <a:sym typeface="Monaco" charset="0"/>
              </a:rPr>
              <a:t>" (*hi), "=</a:t>
            </a:r>
            <a:r>
              <a:rPr lang="en-US" sz="1600" b="1" dirty="0" err="1">
                <a:solidFill>
                  <a:schemeClr val="tx1"/>
                </a:solidFill>
                <a:latin typeface="Courier New" panose="02070309020205020404"/>
                <a:ea typeface="Monaco" charset="0"/>
                <a:cs typeface="Courier New" panose="02070309020205020404"/>
                <a:sym typeface="Monaco" charset="0"/>
              </a:rPr>
              <a:t>r</a:t>
            </a:r>
            <a:r>
              <a:rPr lang="en-US" sz="1600" b="1" dirty="0">
                <a:solidFill>
                  <a:schemeClr val="tx1"/>
                </a:solidFill>
                <a:latin typeface="Courier New" panose="02070309020205020404"/>
                <a:ea typeface="Monaco" charset="0"/>
                <a:cs typeface="Courier New" panose="02070309020205020404"/>
                <a:sym typeface="Monaco" charset="0"/>
              </a:rPr>
              <a:t>" (*lo) </a:t>
            </a:r>
            <a:endParaRPr lang="en-US" sz="1600" b="1" dirty="0">
              <a:solidFill>
                <a:schemeClr val="tx1"/>
              </a:solidFill>
              <a:latin typeface="Courier New" panose="02070309020205020404"/>
              <a:ea typeface="Monaco" charset="0"/>
              <a:cs typeface="Courier New" panose="02070309020205020404"/>
              <a:sym typeface="Monaco" charset="0"/>
            </a:endParaRPr>
          </a:p>
          <a:p>
            <a:pPr algn="l">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1600" b="1" dirty="0">
                <a:solidFill>
                  <a:schemeClr val="tx1"/>
                </a:solidFill>
                <a:latin typeface="Courier New" panose="02070309020205020404"/>
                <a:ea typeface="Monaco" charset="0"/>
                <a:cs typeface="Courier New" panose="02070309020205020404"/>
                <a:sym typeface="Monaco" charset="0"/>
              </a:rPr>
              <a:t>	:</a:t>
            </a:r>
            <a:endParaRPr lang="en-US" sz="1600" b="1" dirty="0">
              <a:solidFill>
                <a:schemeClr val="tx1"/>
              </a:solidFill>
              <a:latin typeface="Courier New" panose="02070309020205020404"/>
              <a:ea typeface="Monaco" charset="0"/>
              <a:cs typeface="Courier New" panose="02070309020205020404"/>
              <a:sym typeface="Monaco" charset="0"/>
            </a:endParaRPr>
          </a:p>
          <a:p>
            <a:pPr algn="l">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1600" b="1" dirty="0">
                <a:solidFill>
                  <a:schemeClr val="tx1"/>
                </a:solidFill>
                <a:latin typeface="Courier New" panose="02070309020205020404"/>
                <a:ea typeface="Monaco" charset="0"/>
                <a:cs typeface="Courier New" panose="02070309020205020404"/>
                <a:sym typeface="Monaco" charset="0"/>
              </a:rPr>
              <a:t>	: "%</a:t>
            </a:r>
            <a:r>
              <a:rPr lang="en-US" sz="1600" b="1" dirty="0" err="1">
                <a:solidFill>
                  <a:schemeClr val="tx1"/>
                </a:solidFill>
                <a:latin typeface="Courier New" panose="02070309020205020404"/>
                <a:ea typeface="Monaco" charset="0"/>
                <a:cs typeface="Courier New" panose="02070309020205020404"/>
                <a:sym typeface="Monaco" charset="0"/>
              </a:rPr>
              <a:t>edx</a:t>
            </a:r>
            <a:r>
              <a:rPr lang="en-US" sz="1600" b="1" dirty="0">
                <a:solidFill>
                  <a:schemeClr val="tx1"/>
                </a:solidFill>
                <a:latin typeface="Courier New" panose="02070309020205020404"/>
                <a:ea typeface="Monaco" charset="0"/>
                <a:cs typeface="Courier New" panose="02070309020205020404"/>
                <a:sym typeface="Monaco" charset="0"/>
              </a:rPr>
              <a:t>", "%</a:t>
            </a:r>
            <a:r>
              <a:rPr lang="en-US" sz="1600" b="1" dirty="0" err="1">
                <a:solidFill>
                  <a:schemeClr val="tx1"/>
                </a:solidFill>
                <a:latin typeface="Courier New" panose="02070309020205020404"/>
                <a:ea typeface="Monaco" charset="0"/>
                <a:cs typeface="Courier New" panose="02070309020205020404"/>
                <a:sym typeface="Monaco" charset="0"/>
              </a:rPr>
              <a:t>eax</a:t>
            </a:r>
            <a:r>
              <a:rPr lang="en-US" sz="1600" b="1" dirty="0">
                <a:solidFill>
                  <a:schemeClr val="tx1"/>
                </a:solidFill>
                <a:latin typeface="Courier New" panose="02070309020205020404"/>
                <a:ea typeface="Monaco" charset="0"/>
                <a:cs typeface="Courier New" panose="02070309020205020404"/>
                <a:sym typeface="Monaco" charset="0"/>
              </a:rPr>
              <a:t>");</a:t>
            </a:r>
            <a:endParaRPr lang="en-US" sz="1600" b="1" dirty="0">
              <a:solidFill>
                <a:schemeClr val="tx1"/>
              </a:solidFill>
              <a:latin typeface="Courier New" panose="02070309020205020404"/>
              <a:ea typeface="Monaco" charset="0"/>
              <a:cs typeface="Courier New" panose="02070309020205020404"/>
              <a:sym typeface="Monaco" charset="0"/>
            </a:endParaRPr>
          </a:p>
          <a:p>
            <a:pPr algn="l">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1600" b="1" dirty="0">
                <a:solidFill>
                  <a:schemeClr val="tx1"/>
                </a:solidFill>
                <a:latin typeface="Courier New" panose="02070309020205020404"/>
                <a:ea typeface="Monaco" charset="0"/>
                <a:cs typeface="Courier New" panose="02070309020205020404"/>
                <a:sym typeface="Monaco" charset="0"/>
              </a:rPr>
              <a:t>}</a:t>
            </a:r>
            <a:endParaRPr lang="en-US" sz="1600" b="1" dirty="0">
              <a:solidFill>
                <a:schemeClr val="tx1"/>
              </a:solidFill>
              <a:latin typeface="Courier New" panose="02070309020205020404"/>
              <a:ea typeface="Monaco" charset="0"/>
              <a:cs typeface="Courier New" panose="02070309020205020404"/>
              <a:sym typeface="Monaco"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292">
                                            <p:txEl>
                                              <p:pRg st="2" end="2"/>
                                            </p:txEl>
                                          </p:spTgt>
                                        </p:tgtEl>
                                        <p:attrNameLst>
                                          <p:attrName>style.visibility</p:attrName>
                                        </p:attrNameLst>
                                      </p:cBhvr>
                                      <p:to>
                                        <p:strVal val="visible"/>
                                      </p:to>
                                    </p:set>
                                    <p:animEffect transition="in" filter="fade">
                                      <p:cBhvr>
                                        <p:cTn id="7" dur="500"/>
                                        <p:tgtEl>
                                          <p:spTgt spid="12292">
                                            <p:txEl>
                                              <p:pRg st="2" end="2"/>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Rectangle 3"/>
          <p:cNvSpPr>
            <a:spLocks noGrp="1" noChangeArrowheads="1"/>
          </p:cNvSpPr>
          <p:nvPr>
            <p:ph type="title"/>
          </p:nvPr>
        </p:nvSpPr>
        <p:spPr/>
        <p:txBody>
          <a:bodyPr/>
          <a:lstStyle/>
          <a:p>
            <a:r>
              <a:rPr lang="zh-CN" altLang="en-US" sz="3200" dirty="0"/>
              <a:t> 问题</a:t>
            </a:r>
            <a:r>
              <a:rPr lang="en-US" altLang="zh-CN" sz="3200" dirty="0"/>
              <a:t>2</a:t>
            </a:r>
            <a:r>
              <a:rPr lang="zh-CN" altLang="en-US" sz="3200" dirty="0"/>
              <a:t>：了解汇编 </a:t>
            </a:r>
            <a:r>
              <a:rPr lang="en-US" altLang="zh-CN" sz="3200" dirty="0"/>
              <a:t>(4/4)</a:t>
            </a:r>
            <a:br>
              <a:rPr lang="en-US" altLang="zh-CN" sz="3200" dirty="0"/>
            </a:br>
            <a:r>
              <a:rPr lang="en-US" sz="3200" b="1" dirty="0"/>
              <a:t>You’ve Got to Know Assembly</a:t>
            </a:r>
            <a:endParaRPr lang="en-US" sz="3200" b="1" dirty="0"/>
          </a:p>
        </p:txBody>
      </p:sp>
      <p:sp>
        <p:nvSpPr>
          <p:cNvPr id="12292" name="Rectangle 4"/>
          <p:cNvSpPr>
            <a:spLocks noGrp="1" noChangeArrowheads="1"/>
          </p:cNvSpPr>
          <p:nvPr>
            <p:ph type="body" idx="1"/>
          </p:nvPr>
        </p:nvSpPr>
        <p:spPr>
          <a:xfrm>
            <a:off x="396875" y="1581150"/>
            <a:ext cx="7896225" cy="4972050"/>
          </a:xfrm>
        </p:spPr>
        <p:txBody>
          <a:bodyPr/>
          <a:lstStyle/>
          <a:p>
            <a:r>
              <a:rPr lang="zh-CN" altLang="en-US" sz="2800" dirty="0">
                <a:sym typeface="Wingdings" panose="05000000000000000000" pitchFamily="2" charset="2"/>
              </a:rPr>
              <a:t>防范恶意软件或分析第三方软件的安全性</a:t>
            </a:r>
            <a:endParaRPr lang="en-US" altLang="zh-CN" sz="2800" dirty="0">
              <a:sym typeface="Wingdings" panose="05000000000000000000" pitchFamily="2" charset="2"/>
            </a:endParaRPr>
          </a:p>
          <a:p>
            <a:pPr lvl="1"/>
            <a:r>
              <a:rPr lang="zh-CN" altLang="en-US" sz="2400" dirty="0">
                <a:sym typeface="Wingdings" panose="05000000000000000000" pitchFamily="2" charset="2"/>
              </a:rPr>
              <a:t>分析没有源代码的软件时，需要进行</a:t>
            </a:r>
            <a:r>
              <a:rPr lang="zh-CN" altLang="en-US" sz="2400" b="1" dirty="0">
                <a:solidFill>
                  <a:srgbClr val="FF0000"/>
                </a:solidFill>
                <a:sym typeface="Wingdings" panose="05000000000000000000" pitchFamily="2" charset="2"/>
              </a:rPr>
              <a:t>反汇编</a:t>
            </a:r>
            <a:endParaRPr lang="en-US" altLang="zh-CN" sz="2400" b="1" dirty="0">
              <a:solidFill>
                <a:srgbClr val="FF0000"/>
              </a:solidFill>
              <a:sym typeface="Wingdings" panose="05000000000000000000" pitchFamily="2" charset="2"/>
            </a:endParaRPr>
          </a:p>
          <a:p>
            <a:pPr lvl="1"/>
            <a:r>
              <a:rPr lang="zh-CN" altLang="en-US" sz="2400" dirty="0">
                <a:sym typeface="Wingdings" panose="05000000000000000000" pitchFamily="2" charset="2"/>
              </a:rPr>
              <a:t>常见的安全漏洞包括：缓冲区溢出、内存泄露、非授权内存写入等</a:t>
            </a:r>
            <a:endParaRPr lang="en-US" altLang="zh-CN" sz="2400" dirty="0">
              <a:sym typeface="Wingdings" panose="05000000000000000000" pitchFamily="2" charset="2"/>
            </a:endParaRPr>
          </a:p>
          <a:p>
            <a:pPr lvl="1"/>
            <a:r>
              <a:rPr lang="zh-CN" altLang="en-US" sz="2400" dirty="0">
                <a:sym typeface="Wingdings" panose="05000000000000000000" pitchFamily="2" charset="2"/>
              </a:rPr>
              <a:t>对反汇编得到的代码进行</a:t>
            </a:r>
            <a:r>
              <a:rPr lang="zh-CN" altLang="en-US" sz="2400" b="1" dirty="0">
                <a:solidFill>
                  <a:srgbClr val="FF0000"/>
                </a:solidFill>
                <a:sym typeface="Wingdings" panose="05000000000000000000" pitchFamily="2" charset="2"/>
              </a:rPr>
              <a:t>静态分析</a:t>
            </a:r>
            <a:r>
              <a:rPr lang="zh-CN" altLang="en-US" sz="2400" dirty="0">
                <a:sym typeface="Wingdings" panose="05000000000000000000" pitchFamily="2" charset="2"/>
              </a:rPr>
              <a:t>，是一种找到已知安全漏洞代码的有效手段</a:t>
            </a:r>
            <a:endParaRPr lang="en-US" altLang="zh-CN" sz="2400" dirty="0">
              <a:sym typeface="Wingdings" panose="05000000000000000000" pitchFamily="2" charset="2"/>
            </a:endParaRPr>
          </a:p>
          <a:p>
            <a:pPr lvl="1"/>
            <a:r>
              <a:rPr lang="zh-CN" altLang="en-US" sz="2400" b="1" dirty="0">
                <a:effectLst>
                  <a:outerShdw blurRad="38100" dist="38100" dir="2700000" algn="tl">
                    <a:srgbClr val="000000">
                      <a:alpha val="43137"/>
                    </a:srgbClr>
                  </a:outerShdw>
                </a:effectLst>
                <a:sym typeface="Wingdings" panose="05000000000000000000" pitchFamily="2" charset="2"/>
              </a:rPr>
              <a:t>例</a:t>
            </a:r>
            <a:r>
              <a:rPr lang="en-US" altLang="zh-CN" sz="2400" b="1" dirty="0">
                <a:effectLst>
                  <a:outerShdw blurRad="38100" dist="38100" dir="2700000" algn="tl">
                    <a:srgbClr val="000000">
                      <a:alpha val="43137"/>
                    </a:srgbClr>
                  </a:outerShdw>
                </a:effectLst>
                <a:sym typeface="Wingdings" panose="05000000000000000000" pitchFamily="2" charset="2"/>
              </a:rPr>
              <a:t>2.4</a:t>
            </a:r>
            <a:r>
              <a:rPr lang="zh-CN" altLang="en-US" sz="2400" dirty="0">
                <a:sym typeface="Wingdings" panose="05000000000000000000" pitchFamily="2" charset="2"/>
              </a:rPr>
              <a:t>：定位 </a:t>
            </a:r>
            <a:r>
              <a:rPr lang="en-US" altLang="zh-CN" sz="2400" b="1" dirty="0">
                <a:solidFill>
                  <a:srgbClr val="FF0000"/>
                </a:solidFill>
                <a:sym typeface="Wingdings" panose="05000000000000000000" pitchFamily="2" charset="2"/>
              </a:rPr>
              <a:t>gets</a:t>
            </a:r>
            <a:r>
              <a:rPr lang="en-US" altLang="zh-CN" sz="2400" dirty="0">
                <a:sym typeface="Wingdings" panose="05000000000000000000" pitchFamily="2" charset="2"/>
              </a:rPr>
              <a:t>() </a:t>
            </a:r>
            <a:r>
              <a:rPr lang="zh-CN" altLang="en-US" sz="2400" dirty="0">
                <a:sym typeface="Wingdings" panose="05000000000000000000" pitchFamily="2" charset="2"/>
              </a:rPr>
              <a:t>这样不安全函数对应的汇编代码</a:t>
            </a:r>
            <a:endParaRPr lang="en-US" altLang="zh-CN" sz="2400" dirty="0">
              <a:sym typeface="Wingdings" panose="05000000000000000000" pitchFamily="2" charset="2"/>
            </a:endParaRPr>
          </a:p>
        </p:txBody>
      </p:sp>
      <p:sp>
        <p:nvSpPr>
          <p:cNvPr id="4" name="Rectangle 4"/>
          <p:cNvSpPr/>
          <p:nvPr/>
        </p:nvSpPr>
        <p:spPr bwMode="auto">
          <a:xfrm>
            <a:off x="152400" y="4648200"/>
            <a:ext cx="4343400" cy="1905000"/>
          </a:xfrm>
          <a:prstGeom prst="rect">
            <a:avLst/>
          </a:prstGeom>
          <a:solidFill>
            <a:srgbClr val="F8F6D9"/>
          </a:solidFill>
          <a:ln w="6350" cap="flat">
            <a:solidFill>
              <a:schemeClr val="tx1"/>
            </a:solidFill>
            <a:prstDash val="solid"/>
            <a:miter lim="800000"/>
            <a:headEnd type="none" w="med" len="med"/>
            <a:tailEnd type="none" w="med" len="med"/>
          </a:ln>
        </p:spPr>
        <p:txBody>
          <a:bodyPr lIns="63500" tIns="63500" rIns="63500" bIns="63500"/>
          <a:lstStyle/>
          <a:p>
            <a:pPr>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1600" dirty="0">
                <a:latin typeface="Courier New" panose="02070309020205020404"/>
                <a:ea typeface="Monaco" charset="0"/>
                <a:cs typeface="Courier New" panose="02070309020205020404"/>
                <a:sym typeface="Monaco" charset="0"/>
              </a:rPr>
              <a:t>void </a:t>
            </a:r>
            <a:r>
              <a:rPr lang="en-US" altLang="zh-CN" sz="1600" dirty="0">
                <a:latin typeface="Courier New" panose="02070309020205020404"/>
                <a:ea typeface="Monaco" charset="0"/>
                <a:cs typeface="Courier New" panose="02070309020205020404"/>
                <a:sym typeface="Monaco" charset="0"/>
              </a:rPr>
              <a:t>main{}</a:t>
            </a:r>
            <a:endParaRPr lang="en-US" sz="1600" dirty="0">
              <a:latin typeface="Courier New" panose="02070309020205020404"/>
              <a:ea typeface="Monaco" charset="0"/>
              <a:cs typeface="Courier New" panose="02070309020205020404"/>
              <a:sym typeface="Monaco" charset="0"/>
            </a:endParaRPr>
          </a:p>
          <a:p>
            <a:pPr>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1600" dirty="0">
                <a:latin typeface="Courier New" panose="02070309020205020404"/>
                <a:ea typeface="Monaco" charset="0"/>
                <a:cs typeface="Courier New" panose="02070309020205020404"/>
                <a:sym typeface="Monaco" charset="0"/>
              </a:rPr>
              <a:t>{</a:t>
            </a:r>
            <a:endParaRPr lang="en-US" sz="1600" dirty="0">
              <a:latin typeface="Courier New" panose="02070309020205020404"/>
              <a:ea typeface="Monaco" charset="0"/>
              <a:cs typeface="Courier New" panose="02070309020205020404"/>
              <a:sym typeface="Monaco" charset="0"/>
            </a:endParaRPr>
          </a:p>
          <a:p>
            <a:pPr>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1600" dirty="0">
                <a:latin typeface="Courier New" panose="02070309020205020404"/>
                <a:ea typeface="Monaco" charset="0"/>
                <a:cs typeface="Courier New" panose="02070309020205020404"/>
                <a:sym typeface="Monaco" charset="0"/>
              </a:rPr>
              <a:t>    char </a:t>
            </a:r>
            <a:r>
              <a:rPr lang="en-US" sz="1600" dirty="0" err="1">
                <a:latin typeface="Courier New" panose="02070309020205020404"/>
                <a:ea typeface="Monaco" charset="0"/>
                <a:cs typeface="Courier New" panose="02070309020205020404"/>
                <a:sym typeface="Monaco" charset="0"/>
              </a:rPr>
              <a:t>buf</a:t>
            </a:r>
            <a:r>
              <a:rPr lang="en-US" altLang="zh-CN" sz="1600" dirty="0">
                <a:latin typeface="Courier New" panose="02070309020205020404"/>
                <a:ea typeface="Monaco" charset="0"/>
                <a:cs typeface="Courier New" panose="02070309020205020404"/>
                <a:sym typeface="Monaco" charset="0"/>
              </a:rPr>
              <a:t>[1024];</a:t>
            </a:r>
            <a:endParaRPr lang="en-US" sz="1600" dirty="0">
              <a:latin typeface="Courier New" panose="02070309020205020404"/>
              <a:ea typeface="Monaco" charset="0"/>
              <a:cs typeface="Courier New" panose="02070309020205020404"/>
              <a:sym typeface="Monaco" charset="0"/>
            </a:endParaRPr>
          </a:p>
          <a:p>
            <a:pPr>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2200" dirty="0">
                <a:solidFill>
                  <a:schemeClr val="accent2"/>
                </a:solidFill>
                <a:effectLst>
                  <a:outerShdw blurRad="38100" dist="38100" dir="2700000" algn="tl">
                    <a:srgbClr val="000000">
                      <a:alpha val="43137"/>
                    </a:srgbClr>
                  </a:outerShdw>
                </a:effectLst>
                <a:latin typeface="Courier New" panose="02070309020205020404"/>
                <a:ea typeface="Monaco" charset="0"/>
                <a:cs typeface="Courier New" panose="02070309020205020404"/>
                <a:sym typeface="Monaco" charset="0"/>
              </a:rPr>
              <a:t>    </a:t>
            </a:r>
            <a:r>
              <a:rPr lang="en-US" sz="2200" dirty="0">
                <a:solidFill>
                  <a:srgbClr val="FF0000"/>
                </a:solidFill>
                <a:latin typeface="Courier New" panose="02070309020205020404"/>
                <a:ea typeface="Monaco" charset="0"/>
                <a:cs typeface="Courier New" panose="02070309020205020404"/>
                <a:sym typeface="Monaco" charset="0"/>
              </a:rPr>
              <a:t>gets</a:t>
            </a:r>
            <a:r>
              <a:rPr lang="en-US" altLang="zh-CN" sz="1600" dirty="0">
                <a:latin typeface="Courier New" panose="02070309020205020404"/>
                <a:ea typeface="Monaco" charset="0"/>
                <a:cs typeface="Courier New" panose="02070309020205020404"/>
                <a:sym typeface="Monaco" charset="0"/>
              </a:rPr>
              <a:t>(</a:t>
            </a:r>
            <a:r>
              <a:rPr lang="en-US" altLang="zh-CN" sz="1600" dirty="0" err="1">
                <a:latin typeface="Courier New" panose="02070309020205020404"/>
                <a:ea typeface="Monaco" charset="0"/>
                <a:cs typeface="Courier New" panose="02070309020205020404"/>
                <a:sym typeface="Monaco" charset="0"/>
              </a:rPr>
              <a:t>buf</a:t>
            </a:r>
            <a:r>
              <a:rPr lang="en-US" altLang="zh-CN" sz="1600" dirty="0">
                <a:latin typeface="Courier New" panose="02070309020205020404"/>
                <a:ea typeface="Monaco" charset="0"/>
                <a:cs typeface="Courier New" panose="02070309020205020404"/>
                <a:sym typeface="Monaco" charset="0"/>
              </a:rPr>
              <a:t>);</a:t>
            </a:r>
            <a:endParaRPr lang="en-US" altLang="zh-CN" sz="1600" dirty="0">
              <a:latin typeface="Courier New" panose="02070309020205020404"/>
              <a:ea typeface="Monaco" charset="0"/>
              <a:cs typeface="Courier New" panose="02070309020205020404"/>
              <a:sym typeface="Monaco" charset="0"/>
            </a:endParaRPr>
          </a:p>
          <a:p>
            <a:pPr>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altLang="zh-CN" sz="1600" dirty="0">
                <a:solidFill>
                  <a:srgbClr val="FF0000"/>
                </a:solidFill>
                <a:latin typeface="Courier New" panose="02070309020205020404"/>
                <a:ea typeface="Monaco" charset="0"/>
                <a:cs typeface="Courier New" panose="02070309020205020404"/>
                <a:sym typeface="Monaco" charset="0"/>
              </a:rPr>
              <a:t>    /</a:t>
            </a:r>
            <a:r>
              <a:rPr lang="zh-CN" altLang="en-US" sz="1600" dirty="0">
                <a:solidFill>
                  <a:srgbClr val="FF0000"/>
                </a:solidFill>
                <a:latin typeface="Courier New" panose="02070309020205020404"/>
                <a:ea typeface="Monaco" charset="0"/>
                <a:cs typeface="Courier New" panose="02070309020205020404"/>
                <a:sym typeface="Monaco" charset="0"/>
              </a:rPr>
              <a:t>*用户输入不做限制，缓冲区溢出*</a:t>
            </a:r>
            <a:r>
              <a:rPr lang="en-US" altLang="zh-CN" sz="1600" dirty="0">
                <a:solidFill>
                  <a:srgbClr val="FF0000"/>
                </a:solidFill>
                <a:latin typeface="Courier New" panose="02070309020205020404"/>
                <a:ea typeface="Monaco" charset="0"/>
                <a:cs typeface="Courier New" panose="02070309020205020404"/>
                <a:sym typeface="Monaco" charset="0"/>
              </a:rPr>
              <a:t>/</a:t>
            </a:r>
            <a:endParaRPr lang="en-US" sz="1600" dirty="0">
              <a:solidFill>
                <a:srgbClr val="FF0000"/>
              </a:solidFill>
              <a:latin typeface="Courier New" panose="02070309020205020404"/>
              <a:ea typeface="Monaco" charset="0"/>
              <a:cs typeface="Courier New" panose="02070309020205020404"/>
              <a:sym typeface="Monaco" charset="0"/>
            </a:endParaRPr>
          </a:p>
          <a:p>
            <a:pPr>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1600" dirty="0">
                <a:latin typeface="Courier New" panose="02070309020205020404"/>
                <a:ea typeface="Monaco" charset="0"/>
                <a:cs typeface="Courier New" panose="02070309020205020404"/>
                <a:sym typeface="Monaco" charset="0"/>
              </a:rPr>
              <a:t>}</a:t>
            </a:r>
            <a:endParaRPr lang="en-US" sz="1600" dirty="0">
              <a:latin typeface="Courier New" panose="02070309020205020404"/>
              <a:ea typeface="Monaco" charset="0"/>
              <a:cs typeface="Courier New" panose="02070309020205020404"/>
              <a:sym typeface="Monaco" charset="0"/>
            </a:endParaRPr>
          </a:p>
        </p:txBody>
      </p:sp>
      <p:sp>
        <p:nvSpPr>
          <p:cNvPr id="6" name="Rectangle 4"/>
          <p:cNvSpPr/>
          <p:nvPr/>
        </p:nvSpPr>
        <p:spPr bwMode="auto">
          <a:xfrm>
            <a:off x="4572000" y="4648200"/>
            <a:ext cx="4331790" cy="1905000"/>
          </a:xfrm>
          <a:prstGeom prst="rect">
            <a:avLst/>
          </a:prstGeom>
          <a:solidFill>
            <a:schemeClr val="accent5">
              <a:lumMod val="40000"/>
              <a:lumOff val="60000"/>
            </a:schemeClr>
          </a:solidFill>
          <a:ln w="6350" cap="flat">
            <a:solidFill>
              <a:schemeClr val="tx1"/>
            </a:solidFill>
            <a:prstDash val="solid"/>
            <a:miter lim="800000"/>
            <a:headEnd type="none" w="med" len="med"/>
            <a:tailEnd type="none" w="med" len="med"/>
          </a:ln>
        </p:spPr>
        <p:txBody>
          <a:bodyPr lIns="63500" tIns="63500" rIns="63500" bIns="63500"/>
          <a:lstStyle/>
          <a:p>
            <a:pPr>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altLang="zh-CN" sz="1600" dirty="0">
                <a:latin typeface="Courier New" panose="02070309020205020404"/>
                <a:ea typeface="Monaco" charset="0"/>
                <a:cs typeface="Courier New" panose="02070309020205020404"/>
                <a:sym typeface="Monaco" charset="0"/>
              </a:rPr>
              <a:t>#define BUFSIZE 1024</a:t>
            </a:r>
            <a:endParaRPr lang="en-US" sz="1600" dirty="0">
              <a:latin typeface="Courier New" panose="02070309020205020404"/>
              <a:ea typeface="Monaco" charset="0"/>
              <a:cs typeface="Courier New" panose="02070309020205020404"/>
              <a:sym typeface="Monaco" charset="0"/>
            </a:endParaRPr>
          </a:p>
          <a:p>
            <a:pPr>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1600" dirty="0">
                <a:latin typeface="Courier New" panose="02070309020205020404"/>
                <a:ea typeface="Monaco" charset="0"/>
                <a:cs typeface="Courier New" panose="02070309020205020404"/>
                <a:sym typeface="Monaco" charset="0"/>
              </a:rPr>
              <a:t>void </a:t>
            </a:r>
            <a:r>
              <a:rPr lang="en-US" altLang="zh-CN" sz="1600" dirty="0">
                <a:latin typeface="Courier New" panose="02070309020205020404"/>
                <a:ea typeface="Monaco" charset="0"/>
                <a:cs typeface="Courier New" panose="02070309020205020404"/>
                <a:sym typeface="Monaco" charset="0"/>
              </a:rPr>
              <a:t>main{}</a:t>
            </a:r>
            <a:endParaRPr lang="en-US" sz="1600" dirty="0">
              <a:latin typeface="Courier New" panose="02070309020205020404"/>
              <a:ea typeface="Monaco" charset="0"/>
              <a:cs typeface="Courier New" panose="02070309020205020404"/>
              <a:sym typeface="Monaco" charset="0"/>
            </a:endParaRPr>
          </a:p>
          <a:p>
            <a:pPr>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1600" dirty="0">
                <a:latin typeface="Courier New" panose="02070309020205020404"/>
                <a:ea typeface="Monaco" charset="0"/>
                <a:cs typeface="Courier New" panose="02070309020205020404"/>
                <a:sym typeface="Monaco" charset="0"/>
              </a:rPr>
              <a:t>{</a:t>
            </a:r>
            <a:endParaRPr lang="en-US" sz="1600" dirty="0">
              <a:latin typeface="Courier New" panose="02070309020205020404"/>
              <a:ea typeface="Monaco" charset="0"/>
              <a:cs typeface="Courier New" panose="02070309020205020404"/>
              <a:sym typeface="Monaco" charset="0"/>
            </a:endParaRPr>
          </a:p>
          <a:p>
            <a:pPr>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1600" dirty="0">
                <a:latin typeface="Courier New" panose="02070309020205020404"/>
                <a:ea typeface="Monaco" charset="0"/>
                <a:cs typeface="Courier New" panose="02070309020205020404"/>
                <a:sym typeface="Monaco" charset="0"/>
              </a:rPr>
              <a:t>    char </a:t>
            </a:r>
            <a:r>
              <a:rPr lang="en-US" sz="1600" dirty="0" err="1">
                <a:latin typeface="Courier New" panose="02070309020205020404"/>
                <a:ea typeface="Monaco" charset="0"/>
                <a:cs typeface="Courier New" panose="02070309020205020404"/>
                <a:sym typeface="Monaco" charset="0"/>
              </a:rPr>
              <a:t>buf</a:t>
            </a:r>
            <a:r>
              <a:rPr lang="en-US" altLang="zh-CN" sz="1600" dirty="0">
                <a:latin typeface="Courier New" panose="02070309020205020404"/>
                <a:ea typeface="Monaco" charset="0"/>
                <a:cs typeface="Courier New" panose="02070309020205020404"/>
                <a:sym typeface="Monaco" charset="0"/>
              </a:rPr>
              <a:t>[BUFSIZE];</a:t>
            </a:r>
            <a:endParaRPr lang="en-US" sz="1600" dirty="0">
              <a:latin typeface="Courier New" panose="02070309020205020404"/>
              <a:ea typeface="Monaco" charset="0"/>
              <a:cs typeface="Courier New" panose="02070309020205020404"/>
              <a:sym typeface="Monaco" charset="0"/>
            </a:endParaRPr>
          </a:p>
          <a:p>
            <a:pPr>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2200" dirty="0">
                <a:solidFill>
                  <a:schemeClr val="accent2"/>
                </a:solidFill>
                <a:effectLst>
                  <a:outerShdw blurRad="38100" dist="38100" dir="2700000" algn="tl">
                    <a:srgbClr val="000000">
                      <a:alpha val="43137"/>
                    </a:srgbClr>
                  </a:outerShdw>
                </a:effectLst>
                <a:latin typeface="Courier New" panose="02070309020205020404"/>
                <a:ea typeface="Monaco" charset="0"/>
                <a:cs typeface="Courier New" panose="02070309020205020404"/>
                <a:sym typeface="Monaco" charset="0"/>
              </a:rPr>
              <a:t>    </a:t>
            </a:r>
            <a:r>
              <a:rPr lang="en-US" sz="2200" dirty="0" err="1">
                <a:solidFill>
                  <a:srgbClr val="FF0000"/>
                </a:solidFill>
                <a:latin typeface="Courier New" panose="02070309020205020404"/>
                <a:ea typeface="Monaco" charset="0"/>
                <a:cs typeface="Courier New" panose="02070309020205020404"/>
                <a:sym typeface="Monaco" charset="0"/>
              </a:rPr>
              <a:t>fgets</a:t>
            </a:r>
            <a:r>
              <a:rPr lang="en-US" altLang="zh-CN" sz="1600" dirty="0">
                <a:latin typeface="Courier New" panose="02070309020205020404"/>
                <a:ea typeface="Monaco" charset="0"/>
                <a:cs typeface="Courier New" panose="02070309020205020404"/>
                <a:sym typeface="Monaco" charset="0"/>
              </a:rPr>
              <a:t>(</a:t>
            </a:r>
            <a:r>
              <a:rPr lang="en-US" altLang="zh-CN" sz="1600" dirty="0" err="1">
                <a:latin typeface="Courier New" panose="02070309020205020404"/>
                <a:ea typeface="Monaco" charset="0"/>
                <a:cs typeface="Courier New" panose="02070309020205020404"/>
                <a:sym typeface="Monaco" charset="0"/>
              </a:rPr>
              <a:t>buf</a:t>
            </a:r>
            <a:r>
              <a:rPr lang="en-US" altLang="zh-CN" sz="1600" dirty="0">
                <a:latin typeface="Courier New" panose="02070309020205020404"/>
                <a:ea typeface="Monaco" charset="0"/>
                <a:cs typeface="Courier New" panose="02070309020205020404"/>
                <a:sym typeface="Monaco" charset="0"/>
              </a:rPr>
              <a:t>, BUFSIZE, </a:t>
            </a:r>
            <a:r>
              <a:rPr lang="en-US" altLang="zh-CN" sz="1600" dirty="0" err="1">
                <a:latin typeface="Courier New" panose="02070309020205020404"/>
                <a:ea typeface="Monaco" charset="0"/>
                <a:cs typeface="Courier New" panose="02070309020205020404"/>
                <a:sym typeface="Monaco" charset="0"/>
              </a:rPr>
              <a:t>stdin</a:t>
            </a:r>
            <a:r>
              <a:rPr lang="en-US" altLang="zh-CN" sz="1600" dirty="0">
                <a:latin typeface="Courier New" panose="02070309020205020404"/>
                <a:ea typeface="Monaco" charset="0"/>
                <a:cs typeface="Courier New" panose="02070309020205020404"/>
                <a:sym typeface="Monaco" charset="0"/>
              </a:rPr>
              <a:t>);</a:t>
            </a:r>
            <a:endParaRPr lang="en-US" altLang="zh-CN" sz="1600" dirty="0">
              <a:latin typeface="Courier New" panose="02070309020205020404"/>
              <a:ea typeface="Monaco" charset="0"/>
              <a:cs typeface="Courier New" panose="02070309020205020404"/>
              <a:sym typeface="Monaco" charset="0"/>
            </a:endParaRPr>
          </a:p>
          <a:p>
            <a:pPr>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altLang="zh-CN" sz="1600" dirty="0">
                <a:solidFill>
                  <a:srgbClr val="FF0000"/>
                </a:solidFill>
                <a:latin typeface="Courier New" panose="02070309020205020404"/>
                <a:ea typeface="Monaco" charset="0"/>
                <a:cs typeface="Courier New" panose="02070309020205020404"/>
                <a:sym typeface="Monaco" charset="0"/>
              </a:rPr>
              <a:t>    /</a:t>
            </a:r>
            <a:r>
              <a:rPr lang="zh-CN" altLang="en-US" sz="1600" dirty="0">
                <a:solidFill>
                  <a:srgbClr val="FF0000"/>
                </a:solidFill>
                <a:latin typeface="Courier New" panose="02070309020205020404"/>
                <a:ea typeface="Monaco" charset="0"/>
                <a:cs typeface="Courier New" panose="02070309020205020404"/>
                <a:sym typeface="Monaco" charset="0"/>
              </a:rPr>
              <a:t>*限制输入大小的参数*</a:t>
            </a:r>
            <a:r>
              <a:rPr lang="en-US" altLang="zh-CN" sz="1600" dirty="0">
                <a:solidFill>
                  <a:srgbClr val="FF0000"/>
                </a:solidFill>
                <a:latin typeface="Courier New" panose="02070309020205020404"/>
                <a:ea typeface="Monaco" charset="0"/>
                <a:cs typeface="Courier New" panose="02070309020205020404"/>
                <a:sym typeface="Monaco" charset="0"/>
              </a:rPr>
              <a:t>/</a:t>
            </a:r>
            <a:endParaRPr lang="en-US" sz="1600" dirty="0">
              <a:latin typeface="Courier New" panose="02070309020205020404"/>
              <a:ea typeface="Monaco" charset="0"/>
              <a:cs typeface="Courier New" panose="02070309020205020404"/>
              <a:sym typeface="Monaco" charset="0"/>
            </a:endParaRPr>
          </a:p>
          <a:p>
            <a:pPr>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1600" dirty="0">
                <a:latin typeface="Courier New" panose="02070309020205020404"/>
                <a:ea typeface="Monaco" charset="0"/>
                <a:cs typeface="Courier New" panose="02070309020205020404"/>
                <a:sym typeface="Monaco" charset="0"/>
              </a:rPr>
              <a:t>}</a:t>
            </a:r>
            <a:endParaRPr lang="en-US" sz="1600" dirty="0">
              <a:latin typeface="Courier New" panose="02070309020205020404"/>
              <a:ea typeface="Monaco" charset="0"/>
              <a:cs typeface="Courier New" panose="02070309020205020404"/>
              <a:sym typeface="Monaco"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292">
                                            <p:txEl>
                                              <p:pRg st="1" end="1"/>
                                            </p:txEl>
                                          </p:spTgt>
                                        </p:tgtEl>
                                        <p:attrNameLst>
                                          <p:attrName>style.visibility</p:attrName>
                                        </p:attrNameLst>
                                      </p:cBhvr>
                                      <p:to>
                                        <p:strVal val="visible"/>
                                      </p:to>
                                    </p:set>
                                    <p:animEffect transition="in" filter="fade">
                                      <p:cBhvr>
                                        <p:cTn id="7" dur="500"/>
                                        <p:tgtEl>
                                          <p:spTgt spid="12292">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292">
                                            <p:txEl>
                                              <p:pRg st="2" end="2"/>
                                            </p:txEl>
                                          </p:spTgt>
                                        </p:tgtEl>
                                        <p:attrNameLst>
                                          <p:attrName>style.visibility</p:attrName>
                                        </p:attrNameLst>
                                      </p:cBhvr>
                                      <p:to>
                                        <p:strVal val="visible"/>
                                      </p:to>
                                    </p:set>
                                    <p:animEffect transition="in" filter="fade">
                                      <p:cBhvr>
                                        <p:cTn id="12" dur="500"/>
                                        <p:tgtEl>
                                          <p:spTgt spid="12292">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292">
                                            <p:txEl>
                                              <p:pRg st="3" end="3"/>
                                            </p:txEl>
                                          </p:spTgt>
                                        </p:tgtEl>
                                        <p:attrNameLst>
                                          <p:attrName>style.visibility</p:attrName>
                                        </p:attrNameLst>
                                      </p:cBhvr>
                                      <p:to>
                                        <p:strVal val="visible"/>
                                      </p:to>
                                    </p:set>
                                    <p:animEffect transition="in" filter="fade">
                                      <p:cBhvr>
                                        <p:cTn id="17" dur="500"/>
                                        <p:tgtEl>
                                          <p:spTgt spid="12292">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2292">
                                            <p:txEl>
                                              <p:pRg st="4" end="4"/>
                                            </p:txEl>
                                          </p:spTgt>
                                        </p:tgtEl>
                                        <p:attrNameLst>
                                          <p:attrName>style.visibility</p:attrName>
                                        </p:attrNameLst>
                                      </p:cBhvr>
                                      <p:to>
                                        <p:strVal val="visible"/>
                                      </p:to>
                                    </p:set>
                                    <p:animEffect transition="in" filter="fade">
                                      <p:cBhvr>
                                        <p:cTn id="22" dur="500"/>
                                        <p:tgtEl>
                                          <p:spTgt spid="12292">
                                            <p:txEl>
                                              <p:pRg st="4" end="4"/>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fade">
                                      <p:cBhvr>
                                        <p:cTn id="25" dur="500"/>
                                        <p:tgtEl>
                                          <p:spTgt spid="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2" grpId="0" uiExpand="1" build="p"/>
      <p:bldP spid="4" grpId="0" animBg="1"/>
      <p:bldP spid="6"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Rectangle 3"/>
          <p:cNvSpPr>
            <a:spLocks noGrp="1" noChangeArrowheads="1"/>
          </p:cNvSpPr>
          <p:nvPr>
            <p:ph type="title"/>
          </p:nvPr>
        </p:nvSpPr>
        <p:spPr>
          <a:xfrm>
            <a:off x="357018" y="685800"/>
            <a:ext cx="7592093" cy="762000"/>
          </a:xfrm>
        </p:spPr>
        <p:txBody>
          <a:bodyPr/>
          <a:lstStyle/>
          <a:p>
            <a:r>
              <a:rPr lang="zh-CN" altLang="en-US" sz="3200" b="1" dirty="0"/>
              <a:t> 问题</a:t>
            </a:r>
            <a:r>
              <a:rPr lang="en-US" altLang="zh-CN" sz="3200" b="1" dirty="0"/>
              <a:t>3</a:t>
            </a:r>
            <a:r>
              <a:rPr lang="zh-CN" altLang="en-US" sz="3200" dirty="0"/>
              <a:t>：内存对程序性能的影响至关重要</a:t>
            </a:r>
            <a:br>
              <a:rPr lang="en-US" altLang="zh-CN" sz="3200" dirty="0"/>
            </a:br>
            <a:r>
              <a:rPr lang="en-US" sz="3200" b="1" dirty="0"/>
              <a:t>Memory Matters</a:t>
            </a:r>
            <a:endParaRPr lang="en-US" sz="3200" b="1" dirty="0"/>
          </a:p>
        </p:txBody>
      </p:sp>
      <p:sp>
        <p:nvSpPr>
          <p:cNvPr id="17412" name="Rectangle 4"/>
          <p:cNvSpPr>
            <a:spLocks noGrp="1" noChangeArrowheads="1"/>
          </p:cNvSpPr>
          <p:nvPr>
            <p:ph type="body" idx="1"/>
          </p:nvPr>
        </p:nvSpPr>
        <p:spPr>
          <a:xfrm>
            <a:off x="396875" y="1657350"/>
            <a:ext cx="7896225" cy="4972050"/>
          </a:xfrm>
        </p:spPr>
        <p:txBody>
          <a:bodyPr/>
          <a:lstStyle/>
          <a:p>
            <a:r>
              <a:rPr lang="zh-CN" altLang="en-US" sz="2600" b="1" dirty="0"/>
              <a:t>内存是有限的</a:t>
            </a:r>
            <a:endParaRPr lang="en-US" sz="2600" b="1" dirty="0"/>
          </a:p>
          <a:p>
            <a:pPr marL="552450" lvl="1"/>
            <a:r>
              <a:rPr lang="zh-CN" altLang="en-US" sz="2200" dirty="0"/>
              <a:t>必须合理地分配和管理内存</a:t>
            </a:r>
            <a:endParaRPr lang="en-US" sz="2200" dirty="0"/>
          </a:p>
          <a:p>
            <a:pPr marL="552450" lvl="1"/>
            <a:r>
              <a:rPr lang="zh-CN" altLang="en-US" sz="2200" dirty="0"/>
              <a:t>很多程序受限于内存</a:t>
            </a:r>
            <a:endParaRPr lang="en-US" altLang="zh-CN" sz="2200" dirty="0"/>
          </a:p>
          <a:p>
            <a:pPr marL="552450" lvl="1">
              <a:buNone/>
            </a:pPr>
            <a:endParaRPr lang="en-US" sz="2200" dirty="0"/>
          </a:p>
          <a:p>
            <a:r>
              <a:rPr lang="zh-CN" altLang="en-US" sz="2600" b="1" dirty="0"/>
              <a:t>内存引用错误尤为严重</a:t>
            </a:r>
            <a:endParaRPr lang="en-US" sz="2600" b="1" dirty="0"/>
          </a:p>
          <a:p>
            <a:pPr marL="552450" lvl="1"/>
            <a:r>
              <a:rPr lang="zh-CN" altLang="en-US" sz="2200" dirty="0"/>
              <a:t>错误的危害因时间、空间而异</a:t>
            </a:r>
            <a:endParaRPr lang="en-US" altLang="zh-CN" sz="2200" dirty="0"/>
          </a:p>
          <a:p>
            <a:pPr marL="552450" lvl="1">
              <a:buNone/>
            </a:pPr>
            <a:endParaRPr lang="en-US" sz="2200" dirty="0"/>
          </a:p>
          <a:p>
            <a:r>
              <a:rPr lang="zh-CN" altLang="en-US" sz="2600" b="1" dirty="0"/>
              <a:t>内存性能并不是始终如一的</a:t>
            </a:r>
            <a:endParaRPr lang="en-US" sz="2600" b="1" dirty="0"/>
          </a:p>
          <a:p>
            <a:pPr marL="552450" lvl="1"/>
            <a:r>
              <a:rPr lang="zh-CN" altLang="en-US" sz="2200" dirty="0"/>
              <a:t>高速缓存和虚拟内存极大地影响程序性能</a:t>
            </a:r>
            <a:endParaRPr lang="en-US" sz="2200" dirty="0"/>
          </a:p>
          <a:p>
            <a:pPr marL="552450" lvl="1"/>
            <a:r>
              <a:rPr lang="zh-CN" altLang="en-US" sz="2200" dirty="0"/>
              <a:t>根据存储系统的特点，可以对程序进行调优</a:t>
            </a:r>
            <a:r>
              <a:rPr lang="en-US" altLang="zh-CN" sz="2200" dirty="0"/>
              <a:t>(</a:t>
            </a:r>
            <a:r>
              <a:rPr lang="zh-CN" altLang="en-US" sz="2200" dirty="0"/>
              <a:t>见问题</a:t>
            </a:r>
            <a:r>
              <a:rPr lang="en-US" altLang="zh-CN" sz="2200" dirty="0"/>
              <a:t>4)</a:t>
            </a:r>
            <a:endParaRPr lang="en-US" sz="2200" dirty="0"/>
          </a:p>
        </p:txBody>
      </p:sp>
      <p:sp>
        <p:nvSpPr>
          <p:cNvPr id="3" name="矩形 2"/>
          <p:cNvSpPr/>
          <p:nvPr/>
        </p:nvSpPr>
        <p:spPr>
          <a:xfrm>
            <a:off x="4038600" y="1039118"/>
            <a:ext cx="4875213" cy="1077218"/>
          </a:xfrm>
          <a:prstGeom prst="rect">
            <a:avLst/>
          </a:prstGeom>
        </p:spPr>
        <p:txBody>
          <a:bodyPr wrap="square">
            <a:spAutoFit/>
          </a:bodyPr>
          <a:lstStyle/>
          <a:p>
            <a:r>
              <a:rPr lang="en-US" altLang="zh-CN" sz="3200" dirty="0">
                <a:solidFill>
                  <a:srgbClr val="C00000"/>
                </a:solidFill>
                <a:latin typeface="Calibri" panose="020F0502020204030204" pitchFamily="34" charset="0"/>
                <a:ea typeface="黑体" panose="02010609060101010101" pitchFamily="49" charset="-122"/>
                <a:cs typeface="+mj-cs"/>
              </a:rPr>
              <a:t>Random Access Memory Is an Unphysical Abstraction</a:t>
            </a:r>
            <a:endParaRPr lang="zh-CN" altLang="en-US" sz="3200" dirty="0">
              <a:solidFill>
                <a:srgbClr val="C00000"/>
              </a:solidFill>
              <a:latin typeface="Calibri" panose="020F0502020204030204" pitchFamily="34" charset="0"/>
              <a:ea typeface="黑体" panose="02010609060101010101" pitchFamily="49" charset="-122"/>
              <a:cs typeface="+mj-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412">
                                            <p:txEl>
                                              <p:pRg st="0" end="0"/>
                                            </p:txEl>
                                          </p:spTgt>
                                        </p:tgtEl>
                                        <p:attrNameLst>
                                          <p:attrName>style.visibility</p:attrName>
                                        </p:attrNameLst>
                                      </p:cBhvr>
                                      <p:to>
                                        <p:strVal val="visible"/>
                                      </p:to>
                                    </p:set>
                                    <p:animEffect transition="in" filter="fade">
                                      <p:cBhvr>
                                        <p:cTn id="7" dur="500"/>
                                        <p:tgtEl>
                                          <p:spTgt spid="1741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412">
                                            <p:txEl>
                                              <p:pRg st="1" end="1"/>
                                            </p:txEl>
                                          </p:spTgt>
                                        </p:tgtEl>
                                        <p:attrNameLst>
                                          <p:attrName>style.visibility</p:attrName>
                                        </p:attrNameLst>
                                      </p:cBhvr>
                                      <p:to>
                                        <p:strVal val="visible"/>
                                      </p:to>
                                    </p:set>
                                    <p:animEffect transition="in" filter="fade">
                                      <p:cBhvr>
                                        <p:cTn id="10" dur="500"/>
                                        <p:tgtEl>
                                          <p:spTgt spid="17412">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7412">
                                            <p:txEl>
                                              <p:pRg st="2" end="2"/>
                                            </p:txEl>
                                          </p:spTgt>
                                        </p:tgtEl>
                                        <p:attrNameLst>
                                          <p:attrName>style.visibility</p:attrName>
                                        </p:attrNameLst>
                                      </p:cBhvr>
                                      <p:to>
                                        <p:strVal val="visible"/>
                                      </p:to>
                                    </p:set>
                                    <p:animEffect transition="in" filter="fade">
                                      <p:cBhvr>
                                        <p:cTn id="13" dur="500"/>
                                        <p:tgtEl>
                                          <p:spTgt spid="17412">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7412">
                                            <p:txEl>
                                              <p:pRg st="4" end="4"/>
                                            </p:txEl>
                                          </p:spTgt>
                                        </p:tgtEl>
                                        <p:attrNameLst>
                                          <p:attrName>style.visibility</p:attrName>
                                        </p:attrNameLst>
                                      </p:cBhvr>
                                      <p:to>
                                        <p:strVal val="visible"/>
                                      </p:to>
                                    </p:set>
                                    <p:animEffect transition="in" filter="fade">
                                      <p:cBhvr>
                                        <p:cTn id="18" dur="500"/>
                                        <p:tgtEl>
                                          <p:spTgt spid="17412">
                                            <p:txEl>
                                              <p:pRg st="4" end="4"/>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7412">
                                            <p:txEl>
                                              <p:pRg st="5" end="5"/>
                                            </p:txEl>
                                          </p:spTgt>
                                        </p:tgtEl>
                                        <p:attrNameLst>
                                          <p:attrName>style.visibility</p:attrName>
                                        </p:attrNameLst>
                                      </p:cBhvr>
                                      <p:to>
                                        <p:strVal val="visible"/>
                                      </p:to>
                                    </p:set>
                                    <p:animEffect transition="in" filter="fade">
                                      <p:cBhvr>
                                        <p:cTn id="21" dur="500"/>
                                        <p:tgtEl>
                                          <p:spTgt spid="17412">
                                            <p:txEl>
                                              <p:pRg st="5" end="5"/>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7412">
                                            <p:txEl>
                                              <p:pRg st="7" end="7"/>
                                            </p:txEl>
                                          </p:spTgt>
                                        </p:tgtEl>
                                        <p:attrNameLst>
                                          <p:attrName>style.visibility</p:attrName>
                                        </p:attrNameLst>
                                      </p:cBhvr>
                                      <p:to>
                                        <p:strVal val="visible"/>
                                      </p:to>
                                    </p:set>
                                    <p:animEffect transition="in" filter="fade">
                                      <p:cBhvr>
                                        <p:cTn id="26" dur="500"/>
                                        <p:tgtEl>
                                          <p:spTgt spid="17412">
                                            <p:txEl>
                                              <p:pRg st="7" end="7"/>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7412">
                                            <p:txEl>
                                              <p:pRg st="8" end="8"/>
                                            </p:txEl>
                                          </p:spTgt>
                                        </p:tgtEl>
                                        <p:attrNameLst>
                                          <p:attrName>style.visibility</p:attrName>
                                        </p:attrNameLst>
                                      </p:cBhvr>
                                      <p:to>
                                        <p:strVal val="visible"/>
                                      </p:to>
                                    </p:set>
                                    <p:animEffect transition="in" filter="fade">
                                      <p:cBhvr>
                                        <p:cTn id="29" dur="500"/>
                                        <p:tgtEl>
                                          <p:spTgt spid="17412">
                                            <p:txEl>
                                              <p:pRg st="8" end="8"/>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7412">
                                            <p:txEl>
                                              <p:pRg st="9" end="9"/>
                                            </p:txEl>
                                          </p:spTgt>
                                        </p:tgtEl>
                                        <p:attrNameLst>
                                          <p:attrName>style.visibility</p:attrName>
                                        </p:attrNameLst>
                                      </p:cBhvr>
                                      <p:to>
                                        <p:strVal val="visible"/>
                                      </p:to>
                                    </p:set>
                                    <p:animEffect transition="in" filter="fade">
                                      <p:cBhvr>
                                        <p:cTn id="32" dur="500"/>
                                        <p:tgtEl>
                                          <p:spTgt spid="17412">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12"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3"/>
          <p:cNvSpPr>
            <a:spLocks noGrp="1" noChangeArrowheads="1"/>
          </p:cNvSpPr>
          <p:nvPr>
            <p:ph type="title"/>
          </p:nvPr>
        </p:nvSpPr>
        <p:spPr/>
        <p:txBody>
          <a:bodyPr/>
          <a:lstStyle/>
          <a:p>
            <a:pPr marL="119380" indent="-119380"/>
            <a:r>
              <a:rPr lang="zh-CN" altLang="en-US" b="1" dirty="0"/>
              <a:t>内存引用错误 </a:t>
            </a:r>
            <a:r>
              <a:rPr lang="en-US" altLang="zh-CN" b="1" dirty="0"/>
              <a:t>(1/3)</a:t>
            </a:r>
            <a:endParaRPr lang="en-US" b="1" dirty="0"/>
          </a:p>
        </p:txBody>
      </p:sp>
      <p:sp>
        <p:nvSpPr>
          <p:cNvPr id="18437" name="Rectangle 5"/>
          <p:cNvSpPr/>
          <p:nvPr/>
        </p:nvSpPr>
        <p:spPr bwMode="auto">
          <a:xfrm>
            <a:off x="838200" y="4215850"/>
            <a:ext cx="7327900" cy="2184400"/>
          </a:xfrm>
          <a:prstGeom prst="rect">
            <a:avLst/>
          </a:prstGeom>
          <a:solidFill>
            <a:srgbClr val="FFFFFF"/>
          </a:solidFill>
          <a:ln w="12700" cap="flat">
            <a:noFill/>
            <a:miter lim="800000"/>
            <a:headEnd type="none" w="med" len="med"/>
            <a:tailEnd type="none" w="med" len="med"/>
          </a:ln>
        </p:spPr>
        <p:txBody>
          <a:bodyPr lIns="38100" tIns="38100" rIns="38100" bIns="38100"/>
          <a:lstStyle/>
          <a:p>
            <a:pPr algn="l"/>
            <a:r>
              <a:rPr lang="en-US" sz="1800" dirty="0">
                <a:solidFill>
                  <a:schemeClr val="tx1"/>
                </a:solidFill>
                <a:latin typeface="Courier New" panose="02070309020205020404" charset="0"/>
                <a:ea typeface="Zapf Dingbats" charset="2"/>
                <a:cs typeface="Zapf Dingbats" charset="2"/>
                <a:sym typeface="Courier New" panose="02070309020205020404" charset="0"/>
              </a:rPr>
              <a:t>fun(0)  </a:t>
            </a:r>
            <a:r>
              <a:rPr lang="en-US" sz="1800" dirty="0">
                <a:solidFill>
                  <a:schemeClr val="tx1"/>
                </a:solidFill>
                <a:latin typeface="Courier New" panose="02070309020205020404" charset="0"/>
                <a:ea typeface="Zapf Dingbats" charset="2"/>
                <a:cs typeface="Zapf Dingbats" charset="2"/>
                <a:sym typeface="Wingdings" panose="05000000000000000000" pitchFamily="2" charset="2"/>
              </a:rPr>
              <a:t></a:t>
            </a:r>
            <a:r>
              <a:rPr lang="en-US" sz="1800" dirty="0">
                <a:solidFill>
                  <a:schemeClr val="tx1"/>
                </a:solidFill>
                <a:latin typeface="Courier New" panose="02070309020205020404" charset="0"/>
                <a:ea typeface="Zapf Dingbats" charset="2"/>
                <a:cs typeface="Zapf Dingbats" charset="2"/>
                <a:sym typeface="Courier New" panose="02070309020205020404" charset="0"/>
              </a:rPr>
              <a:t>	3.14</a:t>
            </a:r>
            <a:endParaRPr lang="en-US" sz="2400" dirty="0">
              <a:solidFill>
                <a:schemeClr val="tx1"/>
              </a:solidFill>
              <a:latin typeface="Arial Narrow" panose="020B0606020202030204" pitchFamily="34" charset="0"/>
              <a:ea typeface="Lucida Grande" charset="0"/>
              <a:cs typeface="Lucida Grande" charset="0"/>
              <a:sym typeface="Arial Narrow" panose="020B0606020202030204" pitchFamily="34" charset="0"/>
            </a:endParaRPr>
          </a:p>
          <a:p>
            <a:pPr algn="l"/>
            <a:r>
              <a:rPr lang="en-US" sz="1800" dirty="0">
                <a:solidFill>
                  <a:schemeClr val="tx1"/>
                </a:solidFill>
                <a:latin typeface="Courier New" panose="02070309020205020404" charset="0"/>
                <a:ea typeface="Courier New" panose="02070309020205020404" charset="0"/>
                <a:cs typeface="Courier New" panose="02070309020205020404" charset="0"/>
                <a:sym typeface="Courier New" panose="02070309020205020404" charset="0"/>
              </a:rPr>
              <a:t>fun(1)  </a:t>
            </a:r>
            <a:r>
              <a:rPr lang="en-US" sz="1800" dirty="0">
                <a:solidFill>
                  <a:schemeClr val="tx1"/>
                </a:solidFill>
                <a:latin typeface="Courier New" panose="02070309020205020404" charset="0"/>
                <a:ea typeface="Courier New" panose="02070309020205020404" charset="0"/>
                <a:cs typeface="Courier New" panose="02070309020205020404" charset="0"/>
                <a:sym typeface="Wingdings" panose="05000000000000000000" pitchFamily="2" charset="2"/>
              </a:rPr>
              <a:t></a:t>
            </a:r>
            <a:r>
              <a:rPr lang="en-US" sz="1800" dirty="0">
                <a:solidFill>
                  <a:schemeClr val="tx1"/>
                </a:solidFill>
                <a:latin typeface="Courier New" panose="02070309020205020404" charset="0"/>
                <a:ea typeface="Monaco" charset="0"/>
                <a:cs typeface="Monaco" charset="0"/>
                <a:sym typeface="Courier New" panose="02070309020205020404" charset="0"/>
              </a:rPr>
              <a:t>	3.14</a:t>
            </a:r>
            <a:endParaRPr lang="en-US" sz="2400" dirty="0">
              <a:solidFill>
                <a:schemeClr val="tx1"/>
              </a:solidFill>
              <a:latin typeface="Arial Narrow" panose="020B0606020202030204" pitchFamily="34" charset="0"/>
              <a:ea typeface="Lucida Grande" charset="0"/>
              <a:cs typeface="Lucida Grande" charset="0"/>
              <a:sym typeface="Arial Narrow" panose="020B0606020202030204" pitchFamily="34" charset="0"/>
            </a:endParaRPr>
          </a:p>
          <a:p>
            <a:pPr algn="l"/>
            <a:r>
              <a:rPr lang="en-US" sz="1800" dirty="0">
                <a:solidFill>
                  <a:schemeClr val="tx1"/>
                </a:solidFill>
                <a:latin typeface="Courier New" panose="02070309020205020404" charset="0"/>
                <a:ea typeface="Courier New" panose="02070309020205020404" charset="0"/>
                <a:cs typeface="Courier New" panose="02070309020205020404" charset="0"/>
                <a:sym typeface="Courier New" panose="02070309020205020404" charset="0"/>
              </a:rPr>
              <a:t>fun(2)  </a:t>
            </a:r>
            <a:r>
              <a:rPr lang="en-US" sz="1800" dirty="0">
                <a:solidFill>
                  <a:schemeClr val="tx1"/>
                </a:solidFill>
                <a:latin typeface="Courier New" panose="02070309020205020404" charset="0"/>
                <a:ea typeface="Courier New" panose="02070309020205020404" charset="0"/>
                <a:cs typeface="Courier New" panose="02070309020205020404" charset="0"/>
                <a:sym typeface="Wingdings" panose="05000000000000000000" pitchFamily="2" charset="2"/>
              </a:rPr>
              <a:t></a:t>
            </a:r>
            <a:r>
              <a:rPr lang="en-US" sz="1800" dirty="0">
                <a:solidFill>
                  <a:schemeClr val="tx1"/>
                </a:solidFill>
                <a:latin typeface="Courier New" panose="02070309020205020404" charset="0"/>
                <a:ea typeface="Monaco" charset="0"/>
                <a:cs typeface="Monaco" charset="0"/>
                <a:sym typeface="Courier New" panose="02070309020205020404" charset="0"/>
              </a:rPr>
              <a:t>	3.1399998664856</a:t>
            </a:r>
            <a:endParaRPr lang="en-US" sz="2400" dirty="0">
              <a:solidFill>
                <a:schemeClr val="tx1"/>
              </a:solidFill>
              <a:latin typeface="Arial Narrow" panose="020B0606020202030204" pitchFamily="34" charset="0"/>
              <a:ea typeface="Lucida Grande" charset="0"/>
              <a:cs typeface="Lucida Grande" charset="0"/>
              <a:sym typeface="Arial Narrow" panose="020B0606020202030204" pitchFamily="34" charset="0"/>
            </a:endParaRPr>
          </a:p>
          <a:p>
            <a:pPr algn="l"/>
            <a:r>
              <a:rPr lang="en-US" sz="1800" dirty="0">
                <a:solidFill>
                  <a:schemeClr val="tx1"/>
                </a:solidFill>
                <a:latin typeface="Courier New" panose="02070309020205020404" charset="0"/>
                <a:ea typeface="Courier New" panose="02070309020205020404" charset="0"/>
                <a:cs typeface="Courier New" panose="02070309020205020404" charset="0"/>
                <a:sym typeface="Courier New" panose="02070309020205020404" charset="0"/>
              </a:rPr>
              <a:t>fun(3)  </a:t>
            </a:r>
            <a:r>
              <a:rPr lang="en-US" sz="1800" dirty="0">
                <a:solidFill>
                  <a:schemeClr val="tx1"/>
                </a:solidFill>
                <a:latin typeface="Courier New" panose="02070309020205020404" charset="0"/>
                <a:ea typeface="Courier New" panose="02070309020205020404" charset="0"/>
                <a:cs typeface="Courier New" panose="02070309020205020404" charset="0"/>
                <a:sym typeface="Wingdings" panose="05000000000000000000" pitchFamily="2" charset="2"/>
              </a:rPr>
              <a:t></a:t>
            </a:r>
            <a:r>
              <a:rPr lang="en-US" sz="1800" dirty="0">
                <a:solidFill>
                  <a:schemeClr val="tx1"/>
                </a:solidFill>
                <a:latin typeface="Courier New" panose="02070309020205020404" charset="0"/>
                <a:ea typeface="Monaco" charset="0"/>
                <a:cs typeface="Monaco" charset="0"/>
                <a:sym typeface="Courier New" panose="02070309020205020404" charset="0"/>
              </a:rPr>
              <a:t>	2.00000061035156</a:t>
            </a:r>
            <a:endParaRPr lang="en-US" sz="2400" dirty="0">
              <a:solidFill>
                <a:schemeClr val="tx1"/>
              </a:solidFill>
              <a:latin typeface="Arial Narrow" panose="020B0606020202030204" pitchFamily="34" charset="0"/>
              <a:ea typeface="Lucida Grande" charset="0"/>
              <a:cs typeface="Lucida Grande" charset="0"/>
              <a:sym typeface="Arial Narrow" panose="020B0606020202030204" pitchFamily="34" charset="0"/>
            </a:endParaRPr>
          </a:p>
          <a:p>
            <a:pPr algn="l"/>
            <a:r>
              <a:rPr lang="en-US" sz="1800" dirty="0">
                <a:solidFill>
                  <a:schemeClr val="tx1"/>
                </a:solidFill>
                <a:latin typeface="Courier New" panose="02070309020205020404" charset="0"/>
                <a:ea typeface="Courier New" panose="02070309020205020404" charset="0"/>
                <a:cs typeface="Courier New" panose="02070309020205020404" charset="0"/>
                <a:sym typeface="Courier New" panose="02070309020205020404" charset="0"/>
              </a:rPr>
              <a:t>fun(4)  </a:t>
            </a:r>
            <a:r>
              <a:rPr lang="en-US" sz="1800" dirty="0">
                <a:solidFill>
                  <a:schemeClr val="tx1"/>
                </a:solidFill>
                <a:latin typeface="Courier New" panose="02070309020205020404" charset="0"/>
                <a:ea typeface="Courier New" panose="02070309020205020404" charset="0"/>
                <a:cs typeface="Courier New" panose="02070309020205020404" charset="0"/>
                <a:sym typeface="Wingdings" panose="05000000000000000000" pitchFamily="2" charset="2"/>
              </a:rPr>
              <a:t></a:t>
            </a:r>
            <a:r>
              <a:rPr lang="en-US" sz="1800" dirty="0">
                <a:solidFill>
                  <a:schemeClr val="tx1"/>
                </a:solidFill>
                <a:latin typeface="Courier New" panose="02070309020205020404" charset="0"/>
                <a:ea typeface="Monaco" charset="0"/>
                <a:cs typeface="Monaco" charset="0"/>
                <a:sym typeface="Courier New" panose="02070309020205020404" charset="0"/>
              </a:rPr>
              <a:t>	3.14</a:t>
            </a:r>
            <a:endParaRPr lang="en-US" sz="1800" dirty="0">
              <a:solidFill>
                <a:schemeClr val="tx1"/>
              </a:solidFill>
              <a:latin typeface="Courier New" panose="02070309020205020404" charset="0"/>
              <a:ea typeface="Monaco" charset="0"/>
              <a:cs typeface="Monaco" charset="0"/>
              <a:sym typeface="Courier New" panose="02070309020205020404" charset="0"/>
            </a:endParaRPr>
          </a:p>
          <a:p>
            <a:r>
              <a:rPr lang="en-US" altLang="zh-CN" sz="1800" dirty="0">
                <a:latin typeface="Courier New" panose="02070309020205020404" charset="0"/>
                <a:ea typeface="Courier New" panose="02070309020205020404" charset="0"/>
                <a:cs typeface="Courier New" panose="02070309020205020404" charset="0"/>
                <a:sym typeface="Courier New" panose="02070309020205020404" charset="0"/>
              </a:rPr>
              <a:t>fun(6)  </a:t>
            </a:r>
            <a:r>
              <a:rPr lang="en-US" altLang="zh-CN" sz="1800" dirty="0">
                <a:latin typeface="Courier New" panose="02070309020205020404" charset="0"/>
                <a:ea typeface="Courier New" panose="02070309020205020404" charset="0"/>
                <a:cs typeface="Courier New" panose="02070309020205020404" charset="0"/>
                <a:sym typeface="Wingdings" panose="05000000000000000000" pitchFamily="2" charset="2"/>
              </a:rPr>
              <a:t></a:t>
            </a:r>
            <a:r>
              <a:rPr lang="en-US" altLang="zh-CN" sz="1800" dirty="0">
                <a:latin typeface="Courier New" panose="02070309020205020404" charset="0"/>
                <a:ea typeface="Monaco" charset="0"/>
                <a:cs typeface="Monaco" charset="0"/>
                <a:sym typeface="Courier New" panose="02070309020205020404" charset="0"/>
              </a:rPr>
              <a:t>	</a:t>
            </a:r>
            <a:r>
              <a:rPr lang="en-US" sz="1800" dirty="0">
                <a:solidFill>
                  <a:schemeClr val="tx1"/>
                </a:solidFill>
                <a:latin typeface="Courier New" panose="02070309020205020404" charset="0"/>
                <a:ea typeface="Monaco" charset="0"/>
                <a:cs typeface="Monaco" charset="0"/>
                <a:sym typeface="Courier New" panose="02070309020205020404" charset="0"/>
              </a:rPr>
              <a:t>segmentation fault</a:t>
            </a:r>
            <a:endParaRPr lang="en-US" sz="1800" dirty="0">
              <a:solidFill>
                <a:schemeClr val="tx1"/>
              </a:solidFill>
              <a:latin typeface="Courier New" panose="02070309020205020404" charset="0"/>
              <a:ea typeface="Monaco" charset="0"/>
              <a:cs typeface="Monaco" charset="0"/>
              <a:sym typeface="Courier New" panose="02070309020205020404" charset="0"/>
            </a:endParaRPr>
          </a:p>
        </p:txBody>
      </p:sp>
      <p:sp>
        <p:nvSpPr>
          <p:cNvPr id="5" name="Rectangle 6"/>
          <p:cNvSpPr>
            <a:spLocks noGrp="1" noChangeArrowheads="1"/>
          </p:cNvSpPr>
          <p:nvPr>
            <p:ph idx="1"/>
          </p:nvPr>
        </p:nvSpPr>
        <p:spPr bwMode="auto">
          <a:xfrm>
            <a:off x="457200" y="6096000"/>
            <a:ext cx="8229600" cy="563563"/>
          </a:xfrm>
          <a:noFill/>
          <a:ln>
            <a:miter lim="800000"/>
          </a:ln>
        </p:spPr>
        <p:txBody>
          <a:bodyPr wrap="square" lIns="38100" tIns="38100" rIns="38100" bIns="38100" numCol="1" anchor="t" anchorCtr="0" compatLnSpc="1"/>
          <a:lstStyle/>
          <a:p>
            <a:pPr lvl="1" indent="-342900"/>
            <a:r>
              <a:rPr lang="en-US" dirty="0"/>
              <a:t>Result is system specific</a:t>
            </a:r>
            <a:endParaRPr lang="en-US" dirty="0"/>
          </a:p>
        </p:txBody>
      </p:sp>
      <p:sp>
        <p:nvSpPr>
          <p:cNvPr id="6" name="Rectangle 4"/>
          <p:cNvSpPr/>
          <p:nvPr/>
        </p:nvSpPr>
        <p:spPr bwMode="auto">
          <a:xfrm>
            <a:off x="838200" y="1295400"/>
            <a:ext cx="6553200" cy="2844800"/>
          </a:xfrm>
          <a:prstGeom prst="rect">
            <a:avLst/>
          </a:prstGeom>
          <a:solidFill>
            <a:srgbClr val="F8F6D9"/>
          </a:solidFill>
          <a:ln w="6350" cap="flat">
            <a:solidFill>
              <a:schemeClr val="tx1"/>
            </a:solidFill>
            <a:prstDash val="solid"/>
            <a:miter lim="800000"/>
            <a:headEnd type="none" w="med" len="med"/>
            <a:tailEnd type="none" w="med" len="med"/>
          </a:ln>
        </p:spPr>
        <p:txBody>
          <a:bodyPr lIns="63500" tIns="63500" rIns="63500" bIns="63500"/>
          <a:lstStyle/>
          <a:p>
            <a:pPr algn="l">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1600" b="1" dirty="0" err="1">
                <a:solidFill>
                  <a:schemeClr val="tx1"/>
                </a:solidFill>
                <a:latin typeface="Courier New" panose="02070309020205020404"/>
                <a:ea typeface="Monaco" charset="0"/>
                <a:cs typeface="Courier New" panose="02070309020205020404"/>
                <a:sym typeface="Monaco" charset="0"/>
              </a:rPr>
              <a:t>typedef</a:t>
            </a:r>
            <a:r>
              <a:rPr lang="en-US" sz="1600" b="1" dirty="0">
                <a:solidFill>
                  <a:schemeClr val="tx1"/>
                </a:solidFill>
                <a:latin typeface="Courier New" panose="02070309020205020404"/>
                <a:ea typeface="Monaco" charset="0"/>
                <a:cs typeface="Courier New" panose="02070309020205020404"/>
                <a:sym typeface="Monaco" charset="0"/>
              </a:rPr>
              <a:t> </a:t>
            </a:r>
            <a:r>
              <a:rPr lang="en-US" sz="1600" b="1" dirty="0" err="1">
                <a:solidFill>
                  <a:schemeClr val="tx1"/>
                </a:solidFill>
                <a:latin typeface="Courier New" panose="02070309020205020404"/>
                <a:ea typeface="Monaco" charset="0"/>
                <a:cs typeface="Courier New" panose="02070309020205020404"/>
                <a:sym typeface="Monaco" charset="0"/>
              </a:rPr>
              <a:t>struct</a:t>
            </a:r>
            <a:r>
              <a:rPr lang="en-US" sz="1600" b="1" dirty="0">
                <a:solidFill>
                  <a:schemeClr val="tx1"/>
                </a:solidFill>
                <a:latin typeface="Courier New" panose="02070309020205020404"/>
                <a:ea typeface="Monaco" charset="0"/>
                <a:cs typeface="Courier New" panose="02070309020205020404"/>
                <a:sym typeface="Monaco" charset="0"/>
              </a:rPr>
              <a:t> {</a:t>
            </a:r>
            <a:endParaRPr lang="en-US" sz="1600" b="1" dirty="0">
              <a:solidFill>
                <a:schemeClr val="tx1"/>
              </a:solidFill>
              <a:latin typeface="Courier New" panose="02070309020205020404"/>
              <a:ea typeface="Monaco" charset="0"/>
              <a:cs typeface="Courier New" panose="02070309020205020404"/>
              <a:sym typeface="Monaco" charset="0"/>
            </a:endParaRPr>
          </a:p>
          <a:p>
            <a:pPr algn="l">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1600" b="1" dirty="0">
                <a:solidFill>
                  <a:schemeClr val="tx1"/>
                </a:solidFill>
                <a:latin typeface="Courier New" panose="02070309020205020404"/>
                <a:ea typeface="Monaco" charset="0"/>
                <a:cs typeface="Courier New" panose="02070309020205020404"/>
                <a:sym typeface="Monaco" charset="0"/>
              </a:rPr>
              <a:t>  </a:t>
            </a:r>
            <a:r>
              <a:rPr lang="en-US" sz="1600" b="1" dirty="0" err="1">
                <a:solidFill>
                  <a:schemeClr val="tx1"/>
                </a:solidFill>
                <a:latin typeface="Courier New" panose="02070309020205020404"/>
                <a:ea typeface="Monaco" charset="0"/>
                <a:cs typeface="Courier New" panose="02070309020205020404"/>
                <a:sym typeface="Monaco" charset="0"/>
              </a:rPr>
              <a:t>int</a:t>
            </a:r>
            <a:r>
              <a:rPr lang="en-US" sz="1600" b="1" dirty="0">
                <a:solidFill>
                  <a:schemeClr val="tx1"/>
                </a:solidFill>
                <a:latin typeface="Courier New" panose="02070309020205020404"/>
                <a:ea typeface="Monaco" charset="0"/>
                <a:cs typeface="Courier New" panose="02070309020205020404"/>
                <a:sym typeface="Monaco" charset="0"/>
              </a:rPr>
              <a:t> a[2];</a:t>
            </a:r>
            <a:endParaRPr lang="en-US" sz="1600" b="1" dirty="0">
              <a:solidFill>
                <a:schemeClr val="tx1"/>
              </a:solidFill>
              <a:latin typeface="Courier New" panose="02070309020205020404"/>
              <a:ea typeface="Monaco" charset="0"/>
              <a:cs typeface="Courier New" panose="02070309020205020404"/>
              <a:sym typeface="Monaco" charset="0"/>
            </a:endParaRPr>
          </a:p>
          <a:p>
            <a:pPr algn="l">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1600" b="1" dirty="0">
                <a:solidFill>
                  <a:schemeClr val="tx1"/>
                </a:solidFill>
                <a:latin typeface="Courier New" panose="02070309020205020404"/>
                <a:ea typeface="Monaco" charset="0"/>
                <a:cs typeface="Courier New" panose="02070309020205020404"/>
                <a:sym typeface="Monaco" charset="0"/>
              </a:rPr>
              <a:t>  double d;</a:t>
            </a:r>
            <a:endParaRPr lang="en-US" sz="1600" b="1" dirty="0">
              <a:solidFill>
                <a:schemeClr val="tx1"/>
              </a:solidFill>
              <a:latin typeface="Courier New" panose="02070309020205020404"/>
              <a:ea typeface="Monaco" charset="0"/>
              <a:cs typeface="Courier New" panose="02070309020205020404"/>
              <a:sym typeface="Monaco" charset="0"/>
            </a:endParaRPr>
          </a:p>
          <a:p>
            <a:pPr algn="l">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1600" b="1" dirty="0">
                <a:solidFill>
                  <a:schemeClr val="tx1"/>
                </a:solidFill>
                <a:latin typeface="Courier New" panose="02070309020205020404"/>
                <a:ea typeface="Monaco" charset="0"/>
                <a:cs typeface="Courier New" panose="02070309020205020404"/>
                <a:sym typeface="Monaco" charset="0"/>
              </a:rPr>
              <a:t>} </a:t>
            </a:r>
            <a:r>
              <a:rPr lang="en-US" sz="1600" b="1" dirty="0" err="1">
                <a:solidFill>
                  <a:schemeClr val="tx1"/>
                </a:solidFill>
                <a:latin typeface="Courier New" panose="02070309020205020404"/>
                <a:ea typeface="Monaco" charset="0"/>
                <a:cs typeface="Courier New" panose="02070309020205020404"/>
                <a:sym typeface="Monaco" charset="0"/>
              </a:rPr>
              <a:t>struct_t</a:t>
            </a:r>
            <a:r>
              <a:rPr lang="en-US" sz="1600" b="1" dirty="0">
                <a:solidFill>
                  <a:schemeClr val="tx1"/>
                </a:solidFill>
                <a:latin typeface="Courier New" panose="02070309020205020404"/>
                <a:ea typeface="Monaco" charset="0"/>
                <a:cs typeface="Courier New" panose="02070309020205020404"/>
                <a:sym typeface="Monaco" charset="0"/>
              </a:rPr>
              <a:t>;</a:t>
            </a:r>
            <a:endParaRPr lang="en-US" sz="1600" b="1" dirty="0">
              <a:solidFill>
                <a:schemeClr val="tx1"/>
              </a:solidFill>
              <a:latin typeface="Courier New" panose="02070309020205020404"/>
              <a:ea typeface="Monaco" charset="0"/>
              <a:cs typeface="Courier New" panose="02070309020205020404"/>
              <a:sym typeface="Monaco" charset="0"/>
            </a:endParaRPr>
          </a:p>
          <a:p>
            <a:pPr algn="l">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endParaRPr lang="en-US" sz="1600" b="1" dirty="0">
              <a:solidFill>
                <a:schemeClr val="tx1"/>
              </a:solidFill>
              <a:latin typeface="Courier New" panose="02070309020205020404"/>
              <a:ea typeface="Monaco" charset="0"/>
              <a:cs typeface="Courier New" panose="02070309020205020404"/>
              <a:sym typeface="Monaco" charset="0"/>
            </a:endParaRPr>
          </a:p>
          <a:p>
            <a:pPr algn="l">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1600" b="1" dirty="0">
                <a:solidFill>
                  <a:schemeClr val="tx1"/>
                </a:solidFill>
                <a:latin typeface="Courier New" panose="02070309020205020404"/>
                <a:ea typeface="Monaco" charset="0"/>
                <a:cs typeface="Courier New" panose="02070309020205020404"/>
                <a:sym typeface="Monaco" charset="0"/>
              </a:rPr>
              <a:t>double fun(</a:t>
            </a:r>
            <a:r>
              <a:rPr lang="en-US" sz="1600" b="1" dirty="0" err="1">
                <a:solidFill>
                  <a:schemeClr val="tx1"/>
                </a:solidFill>
                <a:latin typeface="Courier New" panose="02070309020205020404"/>
                <a:ea typeface="Monaco" charset="0"/>
                <a:cs typeface="Courier New" panose="02070309020205020404"/>
                <a:sym typeface="Monaco" charset="0"/>
              </a:rPr>
              <a:t>int</a:t>
            </a:r>
            <a:r>
              <a:rPr lang="en-US" sz="1600" b="1" dirty="0">
                <a:solidFill>
                  <a:schemeClr val="tx1"/>
                </a:solidFill>
                <a:latin typeface="Courier New" panose="02070309020205020404"/>
                <a:ea typeface="Monaco" charset="0"/>
                <a:cs typeface="Courier New" panose="02070309020205020404"/>
                <a:sym typeface="Monaco" charset="0"/>
              </a:rPr>
              <a:t> </a:t>
            </a:r>
            <a:r>
              <a:rPr lang="en-US" sz="1600" b="1" dirty="0" err="1">
                <a:solidFill>
                  <a:schemeClr val="tx1"/>
                </a:solidFill>
                <a:latin typeface="Courier New" panose="02070309020205020404"/>
                <a:ea typeface="Monaco" charset="0"/>
                <a:cs typeface="Courier New" panose="02070309020205020404"/>
                <a:sym typeface="Monaco" charset="0"/>
              </a:rPr>
              <a:t>i</a:t>
            </a:r>
            <a:r>
              <a:rPr lang="en-US" sz="1600" b="1" dirty="0">
                <a:solidFill>
                  <a:schemeClr val="tx1"/>
                </a:solidFill>
                <a:latin typeface="Courier New" panose="02070309020205020404"/>
                <a:ea typeface="Monaco" charset="0"/>
                <a:cs typeface="Courier New" panose="02070309020205020404"/>
                <a:sym typeface="Monaco" charset="0"/>
              </a:rPr>
              <a:t>) {</a:t>
            </a:r>
            <a:endParaRPr lang="en-US" sz="1600" b="1" dirty="0">
              <a:solidFill>
                <a:schemeClr val="tx1"/>
              </a:solidFill>
              <a:latin typeface="Courier New" panose="02070309020205020404"/>
              <a:ea typeface="Monaco" charset="0"/>
              <a:cs typeface="Courier New" panose="02070309020205020404"/>
              <a:sym typeface="Monaco" charset="0"/>
            </a:endParaRPr>
          </a:p>
          <a:p>
            <a:pPr algn="l">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1600" b="1" dirty="0">
                <a:solidFill>
                  <a:schemeClr val="tx1"/>
                </a:solidFill>
                <a:latin typeface="Courier New" panose="02070309020205020404"/>
                <a:ea typeface="Monaco" charset="0"/>
                <a:cs typeface="Courier New" panose="02070309020205020404"/>
                <a:sym typeface="Monaco" charset="0"/>
              </a:rPr>
              <a:t>  volatile </a:t>
            </a:r>
            <a:r>
              <a:rPr lang="en-US" sz="1600" b="1" dirty="0" err="1">
                <a:solidFill>
                  <a:schemeClr val="tx1"/>
                </a:solidFill>
                <a:latin typeface="Courier New" panose="02070309020205020404"/>
                <a:ea typeface="Monaco" charset="0"/>
                <a:cs typeface="Courier New" panose="02070309020205020404"/>
                <a:sym typeface="Monaco" charset="0"/>
              </a:rPr>
              <a:t>struct_t</a:t>
            </a:r>
            <a:r>
              <a:rPr lang="en-US" sz="1600" b="1" dirty="0">
                <a:solidFill>
                  <a:schemeClr val="tx1"/>
                </a:solidFill>
                <a:latin typeface="Courier New" panose="02070309020205020404"/>
                <a:ea typeface="Monaco" charset="0"/>
                <a:cs typeface="Courier New" panose="02070309020205020404"/>
                <a:sym typeface="Monaco" charset="0"/>
              </a:rPr>
              <a:t> s;</a:t>
            </a:r>
            <a:endParaRPr lang="en-US" sz="1600" b="1" dirty="0">
              <a:solidFill>
                <a:schemeClr val="tx1"/>
              </a:solidFill>
              <a:latin typeface="Courier New" panose="02070309020205020404"/>
              <a:ea typeface="Monaco" charset="0"/>
              <a:cs typeface="Courier New" panose="02070309020205020404"/>
              <a:sym typeface="Monaco" charset="0"/>
            </a:endParaRPr>
          </a:p>
          <a:p>
            <a:pPr algn="l">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1600" b="1" dirty="0">
                <a:solidFill>
                  <a:schemeClr val="tx1"/>
                </a:solidFill>
                <a:latin typeface="Courier New" panose="02070309020205020404"/>
                <a:ea typeface="Monaco" charset="0"/>
                <a:cs typeface="Courier New" panose="02070309020205020404"/>
                <a:sym typeface="Monaco" charset="0"/>
              </a:rPr>
              <a:t>  </a:t>
            </a:r>
            <a:r>
              <a:rPr lang="en-US" sz="1600" b="1" dirty="0" err="1">
                <a:solidFill>
                  <a:schemeClr val="tx1"/>
                </a:solidFill>
                <a:latin typeface="Courier New" panose="02070309020205020404"/>
                <a:ea typeface="Monaco" charset="0"/>
                <a:cs typeface="Courier New" panose="02070309020205020404"/>
                <a:sym typeface="Monaco" charset="0"/>
              </a:rPr>
              <a:t>s.d</a:t>
            </a:r>
            <a:r>
              <a:rPr lang="en-US" sz="1600" b="1" dirty="0">
                <a:solidFill>
                  <a:schemeClr val="tx1"/>
                </a:solidFill>
                <a:latin typeface="Courier New" panose="02070309020205020404"/>
                <a:ea typeface="Monaco" charset="0"/>
                <a:cs typeface="Courier New" panose="02070309020205020404"/>
                <a:sym typeface="Monaco" charset="0"/>
              </a:rPr>
              <a:t> = 3.14;</a:t>
            </a:r>
            <a:endParaRPr lang="en-US" sz="1600" b="1" dirty="0">
              <a:solidFill>
                <a:schemeClr val="tx1"/>
              </a:solidFill>
              <a:latin typeface="Courier New" panose="02070309020205020404"/>
              <a:ea typeface="Monaco" charset="0"/>
              <a:cs typeface="Courier New" panose="02070309020205020404"/>
              <a:sym typeface="Monaco" charset="0"/>
            </a:endParaRPr>
          </a:p>
          <a:p>
            <a:pPr algn="l">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1600" b="1" dirty="0">
                <a:solidFill>
                  <a:schemeClr val="tx1"/>
                </a:solidFill>
                <a:latin typeface="Courier New" panose="02070309020205020404"/>
                <a:ea typeface="Monaco" charset="0"/>
                <a:cs typeface="Courier New" panose="02070309020205020404"/>
                <a:sym typeface="Monaco" charset="0"/>
              </a:rPr>
              <a:t>  </a:t>
            </a:r>
            <a:r>
              <a:rPr lang="en-US" sz="1600" b="1" dirty="0" err="1">
                <a:solidFill>
                  <a:schemeClr val="tx1"/>
                </a:solidFill>
                <a:latin typeface="Courier New" panose="02070309020205020404"/>
                <a:ea typeface="Monaco" charset="0"/>
                <a:cs typeface="Courier New" panose="02070309020205020404"/>
                <a:sym typeface="Monaco" charset="0"/>
              </a:rPr>
              <a:t>s.a</a:t>
            </a:r>
            <a:r>
              <a:rPr lang="en-US" sz="1600" b="1" dirty="0">
                <a:solidFill>
                  <a:schemeClr val="tx1"/>
                </a:solidFill>
                <a:latin typeface="Courier New" panose="02070309020205020404"/>
                <a:ea typeface="Monaco" charset="0"/>
                <a:cs typeface="Courier New" panose="02070309020205020404"/>
                <a:sym typeface="Monaco" charset="0"/>
              </a:rPr>
              <a:t>[</a:t>
            </a:r>
            <a:r>
              <a:rPr lang="en-US" sz="1600" b="1" dirty="0" err="1">
                <a:solidFill>
                  <a:schemeClr val="tx1"/>
                </a:solidFill>
                <a:latin typeface="Courier New" panose="02070309020205020404"/>
                <a:ea typeface="Monaco" charset="0"/>
                <a:cs typeface="Courier New" panose="02070309020205020404"/>
                <a:sym typeface="Monaco" charset="0"/>
              </a:rPr>
              <a:t>i</a:t>
            </a:r>
            <a:r>
              <a:rPr lang="en-US" sz="1600" b="1" dirty="0">
                <a:solidFill>
                  <a:schemeClr val="tx1"/>
                </a:solidFill>
                <a:latin typeface="Courier New" panose="02070309020205020404"/>
                <a:ea typeface="Monaco" charset="0"/>
                <a:cs typeface="Courier New" panose="02070309020205020404"/>
                <a:sym typeface="Monaco" charset="0"/>
              </a:rPr>
              <a:t>] = 1073741824; /* Possibly out of bounds */</a:t>
            </a:r>
            <a:endParaRPr lang="en-US" sz="1600" b="1" dirty="0">
              <a:solidFill>
                <a:schemeClr val="tx1"/>
              </a:solidFill>
              <a:latin typeface="Courier New" panose="02070309020205020404"/>
              <a:ea typeface="Monaco" charset="0"/>
              <a:cs typeface="Courier New" panose="02070309020205020404"/>
              <a:sym typeface="Monaco" charset="0"/>
            </a:endParaRPr>
          </a:p>
          <a:p>
            <a:pPr algn="l">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1600" b="1" dirty="0">
                <a:solidFill>
                  <a:schemeClr val="tx1"/>
                </a:solidFill>
                <a:latin typeface="Courier New" panose="02070309020205020404"/>
                <a:ea typeface="Monaco" charset="0"/>
                <a:cs typeface="Courier New" panose="02070309020205020404"/>
                <a:sym typeface="Monaco" charset="0"/>
              </a:rPr>
              <a:t>  return </a:t>
            </a:r>
            <a:r>
              <a:rPr lang="en-US" sz="1600" b="1" dirty="0" err="1">
                <a:solidFill>
                  <a:schemeClr val="tx1"/>
                </a:solidFill>
                <a:latin typeface="Courier New" panose="02070309020205020404"/>
                <a:ea typeface="Monaco" charset="0"/>
                <a:cs typeface="Courier New" panose="02070309020205020404"/>
                <a:sym typeface="Monaco" charset="0"/>
              </a:rPr>
              <a:t>s.d</a:t>
            </a:r>
            <a:r>
              <a:rPr lang="en-US" sz="1600" b="1" dirty="0">
                <a:solidFill>
                  <a:schemeClr val="tx1"/>
                </a:solidFill>
                <a:latin typeface="Courier New" panose="02070309020205020404"/>
                <a:ea typeface="Monaco" charset="0"/>
                <a:cs typeface="Courier New" panose="02070309020205020404"/>
                <a:sym typeface="Monaco" charset="0"/>
              </a:rPr>
              <a:t>;</a:t>
            </a:r>
            <a:endParaRPr lang="en-US" sz="1600" b="1" dirty="0">
              <a:solidFill>
                <a:schemeClr val="tx1"/>
              </a:solidFill>
              <a:latin typeface="Courier New" panose="02070309020205020404"/>
              <a:ea typeface="Monaco" charset="0"/>
              <a:cs typeface="Courier New" panose="02070309020205020404"/>
              <a:sym typeface="Monaco" charset="0"/>
            </a:endParaRPr>
          </a:p>
          <a:p>
            <a:pPr algn="l">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1600" b="1" dirty="0">
                <a:solidFill>
                  <a:schemeClr val="tx1"/>
                </a:solidFill>
                <a:latin typeface="Courier New" panose="02070309020205020404"/>
                <a:ea typeface="Monaco" charset="0"/>
                <a:cs typeface="Courier New" panose="02070309020205020404"/>
                <a:sym typeface="Monaco" charset="0"/>
              </a:rPr>
              <a:t>}</a:t>
            </a:r>
            <a:endParaRPr lang="en-US" sz="1600" b="1" dirty="0">
              <a:solidFill>
                <a:schemeClr val="tx1"/>
              </a:solidFill>
              <a:latin typeface="Courier New" panose="02070309020205020404"/>
              <a:ea typeface="Monaco" charset="0"/>
              <a:cs typeface="Courier New" panose="02070309020205020404"/>
              <a:sym typeface="Monaco"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43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43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43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43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43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843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7"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Rectangle 3"/>
          <p:cNvSpPr>
            <a:spLocks noGrp="1" noChangeArrowheads="1"/>
          </p:cNvSpPr>
          <p:nvPr>
            <p:ph type="title"/>
          </p:nvPr>
        </p:nvSpPr>
        <p:spPr/>
        <p:txBody>
          <a:bodyPr/>
          <a:lstStyle/>
          <a:p>
            <a:r>
              <a:rPr lang="zh-CN" altLang="en-US" dirty="0"/>
              <a:t>内存引用错误 </a:t>
            </a:r>
            <a:r>
              <a:rPr lang="en-US" altLang="zh-CN" dirty="0"/>
              <a:t>(2/3)</a:t>
            </a:r>
            <a:endParaRPr lang="en-US" b="1" dirty="0"/>
          </a:p>
        </p:txBody>
      </p:sp>
      <p:sp>
        <p:nvSpPr>
          <p:cNvPr id="9" name="Rectangle 4"/>
          <p:cNvSpPr/>
          <p:nvPr/>
        </p:nvSpPr>
        <p:spPr bwMode="auto">
          <a:xfrm>
            <a:off x="762000" y="1270000"/>
            <a:ext cx="2209800" cy="1320800"/>
          </a:xfrm>
          <a:prstGeom prst="rect">
            <a:avLst/>
          </a:prstGeom>
          <a:solidFill>
            <a:srgbClr val="F8F6D9"/>
          </a:solidFill>
          <a:ln w="6350" cap="flat">
            <a:solidFill>
              <a:schemeClr val="tx1"/>
            </a:solidFill>
            <a:prstDash val="solid"/>
            <a:miter lim="800000"/>
            <a:headEnd type="none" w="med" len="med"/>
            <a:tailEnd type="none" w="med" len="med"/>
          </a:ln>
        </p:spPr>
        <p:txBody>
          <a:bodyPr lIns="63500" tIns="63500" rIns="63500" bIns="63500"/>
          <a:lstStyle/>
          <a:p>
            <a:pPr algn="l">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1600" b="1" dirty="0" err="1">
                <a:solidFill>
                  <a:schemeClr val="tx1"/>
                </a:solidFill>
                <a:latin typeface="Courier New" panose="02070309020205020404"/>
                <a:ea typeface="Monaco" charset="0"/>
                <a:cs typeface="Courier New" panose="02070309020205020404"/>
                <a:sym typeface="Monaco" charset="0"/>
              </a:rPr>
              <a:t>typedef</a:t>
            </a:r>
            <a:r>
              <a:rPr lang="en-US" sz="1600" b="1" dirty="0">
                <a:solidFill>
                  <a:schemeClr val="tx1"/>
                </a:solidFill>
                <a:latin typeface="Courier New" panose="02070309020205020404"/>
                <a:ea typeface="Monaco" charset="0"/>
                <a:cs typeface="Courier New" panose="02070309020205020404"/>
                <a:sym typeface="Monaco" charset="0"/>
              </a:rPr>
              <a:t> </a:t>
            </a:r>
            <a:r>
              <a:rPr lang="en-US" sz="1600" b="1" dirty="0" err="1">
                <a:solidFill>
                  <a:schemeClr val="tx1"/>
                </a:solidFill>
                <a:latin typeface="Courier New" panose="02070309020205020404"/>
                <a:ea typeface="Monaco" charset="0"/>
                <a:cs typeface="Courier New" panose="02070309020205020404"/>
                <a:sym typeface="Monaco" charset="0"/>
              </a:rPr>
              <a:t>struct</a:t>
            </a:r>
            <a:r>
              <a:rPr lang="en-US" sz="1600" b="1" dirty="0">
                <a:solidFill>
                  <a:schemeClr val="tx1"/>
                </a:solidFill>
                <a:latin typeface="Courier New" panose="02070309020205020404"/>
                <a:ea typeface="Monaco" charset="0"/>
                <a:cs typeface="Courier New" panose="02070309020205020404"/>
                <a:sym typeface="Monaco" charset="0"/>
              </a:rPr>
              <a:t> {</a:t>
            </a:r>
            <a:endParaRPr lang="en-US" sz="1600" b="1" dirty="0">
              <a:solidFill>
                <a:schemeClr val="tx1"/>
              </a:solidFill>
              <a:latin typeface="Courier New" panose="02070309020205020404"/>
              <a:ea typeface="Monaco" charset="0"/>
              <a:cs typeface="Courier New" panose="02070309020205020404"/>
              <a:sym typeface="Monaco" charset="0"/>
            </a:endParaRPr>
          </a:p>
          <a:p>
            <a:pPr algn="l">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1600" b="1" dirty="0">
                <a:solidFill>
                  <a:schemeClr val="tx1"/>
                </a:solidFill>
                <a:latin typeface="Courier New" panose="02070309020205020404"/>
                <a:ea typeface="Monaco" charset="0"/>
                <a:cs typeface="Courier New" panose="02070309020205020404"/>
                <a:sym typeface="Monaco" charset="0"/>
              </a:rPr>
              <a:t>  </a:t>
            </a:r>
            <a:r>
              <a:rPr lang="en-US" sz="1600" b="1" dirty="0" err="1">
                <a:solidFill>
                  <a:schemeClr val="tx1"/>
                </a:solidFill>
                <a:latin typeface="Courier New" panose="02070309020205020404"/>
                <a:ea typeface="Monaco" charset="0"/>
                <a:cs typeface="Courier New" panose="02070309020205020404"/>
                <a:sym typeface="Monaco" charset="0"/>
              </a:rPr>
              <a:t>int</a:t>
            </a:r>
            <a:r>
              <a:rPr lang="en-US" sz="1600" b="1" dirty="0">
                <a:solidFill>
                  <a:schemeClr val="tx1"/>
                </a:solidFill>
                <a:latin typeface="Courier New" panose="02070309020205020404"/>
                <a:ea typeface="Monaco" charset="0"/>
                <a:cs typeface="Courier New" panose="02070309020205020404"/>
                <a:sym typeface="Monaco" charset="0"/>
              </a:rPr>
              <a:t> a[2];</a:t>
            </a:r>
            <a:endParaRPr lang="en-US" sz="1600" b="1" dirty="0">
              <a:solidFill>
                <a:schemeClr val="tx1"/>
              </a:solidFill>
              <a:latin typeface="Courier New" panose="02070309020205020404"/>
              <a:ea typeface="Monaco" charset="0"/>
              <a:cs typeface="Courier New" panose="02070309020205020404"/>
              <a:sym typeface="Monaco" charset="0"/>
            </a:endParaRPr>
          </a:p>
          <a:p>
            <a:pPr algn="l">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1600" b="1" dirty="0">
                <a:solidFill>
                  <a:schemeClr val="tx1"/>
                </a:solidFill>
                <a:latin typeface="Courier New" panose="02070309020205020404"/>
                <a:ea typeface="Monaco" charset="0"/>
                <a:cs typeface="Courier New" panose="02070309020205020404"/>
                <a:sym typeface="Monaco" charset="0"/>
              </a:rPr>
              <a:t>  double d;</a:t>
            </a:r>
            <a:endParaRPr lang="en-US" sz="1600" b="1" dirty="0">
              <a:solidFill>
                <a:schemeClr val="tx1"/>
              </a:solidFill>
              <a:latin typeface="Courier New" panose="02070309020205020404"/>
              <a:ea typeface="Monaco" charset="0"/>
              <a:cs typeface="Courier New" panose="02070309020205020404"/>
              <a:sym typeface="Monaco" charset="0"/>
            </a:endParaRPr>
          </a:p>
          <a:p>
            <a:pPr algn="l">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1600" b="1" dirty="0">
                <a:solidFill>
                  <a:schemeClr val="tx1"/>
                </a:solidFill>
                <a:latin typeface="Courier New" panose="02070309020205020404"/>
                <a:ea typeface="Monaco" charset="0"/>
                <a:cs typeface="Courier New" panose="02070309020205020404"/>
                <a:sym typeface="Monaco" charset="0"/>
              </a:rPr>
              <a:t>} </a:t>
            </a:r>
            <a:r>
              <a:rPr lang="en-US" sz="1600" b="1" dirty="0" err="1">
                <a:solidFill>
                  <a:schemeClr val="tx1"/>
                </a:solidFill>
                <a:latin typeface="Courier New" panose="02070309020205020404"/>
                <a:ea typeface="Monaco" charset="0"/>
                <a:cs typeface="Courier New" panose="02070309020205020404"/>
                <a:sym typeface="Monaco" charset="0"/>
              </a:rPr>
              <a:t>struct_t</a:t>
            </a:r>
            <a:r>
              <a:rPr lang="en-US" sz="1600" b="1" dirty="0">
                <a:solidFill>
                  <a:schemeClr val="tx1"/>
                </a:solidFill>
                <a:latin typeface="Courier New" panose="02070309020205020404"/>
                <a:ea typeface="Monaco" charset="0"/>
                <a:cs typeface="Courier New" panose="02070309020205020404"/>
                <a:sym typeface="Monaco" charset="0"/>
              </a:rPr>
              <a:t>;</a:t>
            </a:r>
            <a:endParaRPr lang="en-US" sz="1600" b="1" dirty="0">
              <a:solidFill>
                <a:schemeClr val="tx1"/>
              </a:solidFill>
              <a:latin typeface="Courier New" panose="02070309020205020404"/>
              <a:ea typeface="Monaco" charset="0"/>
              <a:cs typeface="Courier New" panose="02070309020205020404"/>
              <a:sym typeface="Monaco" charset="0"/>
            </a:endParaRPr>
          </a:p>
        </p:txBody>
      </p:sp>
      <p:sp>
        <p:nvSpPr>
          <p:cNvPr id="10" name="Rectangle 5"/>
          <p:cNvSpPr/>
          <p:nvPr/>
        </p:nvSpPr>
        <p:spPr bwMode="auto">
          <a:xfrm>
            <a:off x="3429000" y="1210805"/>
            <a:ext cx="5105400" cy="2184400"/>
          </a:xfrm>
          <a:prstGeom prst="rect">
            <a:avLst/>
          </a:prstGeom>
          <a:solidFill>
            <a:srgbClr val="FFFFFF"/>
          </a:solidFill>
          <a:ln w="12700" cap="flat">
            <a:noFill/>
            <a:miter lim="800000"/>
            <a:headEnd type="none" w="med" len="med"/>
            <a:tailEnd type="none" w="med" len="med"/>
          </a:ln>
        </p:spPr>
        <p:txBody>
          <a:bodyPr lIns="38100" tIns="38100" rIns="38100" bIns="38100"/>
          <a:lstStyle/>
          <a:p>
            <a:pPr algn="l"/>
            <a:r>
              <a:rPr lang="en-US" sz="1800" dirty="0">
                <a:solidFill>
                  <a:schemeClr val="tx1"/>
                </a:solidFill>
                <a:latin typeface="Courier New" panose="02070309020205020404" charset="0"/>
                <a:ea typeface="Zapf Dingbats" charset="2"/>
                <a:cs typeface="Zapf Dingbats" charset="2"/>
                <a:sym typeface="Courier New" panose="02070309020205020404" charset="0"/>
              </a:rPr>
              <a:t>fun(0)  </a:t>
            </a:r>
            <a:r>
              <a:rPr lang="en-US" sz="1800" dirty="0">
                <a:solidFill>
                  <a:schemeClr val="tx1"/>
                </a:solidFill>
                <a:latin typeface="Courier New" panose="02070309020205020404" charset="0"/>
                <a:ea typeface="Zapf Dingbats" charset="2"/>
                <a:cs typeface="Zapf Dingbats" charset="2"/>
                <a:sym typeface="Wingdings" panose="05000000000000000000" pitchFamily="2" charset="2"/>
              </a:rPr>
              <a:t></a:t>
            </a:r>
            <a:r>
              <a:rPr lang="en-US" sz="1800" dirty="0">
                <a:solidFill>
                  <a:schemeClr val="tx1"/>
                </a:solidFill>
                <a:latin typeface="Courier New" panose="02070309020205020404" charset="0"/>
                <a:ea typeface="Zapf Dingbats" charset="2"/>
                <a:cs typeface="Zapf Dingbats" charset="2"/>
                <a:sym typeface="Courier New" panose="02070309020205020404" charset="0"/>
              </a:rPr>
              <a:t>	3.14</a:t>
            </a:r>
            <a:endParaRPr lang="en-US" sz="2400" dirty="0">
              <a:solidFill>
                <a:schemeClr val="tx1"/>
              </a:solidFill>
              <a:latin typeface="Arial Narrow" panose="020B0606020202030204" pitchFamily="34" charset="0"/>
              <a:ea typeface="Lucida Grande" charset="0"/>
              <a:cs typeface="Lucida Grande" charset="0"/>
              <a:sym typeface="Arial Narrow" panose="020B0606020202030204" pitchFamily="34" charset="0"/>
            </a:endParaRPr>
          </a:p>
          <a:p>
            <a:pPr algn="l"/>
            <a:r>
              <a:rPr lang="en-US" sz="1800" dirty="0">
                <a:solidFill>
                  <a:schemeClr val="tx1"/>
                </a:solidFill>
                <a:latin typeface="Courier New" panose="02070309020205020404" charset="0"/>
                <a:ea typeface="Courier New" panose="02070309020205020404" charset="0"/>
                <a:cs typeface="Courier New" panose="02070309020205020404" charset="0"/>
                <a:sym typeface="Courier New" panose="02070309020205020404" charset="0"/>
              </a:rPr>
              <a:t>fun(1)  </a:t>
            </a:r>
            <a:r>
              <a:rPr lang="en-US" sz="1800" dirty="0">
                <a:solidFill>
                  <a:schemeClr val="tx1"/>
                </a:solidFill>
                <a:latin typeface="Courier New" panose="02070309020205020404" charset="0"/>
                <a:ea typeface="Courier New" panose="02070309020205020404" charset="0"/>
                <a:cs typeface="Courier New" panose="02070309020205020404" charset="0"/>
                <a:sym typeface="Wingdings" panose="05000000000000000000" pitchFamily="2" charset="2"/>
              </a:rPr>
              <a:t></a:t>
            </a:r>
            <a:r>
              <a:rPr lang="en-US" sz="1800" dirty="0">
                <a:solidFill>
                  <a:schemeClr val="tx1"/>
                </a:solidFill>
                <a:latin typeface="Courier New" panose="02070309020205020404" charset="0"/>
                <a:ea typeface="Monaco" charset="0"/>
                <a:cs typeface="Monaco" charset="0"/>
                <a:sym typeface="Courier New" panose="02070309020205020404" charset="0"/>
              </a:rPr>
              <a:t>	3.14</a:t>
            </a:r>
            <a:endParaRPr lang="en-US" sz="2400" dirty="0">
              <a:solidFill>
                <a:schemeClr val="tx1"/>
              </a:solidFill>
              <a:latin typeface="Arial Narrow" panose="020B0606020202030204" pitchFamily="34" charset="0"/>
              <a:ea typeface="Lucida Grande" charset="0"/>
              <a:cs typeface="Lucida Grande" charset="0"/>
              <a:sym typeface="Arial Narrow" panose="020B0606020202030204" pitchFamily="34" charset="0"/>
            </a:endParaRPr>
          </a:p>
          <a:p>
            <a:pPr algn="l"/>
            <a:r>
              <a:rPr lang="en-US" sz="1800" dirty="0">
                <a:solidFill>
                  <a:schemeClr val="tx1"/>
                </a:solidFill>
                <a:latin typeface="Courier New" panose="02070309020205020404" charset="0"/>
                <a:ea typeface="Courier New" panose="02070309020205020404" charset="0"/>
                <a:cs typeface="Courier New" panose="02070309020205020404" charset="0"/>
                <a:sym typeface="Courier New" panose="02070309020205020404" charset="0"/>
              </a:rPr>
              <a:t>fun(2)  </a:t>
            </a:r>
            <a:r>
              <a:rPr lang="en-US" sz="1800" dirty="0">
                <a:solidFill>
                  <a:schemeClr val="tx1"/>
                </a:solidFill>
                <a:latin typeface="Courier New" panose="02070309020205020404" charset="0"/>
                <a:ea typeface="Courier New" panose="02070309020205020404" charset="0"/>
                <a:cs typeface="Courier New" panose="02070309020205020404" charset="0"/>
                <a:sym typeface="Wingdings" panose="05000000000000000000" pitchFamily="2" charset="2"/>
              </a:rPr>
              <a:t></a:t>
            </a:r>
            <a:r>
              <a:rPr lang="en-US" sz="1800" dirty="0">
                <a:solidFill>
                  <a:schemeClr val="tx1"/>
                </a:solidFill>
                <a:latin typeface="Courier New" panose="02070309020205020404" charset="0"/>
                <a:ea typeface="Monaco" charset="0"/>
                <a:cs typeface="Monaco" charset="0"/>
                <a:sym typeface="Courier New" panose="02070309020205020404" charset="0"/>
              </a:rPr>
              <a:t>	3.1399998664856</a:t>
            </a:r>
            <a:endParaRPr lang="en-US" sz="2400" dirty="0">
              <a:solidFill>
                <a:schemeClr val="tx1"/>
              </a:solidFill>
              <a:latin typeface="Arial Narrow" panose="020B0606020202030204" pitchFamily="34" charset="0"/>
              <a:ea typeface="Lucida Grande" charset="0"/>
              <a:cs typeface="Lucida Grande" charset="0"/>
              <a:sym typeface="Arial Narrow" panose="020B0606020202030204" pitchFamily="34" charset="0"/>
            </a:endParaRPr>
          </a:p>
          <a:p>
            <a:pPr algn="l"/>
            <a:r>
              <a:rPr lang="en-US" sz="1800" dirty="0">
                <a:solidFill>
                  <a:schemeClr val="tx1"/>
                </a:solidFill>
                <a:latin typeface="Courier New" panose="02070309020205020404" charset="0"/>
                <a:ea typeface="Courier New" panose="02070309020205020404" charset="0"/>
                <a:cs typeface="Courier New" panose="02070309020205020404" charset="0"/>
                <a:sym typeface="Courier New" panose="02070309020205020404" charset="0"/>
              </a:rPr>
              <a:t>fun(3)  </a:t>
            </a:r>
            <a:r>
              <a:rPr lang="en-US" sz="1800" dirty="0">
                <a:solidFill>
                  <a:schemeClr val="tx1"/>
                </a:solidFill>
                <a:latin typeface="Courier New" panose="02070309020205020404" charset="0"/>
                <a:ea typeface="Courier New" panose="02070309020205020404" charset="0"/>
                <a:cs typeface="Courier New" panose="02070309020205020404" charset="0"/>
                <a:sym typeface="Wingdings" panose="05000000000000000000" pitchFamily="2" charset="2"/>
              </a:rPr>
              <a:t></a:t>
            </a:r>
            <a:r>
              <a:rPr lang="en-US" sz="1800" dirty="0">
                <a:solidFill>
                  <a:schemeClr val="tx1"/>
                </a:solidFill>
                <a:latin typeface="Courier New" panose="02070309020205020404" charset="0"/>
                <a:ea typeface="Monaco" charset="0"/>
                <a:cs typeface="Monaco" charset="0"/>
                <a:sym typeface="Courier New" panose="02070309020205020404" charset="0"/>
              </a:rPr>
              <a:t>	2.00000061035156</a:t>
            </a:r>
            <a:endParaRPr lang="en-US" sz="2400" dirty="0">
              <a:solidFill>
                <a:schemeClr val="tx1"/>
              </a:solidFill>
              <a:latin typeface="Arial Narrow" panose="020B0606020202030204" pitchFamily="34" charset="0"/>
              <a:ea typeface="Lucida Grande" charset="0"/>
              <a:cs typeface="Lucida Grande" charset="0"/>
              <a:sym typeface="Arial Narrow" panose="020B0606020202030204" pitchFamily="34" charset="0"/>
            </a:endParaRPr>
          </a:p>
          <a:p>
            <a:pPr algn="l"/>
            <a:r>
              <a:rPr lang="en-US" sz="1800" dirty="0">
                <a:solidFill>
                  <a:schemeClr val="tx1"/>
                </a:solidFill>
                <a:latin typeface="Courier New" panose="02070309020205020404" charset="0"/>
                <a:ea typeface="Courier New" panose="02070309020205020404" charset="0"/>
                <a:cs typeface="Courier New" panose="02070309020205020404" charset="0"/>
                <a:sym typeface="Courier New" panose="02070309020205020404" charset="0"/>
              </a:rPr>
              <a:t>fun(4)  </a:t>
            </a:r>
            <a:r>
              <a:rPr lang="en-US" sz="1800" dirty="0">
                <a:solidFill>
                  <a:schemeClr val="tx1"/>
                </a:solidFill>
                <a:latin typeface="Courier New" panose="02070309020205020404" charset="0"/>
                <a:ea typeface="Courier New" panose="02070309020205020404" charset="0"/>
                <a:cs typeface="Courier New" panose="02070309020205020404" charset="0"/>
                <a:sym typeface="Wingdings" panose="05000000000000000000" pitchFamily="2" charset="2"/>
              </a:rPr>
              <a:t></a:t>
            </a:r>
            <a:r>
              <a:rPr lang="en-US" sz="1800" dirty="0">
                <a:solidFill>
                  <a:schemeClr val="tx1"/>
                </a:solidFill>
                <a:latin typeface="Courier New" panose="02070309020205020404" charset="0"/>
                <a:ea typeface="Monaco" charset="0"/>
                <a:cs typeface="Monaco" charset="0"/>
                <a:sym typeface="Courier New" panose="02070309020205020404" charset="0"/>
              </a:rPr>
              <a:t>	3.14</a:t>
            </a:r>
            <a:endParaRPr lang="en-US" sz="1800" dirty="0">
              <a:solidFill>
                <a:schemeClr val="tx1"/>
              </a:solidFill>
              <a:latin typeface="Courier New" panose="02070309020205020404" charset="0"/>
              <a:ea typeface="Monaco" charset="0"/>
              <a:cs typeface="Monaco" charset="0"/>
              <a:sym typeface="Courier New" panose="02070309020205020404" charset="0"/>
            </a:endParaRPr>
          </a:p>
          <a:p>
            <a:r>
              <a:rPr lang="en-US" altLang="zh-CN" sz="1800" dirty="0">
                <a:latin typeface="Courier New" panose="02070309020205020404" charset="0"/>
                <a:ea typeface="Courier New" panose="02070309020205020404" charset="0"/>
                <a:cs typeface="Courier New" panose="02070309020205020404" charset="0"/>
                <a:sym typeface="Courier New" panose="02070309020205020404" charset="0"/>
              </a:rPr>
              <a:t>fun(6)  </a:t>
            </a:r>
            <a:r>
              <a:rPr lang="en-US" altLang="zh-CN" sz="1800" dirty="0">
                <a:latin typeface="Courier New" panose="02070309020205020404" charset="0"/>
                <a:ea typeface="Courier New" panose="02070309020205020404" charset="0"/>
                <a:cs typeface="Courier New" panose="02070309020205020404" charset="0"/>
                <a:sym typeface="Wingdings" panose="05000000000000000000" pitchFamily="2" charset="2"/>
              </a:rPr>
              <a:t></a:t>
            </a:r>
            <a:r>
              <a:rPr lang="en-US" altLang="zh-CN" sz="1800" dirty="0">
                <a:latin typeface="Courier New" panose="02070309020205020404" charset="0"/>
                <a:ea typeface="Monaco" charset="0"/>
                <a:cs typeface="Monaco" charset="0"/>
                <a:sym typeface="Courier New" panose="02070309020205020404" charset="0"/>
              </a:rPr>
              <a:t>	</a:t>
            </a:r>
            <a:r>
              <a:rPr lang="en-US" sz="1800" dirty="0">
                <a:solidFill>
                  <a:schemeClr val="tx1"/>
                </a:solidFill>
                <a:latin typeface="Courier New" panose="02070309020205020404" charset="0"/>
                <a:ea typeface="Monaco" charset="0"/>
                <a:cs typeface="Monaco" charset="0"/>
                <a:sym typeface="Courier New" panose="02070309020205020404" charset="0"/>
              </a:rPr>
              <a:t>segmentation fault</a:t>
            </a:r>
            <a:endParaRPr lang="en-US" sz="1800" dirty="0">
              <a:solidFill>
                <a:schemeClr val="tx1"/>
              </a:solidFill>
              <a:latin typeface="Courier New" panose="02070309020205020404" charset="0"/>
              <a:ea typeface="Monaco" charset="0"/>
              <a:cs typeface="Monaco" charset="0"/>
              <a:sym typeface="Courier New" panose="02070309020205020404" charset="0"/>
            </a:endParaRPr>
          </a:p>
        </p:txBody>
      </p:sp>
      <p:sp>
        <p:nvSpPr>
          <p:cNvPr id="11" name="AutoShape 6"/>
          <p:cNvSpPr/>
          <p:nvPr/>
        </p:nvSpPr>
        <p:spPr bwMode="auto">
          <a:xfrm>
            <a:off x="5365750" y="3886200"/>
            <a:ext cx="304800" cy="2667000"/>
          </a:xfrm>
          <a:custGeom>
            <a:avLst/>
            <a:gdLst>
              <a:gd name="T0" fmla="*/ 10800 w 21600"/>
              <a:gd name="T1" fmla="*/ 10800 h 21600"/>
            </a:gdLst>
            <a:ahLst/>
            <a:cxnLst>
              <a:cxn ang="0">
                <a:pos x="T0" y="T1"/>
              </a:cxn>
            </a:cxnLst>
            <a:rect l="0" t="0" r="r" b="b"/>
            <a:pathLst>
              <a:path w="21600" h="21600">
                <a:moveTo>
                  <a:pt x="0" y="0"/>
                </a:moveTo>
                <a:cubicBezTo>
                  <a:pt x="5965" y="0"/>
                  <a:pt x="10800" y="631"/>
                  <a:pt x="10800" y="1409"/>
                </a:cubicBezTo>
                <a:lnTo>
                  <a:pt x="10800" y="9391"/>
                </a:lnTo>
                <a:cubicBezTo>
                  <a:pt x="10800" y="10169"/>
                  <a:pt x="15635" y="10800"/>
                  <a:pt x="21600" y="10800"/>
                </a:cubicBezTo>
                <a:cubicBezTo>
                  <a:pt x="15635" y="10800"/>
                  <a:pt x="10800" y="11431"/>
                  <a:pt x="10800" y="12209"/>
                </a:cubicBezTo>
                <a:lnTo>
                  <a:pt x="10800" y="20191"/>
                </a:lnTo>
                <a:cubicBezTo>
                  <a:pt x="10800" y="20969"/>
                  <a:pt x="5965" y="21600"/>
                  <a:pt x="0" y="21600"/>
                </a:cubicBezTo>
              </a:path>
            </a:pathLst>
          </a:custGeom>
          <a:noFill/>
          <a:ln w="28575" cap="flat">
            <a:solidFill>
              <a:srgbClr val="7F7F7F"/>
            </a:solidFill>
            <a:prstDash val="solid"/>
            <a:round/>
            <a:headEnd type="none" w="med" len="med"/>
            <a:tailEnd type="none" w="med" len="med"/>
          </a:ln>
        </p:spPr>
        <p:txBody>
          <a:bodyPr lIns="0" tIns="0" rIns="0" bIns="0"/>
          <a:lstStyle>
            <a:defPPr>
              <a:defRPr lang="en-US"/>
            </a:defPPr>
            <a:lvl1pPr algn="ctr" rtl="0" fontAlgn="base">
              <a:spcBef>
                <a:spcPct val="0"/>
              </a:spcBef>
              <a:spcAft>
                <a:spcPct val="0"/>
              </a:spcAft>
              <a:defRPr sz="4200" kern="1200">
                <a:solidFill>
                  <a:srgbClr val="000000"/>
                </a:solidFill>
                <a:latin typeface="Gill Sans" charset="0"/>
                <a:ea typeface="ヒラギノ角ゴ ProN W3" charset="-128"/>
                <a:cs typeface="ヒラギノ角ゴ ProN W3" charset="-128"/>
                <a:sym typeface="Gill Sans" charset="0"/>
              </a:defRPr>
            </a:lvl1pPr>
            <a:lvl2pPr marL="457200" algn="ctr" rtl="0" fontAlgn="base">
              <a:spcBef>
                <a:spcPct val="0"/>
              </a:spcBef>
              <a:spcAft>
                <a:spcPct val="0"/>
              </a:spcAft>
              <a:defRPr sz="4200" kern="1200">
                <a:solidFill>
                  <a:srgbClr val="000000"/>
                </a:solidFill>
                <a:latin typeface="Gill Sans" charset="0"/>
                <a:ea typeface="ヒラギノ角ゴ ProN W3" charset="-128"/>
                <a:cs typeface="ヒラギノ角ゴ ProN W3" charset="-128"/>
                <a:sym typeface="Gill Sans" charset="0"/>
              </a:defRPr>
            </a:lvl2pPr>
            <a:lvl3pPr marL="914400" algn="ctr" rtl="0" fontAlgn="base">
              <a:spcBef>
                <a:spcPct val="0"/>
              </a:spcBef>
              <a:spcAft>
                <a:spcPct val="0"/>
              </a:spcAft>
              <a:defRPr sz="4200" kern="1200">
                <a:solidFill>
                  <a:srgbClr val="000000"/>
                </a:solidFill>
                <a:latin typeface="Gill Sans" charset="0"/>
                <a:ea typeface="ヒラギノ角ゴ ProN W3" charset="-128"/>
                <a:cs typeface="ヒラギノ角ゴ ProN W3" charset="-128"/>
                <a:sym typeface="Gill Sans" charset="0"/>
              </a:defRPr>
            </a:lvl3pPr>
            <a:lvl4pPr marL="1371600" algn="ctr" rtl="0" fontAlgn="base">
              <a:spcBef>
                <a:spcPct val="0"/>
              </a:spcBef>
              <a:spcAft>
                <a:spcPct val="0"/>
              </a:spcAft>
              <a:defRPr sz="4200" kern="1200">
                <a:solidFill>
                  <a:srgbClr val="000000"/>
                </a:solidFill>
                <a:latin typeface="Gill Sans" charset="0"/>
                <a:ea typeface="ヒラギノ角ゴ ProN W3" charset="-128"/>
                <a:cs typeface="ヒラギノ角ゴ ProN W3" charset="-128"/>
                <a:sym typeface="Gill Sans" charset="0"/>
              </a:defRPr>
            </a:lvl4pPr>
            <a:lvl5pPr marL="1828800" algn="ctr" rtl="0" fontAlgn="base">
              <a:spcBef>
                <a:spcPct val="0"/>
              </a:spcBef>
              <a:spcAft>
                <a:spcPct val="0"/>
              </a:spcAft>
              <a:defRPr sz="4200" kern="1200">
                <a:solidFill>
                  <a:srgbClr val="000000"/>
                </a:solidFill>
                <a:latin typeface="Gill Sans" charset="0"/>
                <a:ea typeface="ヒラギノ角ゴ ProN W3" charset="-128"/>
                <a:cs typeface="ヒラギノ角ゴ ProN W3" charset="-128"/>
                <a:sym typeface="Gill Sans" charset="0"/>
              </a:defRPr>
            </a:lvl5pPr>
            <a:lvl6pPr marL="2286000" algn="l" defTabSz="457200" rtl="0" eaLnBrk="1" latinLnBrk="0" hangingPunct="1">
              <a:defRPr sz="4200" kern="1200">
                <a:solidFill>
                  <a:srgbClr val="000000"/>
                </a:solidFill>
                <a:latin typeface="Gill Sans" charset="0"/>
                <a:ea typeface="ヒラギノ角ゴ ProN W3" charset="-128"/>
                <a:cs typeface="ヒラギノ角ゴ ProN W3" charset="-128"/>
                <a:sym typeface="Gill Sans" charset="0"/>
              </a:defRPr>
            </a:lvl6pPr>
            <a:lvl7pPr marL="2743200" algn="l" defTabSz="457200" rtl="0" eaLnBrk="1" latinLnBrk="0" hangingPunct="1">
              <a:defRPr sz="4200" kern="1200">
                <a:solidFill>
                  <a:srgbClr val="000000"/>
                </a:solidFill>
                <a:latin typeface="Gill Sans" charset="0"/>
                <a:ea typeface="ヒラギノ角ゴ ProN W3" charset="-128"/>
                <a:cs typeface="ヒラギノ角ゴ ProN W3" charset="-128"/>
                <a:sym typeface="Gill Sans" charset="0"/>
              </a:defRPr>
            </a:lvl7pPr>
            <a:lvl8pPr marL="3200400" algn="l" defTabSz="457200" rtl="0" eaLnBrk="1" latinLnBrk="0" hangingPunct="1">
              <a:defRPr sz="4200" kern="1200">
                <a:solidFill>
                  <a:srgbClr val="000000"/>
                </a:solidFill>
                <a:latin typeface="Gill Sans" charset="0"/>
                <a:ea typeface="ヒラギノ角ゴ ProN W3" charset="-128"/>
                <a:cs typeface="ヒラギノ角ゴ ProN W3" charset="-128"/>
                <a:sym typeface="Gill Sans" charset="0"/>
              </a:defRPr>
            </a:lvl8pPr>
            <a:lvl9pPr marL="3657600" algn="l" defTabSz="457200" rtl="0" eaLnBrk="1" latinLnBrk="0" hangingPunct="1">
              <a:defRPr sz="4200" kern="1200">
                <a:solidFill>
                  <a:srgbClr val="000000"/>
                </a:solidFill>
                <a:latin typeface="Gill Sans" charset="0"/>
                <a:ea typeface="ヒラギノ角ゴ ProN W3" charset="-128"/>
                <a:cs typeface="ヒラギノ角ゴ ProN W3" charset="-128"/>
                <a:sym typeface="Gill Sans" charset="0"/>
              </a:defRPr>
            </a:lvl9pPr>
          </a:lstStyle>
          <a:p>
            <a:endParaRPr lang="en-US"/>
          </a:p>
        </p:txBody>
      </p:sp>
      <p:sp>
        <p:nvSpPr>
          <p:cNvPr id="12" name="Rectangle 7"/>
          <p:cNvSpPr/>
          <p:nvPr/>
        </p:nvSpPr>
        <p:spPr bwMode="auto">
          <a:xfrm>
            <a:off x="5822950" y="4953000"/>
            <a:ext cx="2120900" cy="647700"/>
          </a:xfrm>
          <a:prstGeom prst="rect">
            <a:avLst/>
          </a:prstGeom>
          <a:noFill/>
          <a:ln w="19050" cap="flat">
            <a:noFill/>
            <a:miter lim="800000"/>
            <a:headEnd type="none" w="med" len="med"/>
            <a:tailEnd type="none" w="med" len="med"/>
          </a:ln>
        </p:spPr>
        <p:txBody>
          <a:bodyPr lIns="38100" tIns="38100" rIns="38100" bIns="38100"/>
          <a:lstStyle>
            <a:defPPr>
              <a:defRPr lang="en-US"/>
            </a:defPPr>
            <a:lvl1pPr algn="ctr" rtl="0" fontAlgn="base">
              <a:spcBef>
                <a:spcPct val="0"/>
              </a:spcBef>
              <a:spcAft>
                <a:spcPct val="0"/>
              </a:spcAft>
              <a:defRPr sz="4200" kern="1200">
                <a:solidFill>
                  <a:srgbClr val="000000"/>
                </a:solidFill>
                <a:latin typeface="Gill Sans" charset="0"/>
                <a:ea typeface="ヒラギノ角ゴ ProN W3" charset="-128"/>
                <a:cs typeface="ヒラギノ角ゴ ProN W3" charset="-128"/>
                <a:sym typeface="Gill Sans" charset="0"/>
              </a:defRPr>
            </a:lvl1pPr>
            <a:lvl2pPr marL="457200" algn="ctr" rtl="0" fontAlgn="base">
              <a:spcBef>
                <a:spcPct val="0"/>
              </a:spcBef>
              <a:spcAft>
                <a:spcPct val="0"/>
              </a:spcAft>
              <a:defRPr sz="4200" kern="1200">
                <a:solidFill>
                  <a:srgbClr val="000000"/>
                </a:solidFill>
                <a:latin typeface="Gill Sans" charset="0"/>
                <a:ea typeface="ヒラギノ角ゴ ProN W3" charset="-128"/>
                <a:cs typeface="ヒラギノ角ゴ ProN W3" charset="-128"/>
                <a:sym typeface="Gill Sans" charset="0"/>
              </a:defRPr>
            </a:lvl2pPr>
            <a:lvl3pPr marL="914400" algn="ctr" rtl="0" fontAlgn="base">
              <a:spcBef>
                <a:spcPct val="0"/>
              </a:spcBef>
              <a:spcAft>
                <a:spcPct val="0"/>
              </a:spcAft>
              <a:defRPr sz="4200" kern="1200">
                <a:solidFill>
                  <a:srgbClr val="000000"/>
                </a:solidFill>
                <a:latin typeface="Gill Sans" charset="0"/>
                <a:ea typeface="ヒラギノ角ゴ ProN W3" charset="-128"/>
                <a:cs typeface="ヒラギノ角ゴ ProN W3" charset="-128"/>
                <a:sym typeface="Gill Sans" charset="0"/>
              </a:defRPr>
            </a:lvl3pPr>
            <a:lvl4pPr marL="1371600" algn="ctr" rtl="0" fontAlgn="base">
              <a:spcBef>
                <a:spcPct val="0"/>
              </a:spcBef>
              <a:spcAft>
                <a:spcPct val="0"/>
              </a:spcAft>
              <a:defRPr sz="4200" kern="1200">
                <a:solidFill>
                  <a:srgbClr val="000000"/>
                </a:solidFill>
                <a:latin typeface="Gill Sans" charset="0"/>
                <a:ea typeface="ヒラギノ角ゴ ProN W3" charset="-128"/>
                <a:cs typeface="ヒラギノ角ゴ ProN W3" charset="-128"/>
                <a:sym typeface="Gill Sans" charset="0"/>
              </a:defRPr>
            </a:lvl4pPr>
            <a:lvl5pPr marL="1828800" algn="ctr" rtl="0" fontAlgn="base">
              <a:spcBef>
                <a:spcPct val="0"/>
              </a:spcBef>
              <a:spcAft>
                <a:spcPct val="0"/>
              </a:spcAft>
              <a:defRPr sz="4200" kern="1200">
                <a:solidFill>
                  <a:srgbClr val="000000"/>
                </a:solidFill>
                <a:latin typeface="Gill Sans" charset="0"/>
                <a:ea typeface="ヒラギノ角ゴ ProN W3" charset="-128"/>
                <a:cs typeface="ヒラギノ角ゴ ProN W3" charset="-128"/>
                <a:sym typeface="Gill Sans" charset="0"/>
              </a:defRPr>
            </a:lvl5pPr>
            <a:lvl6pPr marL="2286000" algn="l" defTabSz="457200" rtl="0" eaLnBrk="1" latinLnBrk="0" hangingPunct="1">
              <a:defRPr sz="4200" kern="1200">
                <a:solidFill>
                  <a:srgbClr val="000000"/>
                </a:solidFill>
                <a:latin typeface="Gill Sans" charset="0"/>
                <a:ea typeface="ヒラギノ角ゴ ProN W3" charset="-128"/>
                <a:cs typeface="ヒラギノ角ゴ ProN W3" charset="-128"/>
                <a:sym typeface="Gill Sans" charset="0"/>
              </a:defRPr>
            </a:lvl6pPr>
            <a:lvl7pPr marL="2743200" algn="l" defTabSz="457200" rtl="0" eaLnBrk="1" latinLnBrk="0" hangingPunct="1">
              <a:defRPr sz="4200" kern="1200">
                <a:solidFill>
                  <a:srgbClr val="000000"/>
                </a:solidFill>
                <a:latin typeface="Gill Sans" charset="0"/>
                <a:ea typeface="ヒラギノ角ゴ ProN W3" charset="-128"/>
                <a:cs typeface="ヒラギノ角ゴ ProN W3" charset="-128"/>
                <a:sym typeface="Gill Sans" charset="0"/>
              </a:defRPr>
            </a:lvl7pPr>
            <a:lvl8pPr marL="3200400" algn="l" defTabSz="457200" rtl="0" eaLnBrk="1" latinLnBrk="0" hangingPunct="1">
              <a:defRPr sz="4200" kern="1200">
                <a:solidFill>
                  <a:srgbClr val="000000"/>
                </a:solidFill>
                <a:latin typeface="Gill Sans" charset="0"/>
                <a:ea typeface="ヒラギノ角ゴ ProN W3" charset="-128"/>
                <a:cs typeface="ヒラギノ角ゴ ProN W3" charset="-128"/>
                <a:sym typeface="Gill Sans" charset="0"/>
              </a:defRPr>
            </a:lvl8pPr>
            <a:lvl9pPr marL="3657600" algn="l" defTabSz="457200" rtl="0" eaLnBrk="1" latinLnBrk="0" hangingPunct="1">
              <a:defRPr sz="4200" kern="1200">
                <a:solidFill>
                  <a:srgbClr val="000000"/>
                </a:solidFill>
                <a:latin typeface="Gill Sans" charset="0"/>
                <a:ea typeface="ヒラギノ角ゴ ProN W3" charset="-128"/>
                <a:cs typeface="ヒラギノ角ゴ ProN W3" charset="-128"/>
                <a:sym typeface="Gill Sans" charset="0"/>
              </a:defRPr>
            </a:lvl9pPr>
          </a:lstStyle>
          <a:p>
            <a:pPr algn="l">
              <a:lnSpc>
                <a:spcPct val="110000"/>
              </a:lnSpc>
            </a:pPr>
            <a:r>
              <a:rPr lang="en-US" sz="1800" dirty="0">
                <a:solidFill>
                  <a:schemeClr val="tx1"/>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rPr>
              <a:t>Location accessed by </a:t>
            </a:r>
            <a:r>
              <a:rPr lang="en-US" sz="1800" dirty="0">
                <a:solidFill>
                  <a:schemeClr val="tx1"/>
                </a:solidFill>
                <a:latin typeface="Courier New" panose="02070309020205020404" charset="0"/>
                <a:ea typeface="Courier New" panose="02070309020205020404" charset="0"/>
                <a:cs typeface="Courier New" panose="02070309020205020404" charset="0"/>
                <a:sym typeface="Courier New" panose="02070309020205020404" charset="0"/>
              </a:rPr>
              <a:t>fun(</a:t>
            </a:r>
            <a:r>
              <a:rPr lang="en-US" sz="1800" dirty="0" err="1">
                <a:solidFill>
                  <a:schemeClr val="tx1"/>
                </a:solidFill>
                <a:latin typeface="Courier New" panose="02070309020205020404" charset="0"/>
                <a:ea typeface="Courier New" panose="02070309020205020404" charset="0"/>
                <a:cs typeface="Courier New" panose="02070309020205020404" charset="0"/>
                <a:sym typeface="Courier New" panose="02070309020205020404" charset="0"/>
              </a:rPr>
              <a:t>i</a:t>
            </a:r>
            <a:r>
              <a:rPr lang="en-US" sz="1800" dirty="0">
                <a:solidFill>
                  <a:schemeClr val="tx1"/>
                </a:solidFill>
                <a:latin typeface="Courier New" panose="02070309020205020404" charset="0"/>
                <a:ea typeface="Courier New" panose="02070309020205020404" charset="0"/>
                <a:cs typeface="Courier New" panose="02070309020205020404" charset="0"/>
                <a:sym typeface="Courier New" panose="02070309020205020404" charset="0"/>
              </a:rPr>
              <a:t>)</a:t>
            </a:r>
            <a:endParaRPr lang="en-US" sz="1800" dirty="0">
              <a:solidFill>
                <a:schemeClr val="tx1"/>
              </a:solidFill>
              <a:latin typeface="Courier New" panose="02070309020205020404" charset="0"/>
              <a:ea typeface="Courier New" panose="02070309020205020404" charset="0"/>
              <a:cs typeface="Courier New" panose="02070309020205020404" charset="0"/>
              <a:sym typeface="Courier New" panose="02070309020205020404" charset="0"/>
            </a:endParaRPr>
          </a:p>
        </p:txBody>
      </p:sp>
      <p:sp>
        <p:nvSpPr>
          <p:cNvPr id="13" name="Rectangle 8"/>
          <p:cNvSpPr/>
          <p:nvPr/>
        </p:nvSpPr>
        <p:spPr bwMode="auto">
          <a:xfrm>
            <a:off x="1479550" y="3352800"/>
            <a:ext cx="1668462" cy="444500"/>
          </a:xfrm>
          <a:prstGeom prst="rect">
            <a:avLst/>
          </a:prstGeom>
          <a:noFill/>
          <a:ln w="12700" cap="flat">
            <a:noFill/>
            <a:miter lim="800000"/>
            <a:headEnd type="none" w="med" len="med"/>
            <a:tailEnd type="none" w="med" len="med"/>
          </a:ln>
        </p:spPr>
        <p:txBody>
          <a:bodyPr wrap="none" lIns="0" tIns="0" rIns="0" bIns="0">
            <a:spAutoFit/>
          </a:bodyPr>
          <a:lstStyle>
            <a:defPPr>
              <a:defRPr lang="en-US"/>
            </a:defPPr>
            <a:lvl1pPr algn="ctr" rtl="0" fontAlgn="base">
              <a:spcBef>
                <a:spcPct val="0"/>
              </a:spcBef>
              <a:spcAft>
                <a:spcPct val="0"/>
              </a:spcAft>
              <a:defRPr sz="4200" kern="1200">
                <a:solidFill>
                  <a:srgbClr val="000000"/>
                </a:solidFill>
                <a:latin typeface="Gill Sans" charset="0"/>
                <a:ea typeface="ヒラギノ角ゴ ProN W3" charset="-128"/>
                <a:cs typeface="ヒラギノ角ゴ ProN W3" charset="-128"/>
                <a:sym typeface="Gill Sans" charset="0"/>
              </a:defRPr>
            </a:lvl1pPr>
            <a:lvl2pPr marL="457200" algn="ctr" rtl="0" fontAlgn="base">
              <a:spcBef>
                <a:spcPct val="0"/>
              </a:spcBef>
              <a:spcAft>
                <a:spcPct val="0"/>
              </a:spcAft>
              <a:defRPr sz="4200" kern="1200">
                <a:solidFill>
                  <a:srgbClr val="000000"/>
                </a:solidFill>
                <a:latin typeface="Gill Sans" charset="0"/>
                <a:ea typeface="ヒラギノ角ゴ ProN W3" charset="-128"/>
                <a:cs typeface="ヒラギノ角ゴ ProN W3" charset="-128"/>
                <a:sym typeface="Gill Sans" charset="0"/>
              </a:defRPr>
            </a:lvl2pPr>
            <a:lvl3pPr marL="914400" algn="ctr" rtl="0" fontAlgn="base">
              <a:spcBef>
                <a:spcPct val="0"/>
              </a:spcBef>
              <a:spcAft>
                <a:spcPct val="0"/>
              </a:spcAft>
              <a:defRPr sz="4200" kern="1200">
                <a:solidFill>
                  <a:srgbClr val="000000"/>
                </a:solidFill>
                <a:latin typeface="Gill Sans" charset="0"/>
                <a:ea typeface="ヒラギノ角ゴ ProN W3" charset="-128"/>
                <a:cs typeface="ヒラギノ角ゴ ProN W3" charset="-128"/>
                <a:sym typeface="Gill Sans" charset="0"/>
              </a:defRPr>
            </a:lvl3pPr>
            <a:lvl4pPr marL="1371600" algn="ctr" rtl="0" fontAlgn="base">
              <a:spcBef>
                <a:spcPct val="0"/>
              </a:spcBef>
              <a:spcAft>
                <a:spcPct val="0"/>
              </a:spcAft>
              <a:defRPr sz="4200" kern="1200">
                <a:solidFill>
                  <a:srgbClr val="000000"/>
                </a:solidFill>
                <a:latin typeface="Gill Sans" charset="0"/>
                <a:ea typeface="ヒラギノ角ゴ ProN W3" charset="-128"/>
                <a:cs typeface="ヒラギノ角ゴ ProN W3" charset="-128"/>
                <a:sym typeface="Gill Sans" charset="0"/>
              </a:defRPr>
            </a:lvl4pPr>
            <a:lvl5pPr marL="1828800" algn="ctr" rtl="0" fontAlgn="base">
              <a:spcBef>
                <a:spcPct val="0"/>
              </a:spcBef>
              <a:spcAft>
                <a:spcPct val="0"/>
              </a:spcAft>
              <a:defRPr sz="4200" kern="1200">
                <a:solidFill>
                  <a:srgbClr val="000000"/>
                </a:solidFill>
                <a:latin typeface="Gill Sans" charset="0"/>
                <a:ea typeface="ヒラギノ角ゴ ProN W3" charset="-128"/>
                <a:cs typeface="ヒラギノ角ゴ ProN W3" charset="-128"/>
                <a:sym typeface="Gill Sans" charset="0"/>
              </a:defRPr>
            </a:lvl5pPr>
            <a:lvl6pPr marL="2286000" algn="l" defTabSz="457200" rtl="0" eaLnBrk="1" latinLnBrk="0" hangingPunct="1">
              <a:defRPr sz="4200" kern="1200">
                <a:solidFill>
                  <a:srgbClr val="000000"/>
                </a:solidFill>
                <a:latin typeface="Gill Sans" charset="0"/>
                <a:ea typeface="ヒラギノ角ゴ ProN W3" charset="-128"/>
                <a:cs typeface="ヒラギノ角ゴ ProN W3" charset="-128"/>
                <a:sym typeface="Gill Sans" charset="0"/>
              </a:defRPr>
            </a:lvl6pPr>
            <a:lvl7pPr marL="2743200" algn="l" defTabSz="457200" rtl="0" eaLnBrk="1" latinLnBrk="0" hangingPunct="1">
              <a:defRPr sz="4200" kern="1200">
                <a:solidFill>
                  <a:srgbClr val="000000"/>
                </a:solidFill>
                <a:latin typeface="Gill Sans" charset="0"/>
                <a:ea typeface="ヒラギノ角ゴ ProN W3" charset="-128"/>
                <a:cs typeface="ヒラギノ角ゴ ProN W3" charset="-128"/>
                <a:sym typeface="Gill Sans" charset="0"/>
              </a:defRPr>
            </a:lvl7pPr>
            <a:lvl8pPr marL="3200400" algn="l" defTabSz="457200" rtl="0" eaLnBrk="1" latinLnBrk="0" hangingPunct="1">
              <a:defRPr sz="4200" kern="1200">
                <a:solidFill>
                  <a:srgbClr val="000000"/>
                </a:solidFill>
                <a:latin typeface="Gill Sans" charset="0"/>
                <a:ea typeface="ヒラギノ角ゴ ProN W3" charset="-128"/>
                <a:cs typeface="ヒラギノ角ゴ ProN W3" charset="-128"/>
                <a:sym typeface="Gill Sans" charset="0"/>
              </a:defRPr>
            </a:lvl8pPr>
            <a:lvl9pPr marL="3657600" algn="l" defTabSz="457200" rtl="0" eaLnBrk="1" latinLnBrk="0" hangingPunct="1">
              <a:defRPr sz="4200" kern="1200">
                <a:solidFill>
                  <a:srgbClr val="000000"/>
                </a:solidFill>
                <a:latin typeface="Gill Sans" charset="0"/>
                <a:ea typeface="ヒラギノ角ゴ ProN W3" charset="-128"/>
                <a:cs typeface="ヒラギノ角ゴ ProN W3" charset="-128"/>
                <a:sym typeface="Gill Sans" charset="0"/>
              </a:defRPr>
            </a:lvl9pPr>
          </a:lstStyle>
          <a:p>
            <a:r>
              <a:rPr lang="en-US" sz="2400" dirty="0">
                <a:solidFill>
                  <a:schemeClr val="tx1"/>
                </a:solidFill>
                <a:latin typeface="Calibri Bold" charset="0"/>
                <a:ea typeface="Calibri Bold" charset="0"/>
                <a:cs typeface="Calibri Bold" charset="0"/>
                <a:sym typeface="Calibri Bold" charset="0"/>
              </a:rPr>
              <a:t>Explanation:</a:t>
            </a:r>
            <a:endParaRPr lang="en-US" sz="2400" dirty="0">
              <a:solidFill>
                <a:schemeClr val="tx1"/>
              </a:solidFill>
              <a:latin typeface="Calibri Bold" charset="0"/>
              <a:ea typeface="Calibri Bold" charset="0"/>
              <a:cs typeface="Calibri Bold" charset="0"/>
              <a:sym typeface="Calibri Bold" charset="0"/>
            </a:endParaRPr>
          </a:p>
        </p:txBody>
      </p:sp>
      <p:pic>
        <p:nvPicPr>
          <p:cNvPr id="14" name="table"/>
          <p:cNvPicPr>
            <a:picLocks noChangeAspect="1"/>
          </p:cNvPicPr>
          <p:nvPr/>
        </p:nvPicPr>
        <p:blipFill>
          <a:blip r:embed="rId1"/>
          <a:stretch>
            <a:fillRect/>
          </a:stretch>
        </p:blipFill>
        <p:spPr>
          <a:xfrm>
            <a:off x="3232150" y="3886200"/>
            <a:ext cx="2070100" cy="2667000"/>
          </a:xfrm>
          <a:prstGeom prst="rect">
            <a:avLst/>
          </a:prstGeom>
        </p:spPr>
      </p:pic>
      <p:sp>
        <p:nvSpPr>
          <p:cNvPr id="15" name="AutoShape 6"/>
          <p:cNvSpPr/>
          <p:nvPr/>
        </p:nvSpPr>
        <p:spPr bwMode="auto">
          <a:xfrm flipH="1">
            <a:off x="2774950" y="5029200"/>
            <a:ext cx="304800" cy="1524000"/>
          </a:xfrm>
          <a:custGeom>
            <a:avLst/>
            <a:gdLst>
              <a:gd name="T0" fmla="*/ 10800 w 21600"/>
              <a:gd name="T1" fmla="*/ 10800 h 21600"/>
            </a:gdLst>
            <a:ahLst/>
            <a:cxnLst>
              <a:cxn ang="0">
                <a:pos x="T0" y="T1"/>
              </a:cxn>
            </a:cxnLst>
            <a:rect l="0" t="0" r="r" b="b"/>
            <a:pathLst>
              <a:path w="21600" h="21600">
                <a:moveTo>
                  <a:pt x="0" y="0"/>
                </a:moveTo>
                <a:cubicBezTo>
                  <a:pt x="5965" y="0"/>
                  <a:pt x="10800" y="631"/>
                  <a:pt x="10800" y="1409"/>
                </a:cubicBezTo>
                <a:lnTo>
                  <a:pt x="10800" y="9391"/>
                </a:lnTo>
                <a:cubicBezTo>
                  <a:pt x="10800" y="10169"/>
                  <a:pt x="15635" y="10800"/>
                  <a:pt x="21600" y="10800"/>
                </a:cubicBezTo>
                <a:cubicBezTo>
                  <a:pt x="15635" y="10800"/>
                  <a:pt x="10800" y="11431"/>
                  <a:pt x="10800" y="12209"/>
                </a:cubicBezTo>
                <a:lnTo>
                  <a:pt x="10800" y="20191"/>
                </a:lnTo>
                <a:cubicBezTo>
                  <a:pt x="10800" y="20969"/>
                  <a:pt x="5965" y="21600"/>
                  <a:pt x="0" y="21600"/>
                </a:cubicBezTo>
              </a:path>
            </a:pathLst>
          </a:custGeom>
          <a:noFill/>
          <a:ln w="28575" cap="flat">
            <a:solidFill>
              <a:srgbClr val="7F7F7F"/>
            </a:solidFill>
            <a:prstDash val="solid"/>
            <a:round/>
            <a:headEnd type="none" w="med" len="med"/>
            <a:tailEnd type="none" w="med" len="med"/>
          </a:ln>
        </p:spPr>
        <p:txBody>
          <a:bodyPr lIns="0" tIns="0" rIns="0" bIns="0"/>
          <a:lstStyle>
            <a:defPPr>
              <a:defRPr lang="en-US"/>
            </a:defPPr>
            <a:lvl1pPr algn="ctr" rtl="0" fontAlgn="base">
              <a:spcBef>
                <a:spcPct val="0"/>
              </a:spcBef>
              <a:spcAft>
                <a:spcPct val="0"/>
              </a:spcAft>
              <a:defRPr sz="4200" kern="1200">
                <a:solidFill>
                  <a:srgbClr val="000000"/>
                </a:solidFill>
                <a:latin typeface="Gill Sans" charset="0"/>
                <a:ea typeface="ヒラギノ角ゴ ProN W3" charset="-128"/>
                <a:cs typeface="ヒラギノ角ゴ ProN W3" charset="-128"/>
                <a:sym typeface="Gill Sans" charset="0"/>
              </a:defRPr>
            </a:lvl1pPr>
            <a:lvl2pPr marL="457200" algn="ctr" rtl="0" fontAlgn="base">
              <a:spcBef>
                <a:spcPct val="0"/>
              </a:spcBef>
              <a:spcAft>
                <a:spcPct val="0"/>
              </a:spcAft>
              <a:defRPr sz="4200" kern="1200">
                <a:solidFill>
                  <a:srgbClr val="000000"/>
                </a:solidFill>
                <a:latin typeface="Gill Sans" charset="0"/>
                <a:ea typeface="ヒラギノ角ゴ ProN W3" charset="-128"/>
                <a:cs typeface="ヒラギノ角ゴ ProN W3" charset="-128"/>
                <a:sym typeface="Gill Sans" charset="0"/>
              </a:defRPr>
            </a:lvl2pPr>
            <a:lvl3pPr marL="914400" algn="ctr" rtl="0" fontAlgn="base">
              <a:spcBef>
                <a:spcPct val="0"/>
              </a:spcBef>
              <a:spcAft>
                <a:spcPct val="0"/>
              </a:spcAft>
              <a:defRPr sz="4200" kern="1200">
                <a:solidFill>
                  <a:srgbClr val="000000"/>
                </a:solidFill>
                <a:latin typeface="Gill Sans" charset="0"/>
                <a:ea typeface="ヒラギノ角ゴ ProN W3" charset="-128"/>
                <a:cs typeface="ヒラギノ角ゴ ProN W3" charset="-128"/>
                <a:sym typeface="Gill Sans" charset="0"/>
              </a:defRPr>
            </a:lvl3pPr>
            <a:lvl4pPr marL="1371600" algn="ctr" rtl="0" fontAlgn="base">
              <a:spcBef>
                <a:spcPct val="0"/>
              </a:spcBef>
              <a:spcAft>
                <a:spcPct val="0"/>
              </a:spcAft>
              <a:defRPr sz="4200" kern="1200">
                <a:solidFill>
                  <a:srgbClr val="000000"/>
                </a:solidFill>
                <a:latin typeface="Gill Sans" charset="0"/>
                <a:ea typeface="ヒラギノ角ゴ ProN W3" charset="-128"/>
                <a:cs typeface="ヒラギノ角ゴ ProN W3" charset="-128"/>
                <a:sym typeface="Gill Sans" charset="0"/>
              </a:defRPr>
            </a:lvl4pPr>
            <a:lvl5pPr marL="1828800" algn="ctr" rtl="0" fontAlgn="base">
              <a:spcBef>
                <a:spcPct val="0"/>
              </a:spcBef>
              <a:spcAft>
                <a:spcPct val="0"/>
              </a:spcAft>
              <a:defRPr sz="4200" kern="1200">
                <a:solidFill>
                  <a:srgbClr val="000000"/>
                </a:solidFill>
                <a:latin typeface="Gill Sans" charset="0"/>
                <a:ea typeface="ヒラギノ角ゴ ProN W3" charset="-128"/>
                <a:cs typeface="ヒラギノ角ゴ ProN W3" charset="-128"/>
                <a:sym typeface="Gill Sans" charset="0"/>
              </a:defRPr>
            </a:lvl5pPr>
            <a:lvl6pPr marL="2286000" algn="l" defTabSz="457200" rtl="0" eaLnBrk="1" latinLnBrk="0" hangingPunct="1">
              <a:defRPr sz="4200" kern="1200">
                <a:solidFill>
                  <a:srgbClr val="000000"/>
                </a:solidFill>
                <a:latin typeface="Gill Sans" charset="0"/>
                <a:ea typeface="ヒラギノ角ゴ ProN W3" charset="-128"/>
                <a:cs typeface="ヒラギノ角ゴ ProN W3" charset="-128"/>
                <a:sym typeface="Gill Sans" charset="0"/>
              </a:defRPr>
            </a:lvl6pPr>
            <a:lvl7pPr marL="2743200" algn="l" defTabSz="457200" rtl="0" eaLnBrk="1" latinLnBrk="0" hangingPunct="1">
              <a:defRPr sz="4200" kern="1200">
                <a:solidFill>
                  <a:srgbClr val="000000"/>
                </a:solidFill>
                <a:latin typeface="Gill Sans" charset="0"/>
                <a:ea typeface="ヒラギノ角ゴ ProN W3" charset="-128"/>
                <a:cs typeface="ヒラギノ角ゴ ProN W3" charset="-128"/>
                <a:sym typeface="Gill Sans" charset="0"/>
              </a:defRPr>
            </a:lvl7pPr>
            <a:lvl8pPr marL="3200400" algn="l" defTabSz="457200" rtl="0" eaLnBrk="1" latinLnBrk="0" hangingPunct="1">
              <a:defRPr sz="4200" kern="1200">
                <a:solidFill>
                  <a:srgbClr val="000000"/>
                </a:solidFill>
                <a:latin typeface="Gill Sans" charset="0"/>
                <a:ea typeface="ヒラギノ角ゴ ProN W3" charset="-128"/>
                <a:cs typeface="ヒラギノ角ゴ ProN W3" charset="-128"/>
                <a:sym typeface="Gill Sans" charset="0"/>
              </a:defRPr>
            </a:lvl8pPr>
            <a:lvl9pPr marL="3657600" algn="l" defTabSz="457200" rtl="0" eaLnBrk="1" latinLnBrk="0" hangingPunct="1">
              <a:defRPr sz="4200" kern="1200">
                <a:solidFill>
                  <a:srgbClr val="000000"/>
                </a:solidFill>
                <a:latin typeface="Gill Sans" charset="0"/>
                <a:ea typeface="ヒラギノ角ゴ ProN W3" charset="-128"/>
                <a:cs typeface="ヒラギノ角ゴ ProN W3" charset="-128"/>
                <a:sym typeface="Gill Sans" charset="0"/>
              </a:defRPr>
            </a:lvl9pPr>
          </a:lstStyle>
          <a:p>
            <a:endParaRPr lang="en-US"/>
          </a:p>
        </p:txBody>
      </p:sp>
      <p:sp>
        <p:nvSpPr>
          <p:cNvPr id="16" name="Rectangle 1"/>
          <p:cNvSpPr/>
          <p:nvPr/>
        </p:nvSpPr>
        <p:spPr>
          <a:xfrm>
            <a:off x="1327150" y="5638800"/>
            <a:ext cx="1292842" cy="369332"/>
          </a:xfrm>
          <a:prstGeom prst="rect">
            <a:avLst/>
          </a:prstGeom>
        </p:spPr>
        <p:txBody>
          <a:bodyPr wrap="none">
            <a:spAutoFit/>
          </a:bodyPr>
          <a:lstStyle>
            <a:defPPr>
              <a:defRPr lang="en-US"/>
            </a:defPPr>
            <a:lvl1pPr algn="ctr" rtl="0" fontAlgn="base">
              <a:spcBef>
                <a:spcPct val="0"/>
              </a:spcBef>
              <a:spcAft>
                <a:spcPct val="0"/>
              </a:spcAft>
              <a:defRPr sz="4200" kern="1200">
                <a:solidFill>
                  <a:srgbClr val="000000"/>
                </a:solidFill>
                <a:latin typeface="Gill Sans" charset="0"/>
                <a:ea typeface="ヒラギノ角ゴ ProN W3" charset="-128"/>
                <a:cs typeface="ヒラギノ角ゴ ProN W3" charset="-128"/>
                <a:sym typeface="Gill Sans" charset="0"/>
              </a:defRPr>
            </a:lvl1pPr>
            <a:lvl2pPr marL="457200" algn="ctr" rtl="0" fontAlgn="base">
              <a:spcBef>
                <a:spcPct val="0"/>
              </a:spcBef>
              <a:spcAft>
                <a:spcPct val="0"/>
              </a:spcAft>
              <a:defRPr sz="4200" kern="1200">
                <a:solidFill>
                  <a:srgbClr val="000000"/>
                </a:solidFill>
                <a:latin typeface="Gill Sans" charset="0"/>
                <a:ea typeface="ヒラギノ角ゴ ProN W3" charset="-128"/>
                <a:cs typeface="ヒラギノ角ゴ ProN W3" charset="-128"/>
                <a:sym typeface="Gill Sans" charset="0"/>
              </a:defRPr>
            </a:lvl2pPr>
            <a:lvl3pPr marL="914400" algn="ctr" rtl="0" fontAlgn="base">
              <a:spcBef>
                <a:spcPct val="0"/>
              </a:spcBef>
              <a:spcAft>
                <a:spcPct val="0"/>
              </a:spcAft>
              <a:defRPr sz="4200" kern="1200">
                <a:solidFill>
                  <a:srgbClr val="000000"/>
                </a:solidFill>
                <a:latin typeface="Gill Sans" charset="0"/>
                <a:ea typeface="ヒラギノ角ゴ ProN W3" charset="-128"/>
                <a:cs typeface="ヒラギノ角ゴ ProN W3" charset="-128"/>
                <a:sym typeface="Gill Sans" charset="0"/>
              </a:defRPr>
            </a:lvl3pPr>
            <a:lvl4pPr marL="1371600" algn="ctr" rtl="0" fontAlgn="base">
              <a:spcBef>
                <a:spcPct val="0"/>
              </a:spcBef>
              <a:spcAft>
                <a:spcPct val="0"/>
              </a:spcAft>
              <a:defRPr sz="4200" kern="1200">
                <a:solidFill>
                  <a:srgbClr val="000000"/>
                </a:solidFill>
                <a:latin typeface="Gill Sans" charset="0"/>
                <a:ea typeface="ヒラギノ角ゴ ProN W3" charset="-128"/>
                <a:cs typeface="ヒラギノ角ゴ ProN W3" charset="-128"/>
                <a:sym typeface="Gill Sans" charset="0"/>
              </a:defRPr>
            </a:lvl4pPr>
            <a:lvl5pPr marL="1828800" algn="ctr" rtl="0" fontAlgn="base">
              <a:spcBef>
                <a:spcPct val="0"/>
              </a:spcBef>
              <a:spcAft>
                <a:spcPct val="0"/>
              </a:spcAft>
              <a:defRPr sz="4200" kern="1200">
                <a:solidFill>
                  <a:srgbClr val="000000"/>
                </a:solidFill>
                <a:latin typeface="Gill Sans" charset="0"/>
                <a:ea typeface="ヒラギノ角ゴ ProN W3" charset="-128"/>
                <a:cs typeface="ヒラギノ角ゴ ProN W3" charset="-128"/>
                <a:sym typeface="Gill Sans" charset="0"/>
              </a:defRPr>
            </a:lvl5pPr>
            <a:lvl6pPr marL="2286000" algn="l" defTabSz="457200" rtl="0" eaLnBrk="1" latinLnBrk="0" hangingPunct="1">
              <a:defRPr sz="4200" kern="1200">
                <a:solidFill>
                  <a:srgbClr val="000000"/>
                </a:solidFill>
                <a:latin typeface="Gill Sans" charset="0"/>
                <a:ea typeface="ヒラギノ角ゴ ProN W3" charset="-128"/>
                <a:cs typeface="ヒラギノ角ゴ ProN W3" charset="-128"/>
                <a:sym typeface="Gill Sans" charset="0"/>
              </a:defRPr>
            </a:lvl6pPr>
            <a:lvl7pPr marL="2743200" algn="l" defTabSz="457200" rtl="0" eaLnBrk="1" latinLnBrk="0" hangingPunct="1">
              <a:defRPr sz="4200" kern="1200">
                <a:solidFill>
                  <a:srgbClr val="000000"/>
                </a:solidFill>
                <a:latin typeface="Gill Sans" charset="0"/>
                <a:ea typeface="ヒラギノ角ゴ ProN W3" charset="-128"/>
                <a:cs typeface="ヒラギノ角ゴ ProN W3" charset="-128"/>
                <a:sym typeface="Gill Sans" charset="0"/>
              </a:defRPr>
            </a:lvl7pPr>
            <a:lvl8pPr marL="3200400" algn="l" defTabSz="457200" rtl="0" eaLnBrk="1" latinLnBrk="0" hangingPunct="1">
              <a:defRPr sz="4200" kern="1200">
                <a:solidFill>
                  <a:srgbClr val="000000"/>
                </a:solidFill>
                <a:latin typeface="Gill Sans" charset="0"/>
                <a:ea typeface="ヒラギノ角ゴ ProN W3" charset="-128"/>
                <a:cs typeface="ヒラギノ角ゴ ProN W3" charset="-128"/>
                <a:sym typeface="Gill Sans" charset="0"/>
              </a:defRPr>
            </a:lvl8pPr>
            <a:lvl9pPr marL="3657600" algn="l" defTabSz="457200" rtl="0" eaLnBrk="1" latinLnBrk="0" hangingPunct="1">
              <a:defRPr sz="4200" kern="1200">
                <a:solidFill>
                  <a:srgbClr val="000000"/>
                </a:solidFill>
                <a:latin typeface="Gill Sans" charset="0"/>
                <a:ea typeface="ヒラギノ角ゴ ProN W3" charset="-128"/>
                <a:cs typeface="ヒラギノ角ゴ ProN W3" charset="-128"/>
                <a:sym typeface="Gill Sans" charset="0"/>
              </a:defRPr>
            </a:lvl9pPr>
          </a:lstStyle>
          <a:p>
            <a:r>
              <a:rPr lang="en-US" sz="1800" dirty="0" err="1">
                <a:solidFill>
                  <a:schemeClr val="tx1"/>
                </a:solidFill>
                <a:latin typeface="Courier New" panose="02070309020205020404" charset="0"/>
                <a:ea typeface="Courier New" panose="02070309020205020404" charset="0"/>
                <a:cs typeface="Courier New" panose="02070309020205020404" charset="0"/>
                <a:sym typeface="Courier New" panose="02070309020205020404" charset="0"/>
              </a:rPr>
              <a:t>struct_t</a:t>
            </a:r>
            <a:endParaRPr lang="en-US" sz="1800"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3"/>
          <p:cNvSpPr>
            <a:spLocks noGrp="1" noChangeArrowheads="1"/>
          </p:cNvSpPr>
          <p:nvPr>
            <p:ph type="title"/>
          </p:nvPr>
        </p:nvSpPr>
        <p:spPr/>
        <p:txBody>
          <a:bodyPr/>
          <a:lstStyle/>
          <a:p>
            <a:r>
              <a:rPr lang="zh-CN" altLang="en-US" dirty="0"/>
              <a:t>内存引用错误 </a:t>
            </a:r>
            <a:r>
              <a:rPr lang="en-US" altLang="zh-CN" dirty="0"/>
              <a:t>(3/3)</a:t>
            </a:r>
            <a:endParaRPr lang="en-US" b="1" dirty="0"/>
          </a:p>
        </p:txBody>
      </p:sp>
      <p:sp>
        <p:nvSpPr>
          <p:cNvPr id="20484" name="Rectangle 4"/>
          <p:cNvSpPr>
            <a:spLocks noGrp="1" noChangeArrowheads="1"/>
          </p:cNvSpPr>
          <p:nvPr>
            <p:ph type="body" idx="1"/>
          </p:nvPr>
        </p:nvSpPr>
        <p:spPr/>
        <p:txBody>
          <a:bodyPr/>
          <a:lstStyle/>
          <a:p>
            <a:r>
              <a:rPr lang="en-US" sz="2800" b="1" dirty="0"/>
              <a:t>C </a:t>
            </a:r>
            <a:r>
              <a:rPr lang="zh-CN" altLang="en-US" sz="2800" dirty="0"/>
              <a:t>和</a:t>
            </a:r>
            <a:r>
              <a:rPr lang="en-US" sz="2800" b="1" dirty="0"/>
              <a:t> C++ </a:t>
            </a:r>
            <a:r>
              <a:rPr lang="zh-CN" altLang="en-US" sz="2800" b="1" dirty="0"/>
              <a:t>并没有提供对此类错误的防范机制，比如：</a:t>
            </a:r>
            <a:endParaRPr lang="en-US" sz="2800" b="1" dirty="0"/>
          </a:p>
          <a:p>
            <a:pPr marL="552450" lvl="1"/>
            <a:r>
              <a:rPr lang="zh-CN" altLang="en-US" sz="2400" dirty="0"/>
              <a:t>数组越界错误</a:t>
            </a:r>
            <a:endParaRPr lang="en-US" sz="2400" dirty="0"/>
          </a:p>
          <a:p>
            <a:pPr marL="552450" lvl="1"/>
            <a:r>
              <a:rPr lang="zh-CN" altLang="en-US" sz="2400" dirty="0"/>
              <a:t>指针错误</a:t>
            </a:r>
            <a:endParaRPr lang="en-US" sz="2400" dirty="0"/>
          </a:p>
          <a:p>
            <a:pPr marL="552450" lvl="1"/>
            <a:r>
              <a:rPr lang="zh-CN" altLang="en-US" sz="2400" dirty="0"/>
              <a:t>滥用</a:t>
            </a:r>
            <a:r>
              <a:rPr lang="en-US" sz="2400" dirty="0"/>
              <a:t> </a:t>
            </a:r>
            <a:r>
              <a:rPr lang="en-US" sz="2400" dirty="0" err="1"/>
              <a:t>malloc</a:t>
            </a:r>
            <a:r>
              <a:rPr lang="en-US" sz="2400" dirty="0"/>
              <a:t>/free </a:t>
            </a:r>
            <a:r>
              <a:rPr lang="zh-CN" altLang="en-US" sz="2400" dirty="0"/>
              <a:t>函数</a:t>
            </a:r>
            <a:endParaRPr lang="en-US" sz="2400" dirty="0"/>
          </a:p>
          <a:p>
            <a:endParaRPr lang="en-US" altLang="zh-CN" sz="2800" b="1" dirty="0"/>
          </a:p>
          <a:p>
            <a:r>
              <a:rPr lang="zh-CN" altLang="en-US" sz="2800" b="1" dirty="0"/>
              <a:t>应对措施</a:t>
            </a:r>
            <a:endParaRPr lang="en-US" sz="2800" b="1" dirty="0"/>
          </a:p>
          <a:p>
            <a:pPr marL="552450" lvl="1"/>
            <a:r>
              <a:rPr lang="zh-CN" altLang="en-US" sz="2400" dirty="0"/>
              <a:t>用其他语言编程，例如</a:t>
            </a:r>
            <a:r>
              <a:rPr lang="en-US" sz="2400" dirty="0"/>
              <a:t> Java, Ruby</a:t>
            </a:r>
            <a:r>
              <a:rPr lang="en-US" dirty="0"/>
              <a:t>, </a:t>
            </a:r>
            <a:r>
              <a:rPr lang="en-US" altLang="zh-CN" dirty="0"/>
              <a:t>Python, </a:t>
            </a:r>
            <a:r>
              <a:rPr lang="en-US" sz="2400" dirty="0"/>
              <a:t>ML</a:t>
            </a:r>
            <a:endParaRPr lang="en-US" sz="2400" dirty="0"/>
          </a:p>
          <a:p>
            <a:pPr marL="552450" lvl="1"/>
            <a:r>
              <a:rPr lang="zh-CN" altLang="en-US" sz="2400" dirty="0"/>
              <a:t>使用工具来检测此类内存错误</a:t>
            </a:r>
            <a:endParaRPr lang="en-US"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484">
                                            <p:txEl>
                                              <p:pRg st="0" end="0"/>
                                            </p:txEl>
                                          </p:spTgt>
                                        </p:tgtEl>
                                        <p:attrNameLst>
                                          <p:attrName>style.visibility</p:attrName>
                                        </p:attrNameLst>
                                      </p:cBhvr>
                                      <p:to>
                                        <p:strVal val="visible"/>
                                      </p:to>
                                    </p:set>
                                    <p:animEffect transition="in" filter="fade">
                                      <p:cBhvr>
                                        <p:cTn id="7" dur="500"/>
                                        <p:tgtEl>
                                          <p:spTgt spid="20484">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484">
                                            <p:txEl>
                                              <p:pRg st="1" end="1"/>
                                            </p:txEl>
                                          </p:spTgt>
                                        </p:tgtEl>
                                        <p:attrNameLst>
                                          <p:attrName>style.visibility</p:attrName>
                                        </p:attrNameLst>
                                      </p:cBhvr>
                                      <p:to>
                                        <p:strVal val="visible"/>
                                      </p:to>
                                    </p:set>
                                    <p:animEffect transition="in" filter="fade">
                                      <p:cBhvr>
                                        <p:cTn id="10" dur="500"/>
                                        <p:tgtEl>
                                          <p:spTgt spid="20484">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0484">
                                            <p:txEl>
                                              <p:pRg st="2" end="2"/>
                                            </p:txEl>
                                          </p:spTgt>
                                        </p:tgtEl>
                                        <p:attrNameLst>
                                          <p:attrName>style.visibility</p:attrName>
                                        </p:attrNameLst>
                                      </p:cBhvr>
                                      <p:to>
                                        <p:strVal val="visible"/>
                                      </p:to>
                                    </p:set>
                                    <p:animEffect transition="in" filter="fade">
                                      <p:cBhvr>
                                        <p:cTn id="13" dur="500"/>
                                        <p:tgtEl>
                                          <p:spTgt spid="20484">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0484">
                                            <p:txEl>
                                              <p:pRg st="3" end="3"/>
                                            </p:txEl>
                                          </p:spTgt>
                                        </p:tgtEl>
                                        <p:attrNameLst>
                                          <p:attrName>style.visibility</p:attrName>
                                        </p:attrNameLst>
                                      </p:cBhvr>
                                      <p:to>
                                        <p:strVal val="visible"/>
                                      </p:to>
                                    </p:set>
                                    <p:animEffect transition="in" filter="fade">
                                      <p:cBhvr>
                                        <p:cTn id="16" dur="500"/>
                                        <p:tgtEl>
                                          <p:spTgt spid="20484">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0484">
                                            <p:txEl>
                                              <p:pRg st="5" end="5"/>
                                            </p:txEl>
                                          </p:spTgt>
                                        </p:tgtEl>
                                        <p:attrNameLst>
                                          <p:attrName>style.visibility</p:attrName>
                                        </p:attrNameLst>
                                      </p:cBhvr>
                                      <p:to>
                                        <p:strVal val="visible"/>
                                      </p:to>
                                    </p:set>
                                    <p:animEffect transition="in" filter="fade">
                                      <p:cBhvr>
                                        <p:cTn id="21" dur="500"/>
                                        <p:tgtEl>
                                          <p:spTgt spid="20484">
                                            <p:txEl>
                                              <p:pRg st="5" end="5"/>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0484">
                                            <p:txEl>
                                              <p:pRg st="6" end="6"/>
                                            </p:txEl>
                                          </p:spTgt>
                                        </p:tgtEl>
                                        <p:attrNameLst>
                                          <p:attrName>style.visibility</p:attrName>
                                        </p:attrNameLst>
                                      </p:cBhvr>
                                      <p:to>
                                        <p:strVal val="visible"/>
                                      </p:to>
                                    </p:set>
                                    <p:animEffect transition="in" filter="fade">
                                      <p:cBhvr>
                                        <p:cTn id="24" dur="500"/>
                                        <p:tgtEl>
                                          <p:spTgt spid="20484">
                                            <p:txEl>
                                              <p:pRg st="6" end="6"/>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0484">
                                            <p:txEl>
                                              <p:pRg st="7" end="7"/>
                                            </p:txEl>
                                          </p:spTgt>
                                        </p:tgtEl>
                                        <p:attrNameLst>
                                          <p:attrName>style.visibility</p:attrName>
                                        </p:attrNameLst>
                                      </p:cBhvr>
                                      <p:to>
                                        <p:strVal val="visible"/>
                                      </p:to>
                                    </p:set>
                                    <p:animEffect transition="in" filter="fade">
                                      <p:cBhvr>
                                        <p:cTn id="27" dur="500"/>
                                        <p:tgtEl>
                                          <p:spTgt spid="2048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4"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Rectangle 3"/>
          <p:cNvSpPr>
            <a:spLocks noGrp="1" noChangeArrowheads="1"/>
          </p:cNvSpPr>
          <p:nvPr>
            <p:ph type="title"/>
          </p:nvPr>
        </p:nvSpPr>
        <p:spPr>
          <a:xfrm>
            <a:off x="381000" y="838200"/>
            <a:ext cx="8382000" cy="1066800"/>
          </a:xfrm>
        </p:spPr>
        <p:txBody>
          <a:bodyPr>
            <a:noAutofit/>
          </a:bodyPr>
          <a:lstStyle/>
          <a:p>
            <a:r>
              <a:rPr lang="zh-CN" altLang="en-US" sz="3200" b="1" dirty="0"/>
              <a:t> </a:t>
            </a:r>
            <a:r>
              <a:rPr lang="zh-CN" altLang="en-US" sz="3000" b="1" dirty="0"/>
              <a:t>问题</a:t>
            </a:r>
            <a:r>
              <a:rPr lang="en-US" altLang="zh-CN" sz="3000" b="1" dirty="0"/>
              <a:t>4</a:t>
            </a:r>
            <a:r>
              <a:rPr lang="zh-CN" altLang="en-US" sz="3000" b="1" dirty="0"/>
              <a:t>：</a:t>
            </a:r>
            <a:r>
              <a:rPr lang="zh-CN" altLang="en-US" sz="3000" dirty="0"/>
              <a:t>算法性能分析结果 </a:t>
            </a:r>
            <a:r>
              <a:rPr lang="zh-CN" altLang="en-US" sz="2800" dirty="0">
                <a:solidFill>
                  <a:srgbClr val="FF0000"/>
                </a:solidFill>
                <a:latin typeface="Arial" panose="020B0604020202020204"/>
                <a:cs typeface="Arial" panose="020B0604020202020204"/>
              </a:rPr>
              <a:t>≠ </a:t>
            </a:r>
            <a:r>
              <a:rPr lang="zh-CN" altLang="en-US" sz="3000" dirty="0"/>
              <a:t>实际程序性能</a:t>
            </a:r>
            <a:br>
              <a:rPr lang="en-US" sz="3000" b="1" dirty="0"/>
            </a:br>
            <a:r>
              <a:rPr lang="en-US" sz="3000" b="1" dirty="0"/>
              <a:t>There’s more to performance than asymptotic complexity</a:t>
            </a:r>
            <a:br>
              <a:rPr lang="en-US" sz="3200" dirty="0"/>
            </a:br>
            <a:endParaRPr lang="en-US" sz="3200" dirty="0"/>
          </a:p>
        </p:txBody>
      </p:sp>
      <p:sp>
        <p:nvSpPr>
          <p:cNvPr id="23556" name="Rectangle 4"/>
          <p:cNvSpPr>
            <a:spLocks noGrp="1" noChangeArrowheads="1"/>
          </p:cNvSpPr>
          <p:nvPr>
            <p:ph type="body" idx="1"/>
          </p:nvPr>
        </p:nvSpPr>
        <p:spPr>
          <a:xfrm>
            <a:off x="381000" y="2286000"/>
            <a:ext cx="8382000" cy="3987800"/>
          </a:xfrm>
        </p:spPr>
        <p:txBody>
          <a:bodyPr/>
          <a:lstStyle/>
          <a:p>
            <a:r>
              <a:rPr lang="zh-CN" altLang="en-US" sz="2600" dirty="0"/>
              <a:t>代码写的好坏与否，可能导致程序性能的</a:t>
            </a:r>
            <a:r>
              <a:rPr lang="zh-CN" altLang="en-US" sz="2600" dirty="0">
                <a:solidFill>
                  <a:srgbClr val="FF0000"/>
                </a:solidFill>
              </a:rPr>
              <a:t>数量级差别</a:t>
            </a:r>
            <a:endParaRPr lang="en-US" altLang="zh-CN" sz="2600" dirty="0">
              <a:solidFill>
                <a:srgbClr val="FF0000"/>
              </a:solidFill>
            </a:endParaRPr>
          </a:p>
          <a:p>
            <a:endParaRPr lang="en-US" altLang="zh-CN" sz="2600" dirty="0"/>
          </a:p>
          <a:p>
            <a:r>
              <a:rPr lang="zh-CN" altLang="en-US" sz="2600" dirty="0"/>
              <a:t>程序性能优化有多个层面</a:t>
            </a:r>
            <a:endParaRPr lang="en-US" altLang="zh-CN" sz="2600" dirty="0"/>
          </a:p>
          <a:p>
            <a:pPr lvl="1"/>
            <a:r>
              <a:rPr lang="zh-CN" altLang="en-US" sz="2200" dirty="0"/>
              <a:t>算法，数据表达，过程，循环</a:t>
            </a:r>
            <a:endParaRPr lang="en-US" sz="2200" dirty="0"/>
          </a:p>
          <a:p>
            <a:endParaRPr lang="en-US" altLang="zh-CN" sz="2600" b="1" dirty="0"/>
          </a:p>
          <a:p>
            <a:r>
              <a:rPr lang="zh-CN" altLang="en-US" sz="2600" b="1" dirty="0"/>
              <a:t>只有理解了系统实现才能做到有效优化</a:t>
            </a:r>
            <a:endParaRPr lang="en-US" sz="2600" b="1" dirty="0"/>
          </a:p>
          <a:p>
            <a:pPr marL="552450" lvl="1"/>
            <a:r>
              <a:rPr lang="zh-CN" altLang="en-US" sz="2200" dirty="0"/>
              <a:t>衡量程序性能的指标：执行时间、内存占用、能耗等。</a:t>
            </a:r>
            <a:endParaRPr lang="en-US" sz="2200" dirty="0"/>
          </a:p>
          <a:p>
            <a:pPr marL="552450" lvl="1"/>
            <a:r>
              <a:rPr lang="zh-CN" altLang="en-US" sz="2200" dirty="0"/>
              <a:t>了解程序的编译、执行过程中的细节，如内存访问模式</a:t>
            </a:r>
            <a:endParaRPr lang="en-US" sz="2200" dirty="0"/>
          </a:p>
          <a:p>
            <a:pPr marL="952500" lvl="2"/>
            <a:r>
              <a:rPr lang="zh-CN" altLang="en-US" sz="2200" dirty="0"/>
              <a:t>例：内存访问模式影响程序性能</a:t>
            </a:r>
            <a:endParaRPr lang="en-US" sz="22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556">
                                            <p:txEl>
                                              <p:pRg st="0" end="0"/>
                                            </p:txEl>
                                          </p:spTgt>
                                        </p:tgtEl>
                                        <p:attrNameLst>
                                          <p:attrName>style.visibility</p:attrName>
                                        </p:attrNameLst>
                                      </p:cBhvr>
                                      <p:to>
                                        <p:strVal val="visible"/>
                                      </p:to>
                                    </p:set>
                                    <p:animEffect transition="in" filter="fade">
                                      <p:cBhvr>
                                        <p:cTn id="7" dur="500"/>
                                        <p:tgtEl>
                                          <p:spTgt spid="2355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3556">
                                            <p:txEl>
                                              <p:pRg st="2" end="2"/>
                                            </p:txEl>
                                          </p:spTgt>
                                        </p:tgtEl>
                                        <p:attrNameLst>
                                          <p:attrName>style.visibility</p:attrName>
                                        </p:attrNameLst>
                                      </p:cBhvr>
                                      <p:to>
                                        <p:strVal val="visible"/>
                                      </p:to>
                                    </p:set>
                                    <p:animEffect transition="in" filter="fade">
                                      <p:cBhvr>
                                        <p:cTn id="12" dur="500"/>
                                        <p:tgtEl>
                                          <p:spTgt spid="23556">
                                            <p:txEl>
                                              <p:pRg st="2" end="2"/>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3556">
                                            <p:txEl>
                                              <p:pRg st="3" end="3"/>
                                            </p:txEl>
                                          </p:spTgt>
                                        </p:tgtEl>
                                        <p:attrNameLst>
                                          <p:attrName>style.visibility</p:attrName>
                                        </p:attrNameLst>
                                      </p:cBhvr>
                                      <p:to>
                                        <p:strVal val="visible"/>
                                      </p:to>
                                    </p:set>
                                    <p:animEffect transition="in" filter="fade">
                                      <p:cBhvr>
                                        <p:cTn id="15" dur="500"/>
                                        <p:tgtEl>
                                          <p:spTgt spid="23556">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3556">
                                            <p:txEl>
                                              <p:pRg st="5" end="5"/>
                                            </p:txEl>
                                          </p:spTgt>
                                        </p:tgtEl>
                                        <p:attrNameLst>
                                          <p:attrName>style.visibility</p:attrName>
                                        </p:attrNameLst>
                                      </p:cBhvr>
                                      <p:to>
                                        <p:strVal val="visible"/>
                                      </p:to>
                                    </p:set>
                                    <p:animEffect transition="in" filter="fade">
                                      <p:cBhvr>
                                        <p:cTn id="20" dur="500"/>
                                        <p:tgtEl>
                                          <p:spTgt spid="23556">
                                            <p:txEl>
                                              <p:pRg st="5" end="5"/>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3556">
                                            <p:txEl>
                                              <p:pRg st="6" end="6"/>
                                            </p:txEl>
                                          </p:spTgt>
                                        </p:tgtEl>
                                        <p:attrNameLst>
                                          <p:attrName>style.visibility</p:attrName>
                                        </p:attrNameLst>
                                      </p:cBhvr>
                                      <p:to>
                                        <p:strVal val="visible"/>
                                      </p:to>
                                    </p:set>
                                    <p:animEffect transition="in" filter="fade">
                                      <p:cBhvr>
                                        <p:cTn id="23" dur="500"/>
                                        <p:tgtEl>
                                          <p:spTgt spid="23556">
                                            <p:txEl>
                                              <p:pRg st="6" end="6"/>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3556">
                                            <p:txEl>
                                              <p:pRg st="7" end="7"/>
                                            </p:txEl>
                                          </p:spTgt>
                                        </p:tgtEl>
                                        <p:attrNameLst>
                                          <p:attrName>style.visibility</p:attrName>
                                        </p:attrNameLst>
                                      </p:cBhvr>
                                      <p:to>
                                        <p:strVal val="visible"/>
                                      </p:to>
                                    </p:set>
                                    <p:animEffect transition="in" filter="fade">
                                      <p:cBhvr>
                                        <p:cTn id="26" dur="500"/>
                                        <p:tgtEl>
                                          <p:spTgt spid="23556">
                                            <p:txEl>
                                              <p:pRg st="7" end="7"/>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3556">
                                            <p:txEl>
                                              <p:pRg st="8" end="8"/>
                                            </p:txEl>
                                          </p:spTgt>
                                        </p:tgtEl>
                                        <p:attrNameLst>
                                          <p:attrName>style.visibility</p:attrName>
                                        </p:attrNameLst>
                                      </p:cBhvr>
                                      <p:to>
                                        <p:strVal val="visible"/>
                                      </p:to>
                                    </p:set>
                                    <p:animEffect transition="in" filter="fade">
                                      <p:cBhvr>
                                        <p:cTn id="29" dur="500"/>
                                        <p:tgtEl>
                                          <p:spTgt spid="23556">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56"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微软雅黑" panose="020B0503020204020204" pitchFamily="34" charset="-122"/>
                <a:ea typeface="微软雅黑" panose="020B0503020204020204" pitchFamily="34" charset="-122"/>
              </a:rPr>
              <a:t>课程起源</a:t>
            </a:r>
            <a:endParaRPr lang="zh-CN" altLang="en-US" dirty="0">
              <a:latin typeface="微软雅黑" panose="020B0503020204020204" pitchFamily="34" charset="-122"/>
              <a:ea typeface="微软雅黑" panose="020B0503020204020204" pitchFamily="34" charset="-122"/>
            </a:endParaRPr>
          </a:p>
        </p:txBody>
      </p:sp>
      <p:sp>
        <p:nvSpPr>
          <p:cNvPr id="3" name="内容占位符 2"/>
          <p:cNvSpPr>
            <a:spLocks noGrp="1"/>
          </p:cNvSpPr>
          <p:nvPr>
            <p:ph idx="1"/>
          </p:nvPr>
        </p:nvSpPr>
        <p:spPr>
          <a:xfrm>
            <a:off x="541532" y="1408266"/>
            <a:ext cx="5837348" cy="4916333"/>
          </a:xfrm>
        </p:spPr>
        <p:txBody>
          <a:bodyPr>
            <a:noAutofit/>
          </a:bodyPr>
          <a:lstStyle/>
          <a:p>
            <a:r>
              <a:rPr lang="zh-CN" altLang="en-US" sz="2800" b="0" kern="1200" dirty="0">
                <a:latin typeface="微软雅黑" panose="020B0503020204020204" pitchFamily="34" charset="-122"/>
                <a:ea typeface="微软雅黑" panose="020B0503020204020204" pitchFamily="34" charset="-122"/>
                <a:cs typeface="Calibri" panose="020F0502020204030204" pitchFamily="34" charset="0"/>
              </a:rPr>
              <a:t>创立：</a:t>
            </a:r>
            <a:endParaRPr lang="en-US" altLang="zh-CN" sz="2800" b="0" kern="1200" dirty="0">
              <a:latin typeface="微软雅黑" panose="020B0503020204020204" pitchFamily="34" charset="-122"/>
              <a:ea typeface="微软雅黑" panose="020B0503020204020204" pitchFamily="34" charset="-122"/>
              <a:cs typeface="Calibri" panose="020F0502020204030204" pitchFamily="34" charset="0"/>
            </a:endParaRPr>
          </a:p>
          <a:p>
            <a:pPr lvl="1"/>
            <a:r>
              <a:rPr lang="zh-CN" altLang="en-US" sz="2400" b="0" kern="1200" dirty="0">
                <a:latin typeface="微软雅黑" panose="020B0503020204020204" pitchFamily="34" charset="-122"/>
                <a:ea typeface="微软雅黑" panose="020B0503020204020204" pitchFamily="34" charset="-122"/>
                <a:cs typeface="Calibri" panose="020F0502020204030204" pitchFamily="34" charset="0"/>
              </a:rPr>
              <a:t>卡耐基梅隆大学计算机科学学院创立</a:t>
            </a:r>
            <a:endParaRPr lang="en-US" altLang="zh-CN" sz="2400" b="0" kern="1200" dirty="0">
              <a:latin typeface="微软雅黑" panose="020B0503020204020204" pitchFamily="34" charset="-122"/>
              <a:ea typeface="微软雅黑" panose="020B0503020204020204" pitchFamily="34" charset="-122"/>
              <a:cs typeface="Calibri" panose="020F0502020204030204" pitchFamily="34" charset="0"/>
            </a:endParaRPr>
          </a:p>
          <a:p>
            <a:pPr lvl="1"/>
            <a:r>
              <a:rPr lang="zh-CN" altLang="en-US" sz="2400" b="0" dirty="0">
                <a:latin typeface="微软雅黑" panose="020B0503020204020204" pitchFamily="34" charset="-122"/>
                <a:ea typeface="微软雅黑" panose="020B0503020204020204" pitchFamily="34" charset="-122"/>
                <a:cs typeface="Calibri" panose="020F0502020204030204" pitchFamily="34" charset="0"/>
              </a:rPr>
              <a:t>全球</a:t>
            </a:r>
            <a:r>
              <a:rPr lang="zh-CN" altLang="en-US" sz="2400" b="0" kern="1200" dirty="0">
                <a:latin typeface="微软雅黑" panose="020B0503020204020204" pitchFamily="34" charset="-122"/>
                <a:ea typeface="微软雅黑" panose="020B0503020204020204" pitchFamily="34" charset="-122"/>
                <a:cs typeface="Calibri" panose="020F0502020204030204" pitchFamily="34" charset="0"/>
              </a:rPr>
              <a:t>超过</a:t>
            </a:r>
            <a:r>
              <a:rPr lang="en-US" altLang="zh-CN" sz="2400" b="0" kern="1200" dirty="0">
                <a:latin typeface="微软雅黑" panose="020B0503020204020204" pitchFamily="34" charset="-122"/>
                <a:ea typeface="微软雅黑" panose="020B0503020204020204" pitchFamily="34" charset="-122"/>
                <a:cs typeface="Calibri" panose="020F0502020204030204" pitchFamily="34" charset="0"/>
              </a:rPr>
              <a:t>180</a:t>
            </a:r>
            <a:r>
              <a:rPr lang="zh-CN" altLang="en-US" sz="2400" b="0" kern="1200" dirty="0">
                <a:latin typeface="微软雅黑" panose="020B0503020204020204" pitchFamily="34" charset="-122"/>
                <a:ea typeface="微软雅黑" panose="020B0503020204020204" pitchFamily="34" charset="-122"/>
                <a:cs typeface="Calibri" panose="020F0502020204030204" pitchFamily="34" charset="0"/>
              </a:rPr>
              <a:t>所大学采用了该课程教材、设立了相同或类似的课程</a:t>
            </a:r>
            <a:endParaRPr lang="en-US" altLang="zh-CN" sz="2400" b="0" kern="1200" dirty="0">
              <a:latin typeface="微软雅黑" panose="020B0503020204020204" pitchFamily="34" charset="-122"/>
              <a:ea typeface="微软雅黑" panose="020B0503020204020204" pitchFamily="34" charset="-122"/>
              <a:cs typeface="Calibri" panose="020F0502020204030204" pitchFamily="34" charset="0"/>
            </a:endParaRPr>
          </a:p>
          <a:p>
            <a:pPr lvl="1"/>
            <a:r>
              <a:rPr lang="zh-CN" altLang="en-US" sz="2400" b="0" dirty="0">
                <a:latin typeface="微软雅黑" panose="020B0503020204020204" pitchFamily="34" charset="-122"/>
                <a:ea typeface="微软雅黑" panose="020B0503020204020204" pitchFamily="34" charset="-122"/>
                <a:cs typeface="Calibri" panose="020F0502020204030204" pitchFamily="34" charset="0"/>
              </a:rPr>
              <a:t>特点：注重实践（程序员视角）、强调对系统的理解</a:t>
            </a:r>
            <a:endParaRPr lang="en-US" altLang="zh-CN" sz="2400" b="0" dirty="0">
              <a:latin typeface="微软雅黑" panose="020B0503020204020204" pitchFamily="34" charset="-122"/>
              <a:ea typeface="微软雅黑" panose="020B0503020204020204" pitchFamily="34" charset="-122"/>
              <a:cs typeface="Calibri" panose="020F0502020204030204" pitchFamily="34" charset="0"/>
            </a:endParaRPr>
          </a:p>
          <a:p>
            <a:pPr lvl="1"/>
            <a:endParaRPr lang="en-US" altLang="zh-CN" sz="2400" b="0" dirty="0">
              <a:solidFill>
                <a:srgbClr val="FF0000"/>
              </a:solidFill>
              <a:latin typeface="微软雅黑" panose="020B0503020204020204" pitchFamily="34" charset="-122"/>
              <a:ea typeface="微软雅黑" panose="020B0503020204020204" pitchFamily="34" charset="-122"/>
              <a:cs typeface="Calibri" panose="020F0502020204030204" pitchFamily="34" charset="0"/>
            </a:endParaRPr>
          </a:p>
          <a:p>
            <a:r>
              <a:rPr lang="zh-CN" altLang="en-US" sz="2800" b="0" kern="1200" dirty="0">
                <a:latin typeface="微软雅黑" panose="020B0503020204020204" pitchFamily="34" charset="-122"/>
                <a:ea typeface="微软雅黑" panose="020B0503020204020204" pitchFamily="34" charset="-122"/>
                <a:cs typeface="Calibri" panose="020F0502020204030204" pitchFamily="34" charset="0"/>
              </a:rPr>
              <a:t>发展</a:t>
            </a:r>
            <a:endParaRPr lang="en-US" altLang="zh-CN" sz="2800" b="0" kern="1200" dirty="0">
              <a:latin typeface="微软雅黑" panose="020B0503020204020204" pitchFamily="34" charset="-122"/>
              <a:ea typeface="微软雅黑" panose="020B0503020204020204" pitchFamily="34" charset="-122"/>
              <a:cs typeface="Calibri" panose="020F0502020204030204" pitchFamily="34" charset="0"/>
            </a:endParaRPr>
          </a:p>
          <a:p>
            <a:pPr lvl="1"/>
            <a:r>
              <a:rPr lang="en-US" altLang="zh-CN" sz="2400" b="0" kern="1200" dirty="0">
                <a:latin typeface="微软雅黑" panose="020B0503020204020204" pitchFamily="34" charset="-122"/>
                <a:ea typeface="微软雅黑" panose="020B0503020204020204" pitchFamily="34" charset="-122"/>
                <a:cs typeface="Calibri" panose="020F0502020204030204" pitchFamily="34" charset="0"/>
              </a:rPr>
              <a:t>2012</a:t>
            </a:r>
            <a:r>
              <a:rPr lang="zh-CN" altLang="en-US" sz="2400" b="0" kern="1200" dirty="0">
                <a:latin typeface="微软雅黑" panose="020B0503020204020204" pitchFamily="34" charset="-122"/>
                <a:ea typeface="微软雅黑" panose="020B0503020204020204" pitchFamily="34" charset="-122"/>
                <a:cs typeface="Calibri" panose="020F0502020204030204" pitchFamily="34" charset="0"/>
              </a:rPr>
              <a:t>年，</a:t>
            </a:r>
            <a:r>
              <a:rPr lang="zh-CN" altLang="en-US" sz="2400" b="0" dirty="0">
                <a:latin typeface="微软雅黑" panose="020B0503020204020204" pitchFamily="34" charset="-122"/>
                <a:ea typeface="微软雅黑" panose="020B0503020204020204" pitchFamily="34" charset="-122"/>
                <a:cs typeface="Calibri" panose="020F0502020204030204" pitchFamily="34" charset="0"/>
              </a:rPr>
              <a:t>北大信息科学技术学院与卡耐基梅隆大学计算机科学学院联合对该课程进行升级，并正式引入国内</a:t>
            </a:r>
            <a:endParaRPr lang="en-US" altLang="zh-CN" sz="2400" b="0" dirty="0">
              <a:latin typeface="微软雅黑" panose="020B0503020204020204" pitchFamily="34" charset="-122"/>
              <a:ea typeface="微软雅黑" panose="020B0503020204020204" pitchFamily="34" charset="-122"/>
            </a:endParaRPr>
          </a:p>
        </p:txBody>
      </p:sp>
      <p:pic>
        <p:nvPicPr>
          <p:cNvPr id="6" name="Picture 4" descr="csapp2ecover-fullsize.jpg"/>
          <p:cNvPicPr>
            <a:picLocks noChangeAspect="1"/>
          </p:cNvPicPr>
          <p:nvPr/>
        </p:nvPicPr>
        <p:blipFill>
          <a:blip r:embed="rId1" cstate="print"/>
          <a:stretch>
            <a:fillRect/>
          </a:stretch>
        </p:blipFill>
        <p:spPr>
          <a:xfrm>
            <a:off x="7057091" y="1741647"/>
            <a:ext cx="1762090" cy="2194559"/>
          </a:xfrm>
          <a:prstGeom prst="rect">
            <a:avLst/>
          </a:prstGeom>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5" name="Picture 6" descr="http://img1.douban.com/lpic/s4510534.jpg"/>
          <p:cNvPicPr>
            <a:picLocks noChangeAspect="1" noChangeArrowheads="1"/>
          </p:cNvPicPr>
          <p:nvPr/>
        </p:nvPicPr>
        <p:blipFill>
          <a:blip r:embed="rId2"/>
          <a:srcRect/>
          <a:stretch>
            <a:fillRect/>
          </a:stretch>
        </p:blipFill>
        <p:spPr bwMode="auto">
          <a:xfrm>
            <a:off x="6521852" y="2965606"/>
            <a:ext cx="1527678" cy="2171699"/>
          </a:xfrm>
          <a:prstGeom prst="rect">
            <a:avLst/>
          </a:prstGeom>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Rectangle 3"/>
          <p:cNvSpPr>
            <a:spLocks noGrp="1" noChangeArrowheads="1"/>
          </p:cNvSpPr>
          <p:nvPr>
            <p:ph type="title"/>
          </p:nvPr>
        </p:nvSpPr>
        <p:spPr/>
        <p:txBody>
          <a:bodyPr/>
          <a:lstStyle/>
          <a:p>
            <a:pPr marL="119380" indent="-119380"/>
            <a:r>
              <a:rPr lang="zh-CN" altLang="en-US" dirty="0"/>
              <a:t>内存性能影响程序性能</a:t>
            </a:r>
            <a:endParaRPr lang="en-US" b="1" dirty="0"/>
          </a:p>
        </p:txBody>
      </p:sp>
      <p:sp>
        <p:nvSpPr>
          <p:cNvPr id="21508" name="Rectangle 4"/>
          <p:cNvSpPr>
            <a:spLocks noGrp="1" noChangeArrowheads="1"/>
          </p:cNvSpPr>
          <p:nvPr>
            <p:ph type="body" idx="1"/>
          </p:nvPr>
        </p:nvSpPr>
        <p:spPr>
          <a:xfrm>
            <a:off x="357018" y="4797425"/>
            <a:ext cx="7378700" cy="1904999"/>
          </a:xfrm>
        </p:spPr>
        <p:txBody>
          <a:bodyPr/>
          <a:lstStyle/>
          <a:p>
            <a:r>
              <a:rPr lang="zh-CN" altLang="en-US" dirty="0"/>
              <a:t>内存是分层组织的</a:t>
            </a:r>
            <a:endParaRPr lang="en-US" altLang="zh-CN" dirty="0"/>
          </a:p>
          <a:p>
            <a:r>
              <a:rPr lang="zh-CN" altLang="en-US" dirty="0"/>
              <a:t>程序性能取决于内存访问模式</a:t>
            </a:r>
            <a:endParaRPr lang="en-US" altLang="zh-CN" dirty="0"/>
          </a:p>
          <a:p>
            <a:pPr lvl="1"/>
            <a:r>
              <a:rPr lang="zh-CN" altLang="en-US" dirty="0"/>
              <a:t>例如：如何访问内存中的二维数组、多维数组</a:t>
            </a:r>
            <a:endParaRPr lang="en-US" altLang="zh-CN" dirty="0"/>
          </a:p>
        </p:txBody>
      </p:sp>
      <p:sp>
        <p:nvSpPr>
          <p:cNvPr id="21509" name="Rectangle 5"/>
          <p:cNvSpPr/>
          <p:nvPr/>
        </p:nvSpPr>
        <p:spPr bwMode="auto">
          <a:xfrm>
            <a:off x="4648200" y="1371601"/>
            <a:ext cx="4267200" cy="2511424"/>
          </a:xfrm>
          <a:prstGeom prst="rect">
            <a:avLst/>
          </a:prstGeom>
          <a:solidFill>
            <a:srgbClr val="D3F2D3"/>
          </a:solidFill>
          <a:ln w="6350" cap="flat">
            <a:solidFill>
              <a:schemeClr val="tx1"/>
            </a:solidFill>
            <a:prstDash val="solid"/>
            <a:miter lim="800000"/>
            <a:headEnd type="none" w="med" len="med"/>
            <a:tailEnd type="none" w="med" len="med"/>
          </a:ln>
        </p:spPr>
        <p:txBody>
          <a:bodyPr lIns="63500" tIns="63500" rIns="63500" bIns="63500"/>
          <a:lstStyle/>
          <a:p>
            <a:pPr>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1600" dirty="0">
                <a:solidFill>
                  <a:schemeClr val="tx1"/>
                </a:solidFill>
                <a:latin typeface="Courier New" panose="02070309020205020404" charset="0"/>
                <a:ea typeface="Monaco" charset="0"/>
                <a:cs typeface="Courier New" panose="02070309020205020404" charset="0"/>
                <a:sym typeface="Monaco" charset="0"/>
              </a:rPr>
              <a:t>void </a:t>
            </a:r>
            <a:r>
              <a:rPr lang="en-US" sz="1600" dirty="0" err="1">
                <a:solidFill>
                  <a:srgbClr val="FF0000"/>
                </a:solidFill>
                <a:latin typeface="Courier New" panose="02070309020205020404" charset="0"/>
                <a:ea typeface="Monaco" charset="0"/>
                <a:cs typeface="Courier New" panose="02070309020205020404" charset="0"/>
                <a:sym typeface="Monaco" charset="0"/>
              </a:rPr>
              <a:t>copyji</a:t>
            </a:r>
            <a:r>
              <a:rPr lang="en-US" sz="1600" dirty="0">
                <a:solidFill>
                  <a:srgbClr val="FF0000"/>
                </a:solidFill>
                <a:latin typeface="Courier New" panose="02070309020205020404" charset="0"/>
                <a:ea typeface="Monaco" charset="0"/>
                <a:cs typeface="Courier New" panose="02070309020205020404" charset="0"/>
                <a:sym typeface="Monaco" charset="0"/>
              </a:rPr>
              <a:t> </a:t>
            </a:r>
            <a:r>
              <a:rPr lang="en-US" sz="1600" dirty="0">
                <a:solidFill>
                  <a:schemeClr val="tx1"/>
                </a:solidFill>
                <a:latin typeface="Courier New" panose="02070309020205020404" charset="0"/>
                <a:ea typeface="Monaco" charset="0"/>
                <a:cs typeface="Courier New" panose="02070309020205020404" charset="0"/>
                <a:sym typeface="Monaco" charset="0"/>
              </a:rPr>
              <a:t>(</a:t>
            </a:r>
            <a:r>
              <a:rPr lang="en-US" sz="1600" dirty="0" err="1">
                <a:solidFill>
                  <a:schemeClr val="tx1"/>
                </a:solidFill>
                <a:latin typeface="Courier New" panose="02070309020205020404" charset="0"/>
                <a:ea typeface="Monaco" charset="0"/>
                <a:cs typeface="Courier New" panose="02070309020205020404" charset="0"/>
                <a:sym typeface="Monaco" charset="0"/>
              </a:rPr>
              <a:t>int</a:t>
            </a:r>
            <a:r>
              <a:rPr lang="en-US" sz="1600" dirty="0">
                <a:solidFill>
                  <a:schemeClr val="tx1"/>
                </a:solidFill>
                <a:latin typeface="Courier New" panose="02070309020205020404" charset="0"/>
                <a:ea typeface="Monaco" charset="0"/>
                <a:cs typeface="Courier New" panose="02070309020205020404" charset="0"/>
                <a:sym typeface="Monaco" charset="0"/>
              </a:rPr>
              <a:t> src[2048][2048],</a:t>
            </a:r>
            <a:endParaRPr lang="en-US" sz="1600" dirty="0">
              <a:solidFill>
                <a:schemeClr val="tx1"/>
              </a:solidFill>
              <a:latin typeface="Courier New" panose="02070309020205020404" charset="0"/>
              <a:ea typeface="Monaco" charset="0"/>
              <a:cs typeface="Courier New" panose="02070309020205020404" charset="0"/>
              <a:sym typeface="Monaco" charset="0"/>
            </a:endParaRPr>
          </a:p>
          <a:p>
            <a:pPr algn="l">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1600" dirty="0">
                <a:solidFill>
                  <a:schemeClr val="tx1"/>
                </a:solidFill>
                <a:latin typeface="Courier New" panose="02070309020205020404" charset="0"/>
                <a:ea typeface="Monaco" charset="0"/>
                <a:cs typeface="Courier New" panose="02070309020205020404" charset="0"/>
                <a:sym typeface="Monaco" charset="0"/>
              </a:rPr>
              <a:t>            </a:t>
            </a:r>
            <a:r>
              <a:rPr lang="en-US" sz="1600" dirty="0" err="1">
                <a:solidFill>
                  <a:schemeClr val="tx1"/>
                </a:solidFill>
                <a:latin typeface="Courier New" panose="02070309020205020404" charset="0"/>
                <a:ea typeface="Monaco" charset="0"/>
                <a:cs typeface="Courier New" panose="02070309020205020404" charset="0"/>
                <a:sym typeface="Monaco" charset="0"/>
              </a:rPr>
              <a:t>int</a:t>
            </a:r>
            <a:r>
              <a:rPr lang="en-US" sz="1600" dirty="0">
                <a:solidFill>
                  <a:schemeClr val="tx1"/>
                </a:solidFill>
                <a:latin typeface="Courier New" panose="02070309020205020404" charset="0"/>
                <a:ea typeface="Monaco" charset="0"/>
                <a:cs typeface="Courier New" panose="02070309020205020404" charset="0"/>
                <a:sym typeface="Monaco" charset="0"/>
              </a:rPr>
              <a:t> dst[2048][2048])</a:t>
            </a:r>
            <a:endParaRPr lang="en-US" sz="1600" dirty="0">
              <a:solidFill>
                <a:schemeClr val="tx1"/>
              </a:solidFill>
              <a:latin typeface="Courier New" panose="02070309020205020404" charset="0"/>
              <a:ea typeface="Monaco" charset="0"/>
              <a:cs typeface="Courier New" panose="02070309020205020404" charset="0"/>
              <a:sym typeface="Monaco" charset="0"/>
            </a:endParaRPr>
          </a:p>
          <a:p>
            <a:pPr algn="l">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1600" dirty="0">
                <a:solidFill>
                  <a:schemeClr val="tx1"/>
                </a:solidFill>
                <a:latin typeface="Courier New" panose="02070309020205020404" charset="0"/>
                <a:ea typeface="Monaco" charset="0"/>
                <a:cs typeface="Courier New" panose="02070309020205020404" charset="0"/>
                <a:sym typeface="Monaco" charset="0"/>
              </a:rPr>
              <a:t>{</a:t>
            </a:r>
            <a:endParaRPr lang="en-US" sz="1600" dirty="0">
              <a:solidFill>
                <a:schemeClr val="tx1"/>
              </a:solidFill>
              <a:latin typeface="Courier New" panose="02070309020205020404" charset="0"/>
              <a:ea typeface="Monaco" charset="0"/>
              <a:cs typeface="Courier New" panose="02070309020205020404" charset="0"/>
              <a:sym typeface="Monaco" charset="0"/>
            </a:endParaRPr>
          </a:p>
          <a:p>
            <a:pPr algn="l">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1600" dirty="0">
                <a:solidFill>
                  <a:schemeClr val="tx1"/>
                </a:solidFill>
                <a:latin typeface="Courier New" panose="02070309020205020404" charset="0"/>
                <a:ea typeface="Monaco" charset="0"/>
                <a:cs typeface="Courier New" panose="02070309020205020404" charset="0"/>
                <a:sym typeface="Monaco" charset="0"/>
              </a:rPr>
              <a:t>  </a:t>
            </a:r>
            <a:r>
              <a:rPr lang="en-US" sz="1600" dirty="0" err="1">
                <a:solidFill>
                  <a:schemeClr val="tx1"/>
                </a:solidFill>
                <a:latin typeface="Courier New" panose="02070309020205020404" charset="0"/>
                <a:ea typeface="Monaco" charset="0"/>
                <a:cs typeface="Courier New" panose="02070309020205020404" charset="0"/>
                <a:sym typeface="Monaco" charset="0"/>
              </a:rPr>
              <a:t>int</a:t>
            </a:r>
            <a:r>
              <a:rPr lang="en-US" sz="1600" dirty="0">
                <a:solidFill>
                  <a:schemeClr val="tx1"/>
                </a:solidFill>
                <a:latin typeface="Courier New" panose="02070309020205020404" charset="0"/>
                <a:ea typeface="Monaco" charset="0"/>
                <a:cs typeface="Courier New" panose="02070309020205020404" charset="0"/>
                <a:sym typeface="Monaco" charset="0"/>
              </a:rPr>
              <a:t> </a:t>
            </a:r>
            <a:r>
              <a:rPr lang="en-US" sz="1600" dirty="0" err="1">
                <a:solidFill>
                  <a:schemeClr val="tx1"/>
                </a:solidFill>
                <a:latin typeface="Courier New" panose="02070309020205020404" charset="0"/>
                <a:ea typeface="Monaco" charset="0"/>
                <a:cs typeface="Courier New" panose="02070309020205020404" charset="0"/>
                <a:sym typeface="Monaco" charset="0"/>
              </a:rPr>
              <a:t>i,j</a:t>
            </a:r>
            <a:r>
              <a:rPr lang="en-US" sz="1600" dirty="0">
                <a:solidFill>
                  <a:schemeClr val="tx1"/>
                </a:solidFill>
                <a:latin typeface="Courier New" panose="02070309020205020404" charset="0"/>
                <a:ea typeface="Monaco" charset="0"/>
                <a:cs typeface="Courier New" panose="02070309020205020404" charset="0"/>
                <a:sym typeface="Monaco" charset="0"/>
              </a:rPr>
              <a:t>;</a:t>
            </a:r>
            <a:endParaRPr lang="en-US" sz="1600" dirty="0">
              <a:solidFill>
                <a:schemeClr val="tx1"/>
              </a:solidFill>
              <a:latin typeface="Courier New" panose="02070309020205020404" charset="0"/>
              <a:ea typeface="Monaco" charset="0"/>
              <a:cs typeface="Courier New" panose="02070309020205020404" charset="0"/>
              <a:sym typeface="Monaco" charset="0"/>
            </a:endParaRPr>
          </a:p>
          <a:p>
            <a:pPr algn="l">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1600" dirty="0">
                <a:solidFill>
                  <a:schemeClr val="tx1"/>
                </a:solidFill>
                <a:latin typeface="Courier New" panose="02070309020205020404" charset="0"/>
                <a:ea typeface="Monaco" charset="0"/>
                <a:cs typeface="Courier New" panose="02070309020205020404" charset="0"/>
                <a:sym typeface="Monaco" charset="0"/>
              </a:rPr>
              <a:t>  </a:t>
            </a:r>
            <a:r>
              <a:rPr lang="en-US" sz="1600" dirty="0">
                <a:solidFill>
                  <a:srgbClr val="21218A"/>
                </a:solidFill>
                <a:latin typeface="Courier New" panose="02070309020205020404" charset="0"/>
                <a:ea typeface="Monaco" charset="0"/>
                <a:cs typeface="Courier New" panose="02070309020205020404" charset="0"/>
                <a:sym typeface="Monaco" charset="0"/>
              </a:rPr>
              <a:t>for (</a:t>
            </a:r>
            <a:r>
              <a:rPr lang="en-US" sz="1600" dirty="0" err="1">
                <a:solidFill>
                  <a:srgbClr val="21218A"/>
                </a:solidFill>
                <a:latin typeface="Courier New" panose="02070309020205020404" charset="0"/>
                <a:ea typeface="Monaco" charset="0"/>
                <a:cs typeface="Courier New" panose="02070309020205020404" charset="0"/>
                <a:sym typeface="Monaco" charset="0"/>
              </a:rPr>
              <a:t>j</a:t>
            </a:r>
            <a:r>
              <a:rPr lang="en-US" sz="1600" dirty="0">
                <a:solidFill>
                  <a:srgbClr val="21218A"/>
                </a:solidFill>
                <a:latin typeface="Courier New" panose="02070309020205020404" charset="0"/>
                <a:ea typeface="Monaco" charset="0"/>
                <a:cs typeface="Courier New" panose="02070309020205020404" charset="0"/>
                <a:sym typeface="Monaco" charset="0"/>
              </a:rPr>
              <a:t> = 0; </a:t>
            </a:r>
            <a:r>
              <a:rPr lang="en-US" sz="1600" dirty="0" err="1">
                <a:solidFill>
                  <a:srgbClr val="21218A"/>
                </a:solidFill>
                <a:latin typeface="Courier New" panose="02070309020205020404" charset="0"/>
                <a:ea typeface="Monaco" charset="0"/>
                <a:cs typeface="Courier New" panose="02070309020205020404" charset="0"/>
                <a:sym typeface="Monaco" charset="0"/>
              </a:rPr>
              <a:t>j</a:t>
            </a:r>
            <a:r>
              <a:rPr lang="en-US" sz="1600" dirty="0">
                <a:solidFill>
                  <a:srgbClr val="21218A"/>
                </a:solidFill>
                <a:latin typeface="Courier New" panose="02070309020205020404" charset="0"/>
                <a:ea typeface="Monaco" charset="0"/>
                <a:cs typeface="Courier New" panose="02070309020205020404" charset="0"/>
                <a:sym typeface="Monaco" charset="0"/>
              </a:rPr>
              <a:t> &lt; 2048; </a:t>
            </a:r>
            <a:r>
              <a:rPr lang="en-US" sz="1600" dirty="0" err="1">
                <a:solidFill>
                  <a:srgbClr val="21218A"/>
                </a:solidFill>
                <a:latin typeface="Courier New" panose="02070309020205020404" charset="0"/>
                <a:ea typeface="Monaco" charset="0"/>
                <a:cs typeface="Courier New" panose="02070309020205020404" charset="0"/>
                <a:sym typeface="Monaco" charset="0"/>
              </a:rPr>
              <a:t>j</a:t>
            </a:r>
            <a:r>
              <a:rPr lang="en-US" sz="1600" dirty="0">
                <a:solidFill>
                  <a:srgbClr val="21218A"/>
                </a:solidFill>
                <a:latin typeface="Courier New" panose="02070309020205020404" charset="0"/>
                <a:ea typeface="Monaco" charset="0"/>
                <a:cs typeface="Courier New" panose="02070309020205020404" charset="0"/>
                <a:sym typeface="Monaco" charset="0"/>
              </a:rPr>
              <a:t>++)</a:t>
            </a:r>
            <a:endParaRPr lang="en-US" sz="1600" dirty="0">
              <a:solidFill>
                <a:schemeClr val="tx1"/>
              </a:solidFill>
              <a:latin typeface="Courier New" panose="02070309020205020404" charset="0"/>
              <a:ea typeface="Monaco" charset="0"/>
              <a:cs typeface="Courier New" panose="02070309020205020404" charset="0"/>
              <a:sym typeface="Monaco" charset="0"/>
            </a:endParaRPr>
          </a:p>
          <a:p>
            <a:pPr algn="l">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1600" dirty="0">
                <a:solidFill>
                  <a:schemeClr val="tx1"/>
                </a:solidFill>
                <a:latin typeface="Courier New" panose="02070309020205020404" charset="0"/>
                <a:ea typeface="Monaco" charset="0"/>
                <a:cs typeface="Courier New" panose="02070309020205020404" charset="0"/>
                <a:sym typeface="Monaco" charset="0"/>
              </a:rPr>
              <a:t>    </a:t>
            </a:r>
            <a:r>
              <a:rPr lang="en-US" sz="1600" dirty="0">
                <a:solidFill>
                  <a:srgbClr val="C00000"/>
                </a:solidFill>
                <a:latin typeface="Courier New" panose="02070309020205020404" charset="0"/>
                <a:ea typeface="Monaco" charset="0"/>
                <a:cs typeface="Courier New" panose="02070309020205020404" charset="0"/>
                <a:sym typeface="Monaco" charset="0"/>
              </a:rPr>
              <a:t>for (</a:t>
            </a:r>
            <a:r>
              <a:rPr lang="en-US" sz="1600" dirty="0" err="1">
                <a:solidFill>
                  <a:srgbClr val="C00000"/>
                </a:solidFill>
                <a:latin typeface="Courier New" panose="02070309020205020404" charset="0"/>
                <a:ea typeface="Monaco" charset="0"/>
                <a:cs typeface="Courier New" panose="02070309020205020404" charset="0"/>
                <a:sym typeface="Monaco" charset="0"/>
              </a:rPr>
              <a:t>i</a:t>
            </a:r>
            <a:r>
              <a:rPr lang="en-US" sz="1600" dirty="0">
                <a:solidFill>
                  <a:srgbClr val="C00000"/>
                </a:solidFill>
                <a:latin typeface="Courier New" panose="02070309020205020404" charset="0"/>
                <a:ea typeface="Monaco" charset="0"/>
                <a:cs typeface="Courier New" panose="02070309020205020404" charset="0"/>
                <a:sym typeface="Monaco" charset="0"/>
              </a:rPr>
              <a:t> = 0; </a:t>
            </a:r>
            <a:r>
              <a:rPr lang="en-US" sz="1600" dirty="0" err="1">
                <a:solidFill>
                  <a:srgbClr val="C00000"/>
                </a:solidFill>
                <a:latin typeface="Courier New" panose="02070309020205020404" charset="0"/>
                <a:ea typeface="Monaco" charset="0"/>
                <a:cs typeface="Courier New" panose="02070309020205020404" charset="0"/>
                <a:sym typeface="Monaco" charset="0"/>
              </a:rPr>
              <a:t>i</a:t>
            </a:r>
            <a:r>
              <a:rPr lang="en-US" sz="1600" dirty="0">
                <a:solidFill>
                  <a:srgbClr val="C00000"/>
                </a:solidFill>
                <a:latin typeface="Courier New" panose="02070309020205020404" charset="0"/>
                <a:ea typeface="Monaco" charset="0"/>
                <a:cs typeface="Courier New" panose="02070309020205020404" charset="0"/>
                <a:sym typeface="Monaco" charset="0"/>
              </a:rPr>
              <a:t> &lt; 2048; </a:t>
            </a:r>
            <a:r>
              <a:rPr lang="en-US" sz="1600" dirty="0" err="1">
                <a:solidFill>
                  <a:srgbClr val="C00000"/>
                </a:solidFill>
                <a:latin typeface="Courier New" panose="02070309020205020404" charset="0"/>
                <a:ea typeface="Monaco" charset="0"/>
                <a:cs typeface="Courier New" panose="02070309020205020404" charset="0"/>
                <a:sym typeface="Monaco" charset="0"/>
              </a:rPr>
              <a:t>i</a:t>
            </a:r>
            <a:r>
              <a:rPr lang="en-US" sz="1600" dirty="0">
                <a:solidFill>
                  <a:srgbClr val="C00000"/>
                </a:solidFill>
                <a:latin typeface="Courier New" panose="02070309020205020404" charset="0"/>
                <a:ea typeface="Monaco" charset="0"/>
                <a:cs typeface="Courier New" panose="02070309020205020404" charset="0"/>
                <a:sym typeface="Monaco" charset="0"/>
              </a:rPr>
              <a:t>++)</a:t>
            </a:r>
            <a:endParaRPr lang="en-US" sz="1600" dirty="0">
              <a:solidFill>
                <a:schemeClr val="tx1"/>
              </a:solidFill>
              <a:latin typeface="Courier New" panose="02070309020205020404" charset="0"/>
              <a:ea typeface="Monaco" charset="0"/>
              <a:cs typeface="Courier New" panose="02070309020205020404" charset="0"/>
              <a:sym typeface="Monaco" charset="0"/>
            </a:endParaRPr>
          </a:p>
          <a:p>
            <a:pPr algn="l">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1600" dirty="0">
                <a:solidFill>
                  <a:schemeClr val="tx1"/>
                </a:solidFill>
                <a:latin typeface="Courier New" panose="02070309020205020404" charset="0"/>
                <a:ea typeface="Monaco" charset="0"/>
                <a:cs typeface="Courier New" panose="02070309020205020404" charset="0"/>
                <a:sym typeface="Monaco" charset="0"/>
              </a:rPr>
              <a:t>      </a:t>
            </a:r>
            <a:r>
              <a:rPr lang="en-US" sz="1600" dirty="0" err="1">
                <a:solidFill>
                  <a:schemeClr val="tx1"/>
                </a:solidFill>
                <a:latin typeface="Courier New" panose="02070309020205020404" charset="0"/>
                <a:ea typeface="Monaco" charset="0"/>
                <a:cs typeface="Courier New" panose="02070309020205020404" charset="0"/>
                <a:sym typeface="Monaco" charset="0"/>
              </a:rPr>
              <a:t>dst[i][j</a:t>
            </a:r>
            <a:r>
              <a:rPr lang="en-US" sz="1600" dirty="0">
                <a:solidFill>
                  <a:schemeClr val="tx1"/>
                </a:solidFill>
                <a:latin typeface="Courier New" panose="02070309020205020404" charset="0"/>
                <a:ea typeface="Monaco" charset="0"/>
                <a:cs typeface="Courier New" panose="02070309020205020404" charset="0"/>
                <a:sym typeface="Monaco" charset="0"/>
              </a:rPr>
              <a:t>] = </a:t>
            </a:r>
            <a:r>
              <a:rPr lang="en-US" sz="1600" dirty="0" err="1">
                <a:solidFill>
                  <a:schemeClr val="tx1"/>
                </a:solidFill>
                <a:latin typeface="Courier New" panose="02070309020205020404" charset="0"/>
                <a:ea typeface="Monaco" charset="0"/>
                <a:cs typeface="Courier New" panose="02070309020205020404" charset="0"/>
                <a:sym typeface="Monaco" charset="0"/>
              </a:rPr>
              <a:t>src[i][j</a:t>
            </a:r>
            <a:r>
              <a:rPr lang="en-US" sz="1600" dirty="0">
                <a:solidFill>
                  <a:schemeClr val="tx1"/>
                </a:solidFill>
                <a:latin typeface="Courier New" panose="02070309020205020404" charset="0"/>
                <a:ea typeface="Monaco" charset="0"/>
                <a:cs typeface="Courier New" panose="02070309020205020404" charset="0"/>
                <a:sym typeface="Monaco" charset="0"/>
              </a:rPr>
              <a:t>];</a:t>
            </a:r>
            <a:endParaRPr lang="en-US" sz="1600" dirty="0">
              <a:solidFill>
                <a:schemeClr val="tx1"/>
              </a:solidFill>
              <a:latin typeface="Courier New" panose="02070309020205020404" charset="0"/>
              <a:ea typeface="Monaco" charset="0"/>
              <a:cs typeface="Courier New" panose="02070309020205020404" charset="0"/>
              <a:sym typeface="Monaco" charset="0"/>
            </a:endParaRPr>
          </a:p>
          <a:p>
            <a:pPr algn="l">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1600" dirty="0">
                <a:solidFill>
                  <a:schemeClr val="tx1"/>
                </a:solidFill>
                <a:latin typeface="Courier New" panose="02070309020205020404" charset="0"/>
                <a:ea typeface="Monaco" charset="0"/>
                <a:cs typeface="Courier New" panose="02070309020205020404" charset="0"/>
                <a:sym typeface="Monaco" charset="0"/>
              </a:rPr>
              <a:t>}</a:t>
            </a:r>
            <a:endParaRPr lang="en-US" sz="1600" dirty="0">
              <a:solidFill>
                <a:schemeClr val="tx1"/>
              </a:solidFill>
              <a:latin typeface="Courier New" panose="02070309020205020404" charset="0"/>
              <a:ea typeface="Monaco" charset="0"/>
              <a:cs typeface="Courier New" panose="02070309020205020404" charset="0"/>
              <a:sym typeface="Monaco" charset="0"/>
            </a:endParaRPr>
          </a:p>
        </p:txBody>
      </p:sp>
      <p:sp>
        <p:nvSpPr>
          <p:cNvPr id="21510" name="Rectangle 6"/>
          <p:cNvSpPr/>
          <p:nvPr/>
        </p:nvSpPr>
        <p:spPr bwMode="auto">
          <a:xfrm>
            <a:off x="304800" y="1371600"/>
            <a:ext cx="4267200" cy="2511425"/>
          </a:xfrm>
          <a:prstGeom prst="rect">
            <a:avLst/>
          </a:prstGeom>
          <a:solidFill>
            <a:srgbClr val="F8F6D9"/>
          </a:solidFill>
          <a:ln w="6350" cap="flat">
            <a:solidFill>
              <a:schemeClr val="tx1"/>
            </a:solidFill>
            <a:prstDash val="solid"/>
            <a:miter lim="800000"/>
            <a:headEnd type="none" w="med" len="med"/>
            <a:tailEnd type="none" w="med" len="med"/>
          </a:ln>
        </p:spPr>
        <p:txBody>
          <a:bodyPr lIns="63500" tIns="63500" rIns="63500" bIns="63500"/>
          <a:lstStyle/>
          <a:p>
            <a:pPr algn="l">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1600" dirty="0">
                <a:solidFill>
                  <a:schemeClr val="tx1"/>
                </a:solidFill>
                <a:latin typeface="Courier New" panose="02070309020205020404" charset="0"/>
                <a:ea typeface="Monaco" charset="0"/>
                <a:cs typeface="Courier New" panose="02070309020205020404" charset="0"/>
                <a:sym typeface="Monaco" charset="0"/>
              </a:rPr>
              <a:t>void </a:t>
            </a:r>
            <a:r>
              <a:rPr lang="en-US" sz="1600" dirty="0" err="1">
                <a:solidFill>
                  <a:srgbClr val="FF0000"/>
                </a:solidFill>
                <a:latin typeface="Courier New" panose="02070309020205020404" charset="0"/>
                <a:ea typeface="Monaco" charset="0"/>
                <a:cs typeface="Courier New" panose="02070309020205020404" charset="0"/>
                <a:sym typeface="Monaco" charset="0"/>
              </a:rPr>
              <a:t>copyij</a:t>
            </a:r>
            <a:r>
              <a:rPr lang="en-US" sz="1600" dirty="0">
                <a:solidFill>
                  <a:srgbClr val="FF0000"/>
                </a:solidFill>
                <a:latin typeface="Courier New" panose="02070309020205020404" charset="0"/>
                <a:ea typeface="Monaco" charset="0"/>
                <a:cs typeface="Courier New" panose="02070309020205020404" charset="0"/>
                <a:sym typeface="Monaco" charset="0"/>
              </a:rPr>
              <a:t> </a:t>
            </a:r>
            <a:r>
              <a:rPr lang="en-US" sz="1600" dirty="0">
                <a:solidFill>
                  <a:schemeClr val="tx1"/>
                </a:solidFill>
                <a:latin typeface="Courier New" panose="02070309020205020404" charset="0"/>
                <a:ea typeface="Monaco" charset="0"/>
                <a:cs typeface="Courier New" panose="02070309020205020404" charset="0"/>
                <a:sym typeface="Monaco" charset="0"/>
              </a:rPr>
              <a:t>(</a:t>
            </a:r>
            <a:r>
              <a:rPr lang="en-US" sz="1600" dirty="0" err="1">
                <a:solidFill>
                  <a:schemeClr val="tx1"/>
                </a:solidFill>
                <a:latin typeface="Courier New" panose="02070309020205020404" charset="0"/>
                <a:ea typeface="Monaco" charset="0"/>
                <a:cs typeface="Courier New" panose="02070309020205020404" charset="0"/>
                <a:sym typeface="Monaco" charset="0"/>
              </a:rPr>
              <a:t>int</a:t>
            </a:r>
            <a:r>
              <a:rPr lang="en-US" sz="1600" dirty="0">
                <a:solidFill>
                  <a:schemeClr val="tx1"/>
                </a:solidFill>
                <a:latin typeface="Courier New" panose="02070309020205020404" charset="0"/>
                <a:ea typeface="Monaco" charset="0"/>
                <a:cs typeface="Courier New" panose="02070309020205020404" charset="0"/>
                <a:sym typeface="Monaco" charset="0"/>
              </a:rPr>
              <a:t> </a:t>
            </a:r>
            <a:r>
              <a:rPr lang="en-US" sz="1600" dirty="0" err="1">
                <a:solidFill>
                  <a:schemeClr val="tx1"/>
                </a:solidFill>
                <a:latin typeface="Courier New" panose="02070309020205020404" charset="0"/>
                <a:ea typeface="Monaco" charset="0"/>
                <a:cs typeface="Courier New" panose="02070309020205020404" charset="0"/>
                <a:sym typeface="Monaco" charset="0"/>
              </a:rPr>
              <a:t>src</a:t>
            </a:r>
            <a:r>
              <a:rPr lang="en-US" sz="1600" dirty="0">
                <a:solidFill>
                  <a:schemeClr val="tx1"/>
                </a:solidFill>
                <a:latin typeface="Courier New" panose="02070309020205020404" charset="0"/>
                <a:ea typeface="Monaco" charset="0"/>
                <a:cs typeface="Courier New" panose="02070309020205020404" charset="0"/>
                <a:sym typeface="Monaco" charset="0"/>
              </a:rPr>
              <a:t>[2048][2048],</a:t>
            </a:r>
            <a:endParaRPr lang="en-US" sz="1600" dirty="0">
              <a:solidFill>
                <a:schemeClr val="tx1"/>
              </a:solidFill>
              <a:latin typeface="Courier New" panose="02070309020205020404" charset="0"/>
              <a:ea typeface="Monaco" charset="0"/>
              <a:cs typeface="Courier New" panose="02070309020205020404" charset="0"/>
              <a:sym typeface="Monaco" charset="0"/>
            </a:endParaRPr>
          </a:p>
          <a:p>
            <a:pPr algn="l">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1600" dirty="0">
                <a:solidFill>
                  <a:schemeClr val="tx1"/>
                </a:solidFill>
                <a:latin typeface="Courier New" panose="02070309020205020404" charset="0"/>
                <a:ea typeface="Monaco" charset="0"/>
                <a:cs typeface="Courier New" panose="02070309020205020404" charset="0"/>
                <a:sym typeface="Monaco" charset="0"/>
              </a:rPr>
              <a:t>            </a:t>
            </a:r>
            <a:r>
              <a:rPr lang="en-US" sz="1600" dirty="0" err="1">
                <a:solidFill>
                  <a:schemeClr val="tx1"/>
                </a:solidFill>
                <a:latin typeface="Courier New" panose="02070309020205020404" charset="0"/>
                <a:ea typeface="Monaco" charset="0"/>
                <a:cs typeface="Courier New" panose="02070309020205020404" charset="0"/>
                <a:sym typeface="Monaco" charset="0"/>
              </a:rPr>
              <a:t>int</a:t>
            </a:r>
            <a:r>
              <a:rPr lang="en-US" sz="1600" dirty="0">
                <a:solidFill>
                  <a:schemeClr val="tx1"/>
                </a:solidFill>
                <a:latin typeface="Courier New" panose="02070309020205020404" charset="0"/>
                <a:ea typeface="Monaco" charset="0"/>
                <a:cs typeface="Courier New" panose="02070309020205020404" charset="0"/>
                <a:sym typeface="Monaco" charset="0"/>
              </a:rPr>
              <a:t> </a:t>
            </a:r>
            <a:r>
              <a:rPr lang="en-US" sz="1600" dirty="0" err="1">
                <a:solidFill>
                  <a:schemeClr val="tx1"/>
                </a:solidFill>
                <a:latin typeface="Courier New" panose="02070309020205020404" charset="0"/>
                <a:ea typeface="Monaco" charset="0"/>
                <a:cs typeface="Courier New" panose="02070309020205020404" charset="0"/>
                <a:sym typeface="Monaco" charset="0"/>
              </a:rPr>
              <a:t>dst</a:t>
            </a:r>
            <a:r>
              <a:rPr lang="en-US" sz="1600" dirty="0">
                <a:solidFill>
                  <a:schemeClr val="tx1"/>
                </a:solidFill>
                <a:latin typeface="Courier New" panose="02070309020205020404" charset="0"/>
                <a:ea typeface="Monaco" charset="0"/>
                <a:cs typeface="Courier New" panose="02070309020205020404" charset="0"/>
                <a:sym typeface="Monaco" charset="0"/>
              </a:rPr>
              <a:t>[2048][2048])</a:t>
            </a:r>
            <a:endParaRPr lang="en-US" sz="1600" dirty="0">
              <a:solidFill>
                <a:schemeClr val="tx1"/>
              </a:solidFill>
              <a:latin typeface="Courier New" panose="02070309020205020404" charset="0"/>
              <a:ea typeface="Monaco" charset="0"/>
              <a:cs typeface="Courier New" panose="02070309020205020404" charset="0"/>
              <a:sym typeface="Monaco" charset="0"/>
            </a:endParaRPr>
          </a:p>
          <a:p>
            <a:pPr algn="l">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1600" dirty="0">
                <a:solidFill>
                  <a:schemeClr val="tx1"/>
                </a:solidFill>
                <a:latin typeface="Courier New" panose="02070309020205020404" charset="0"/>
                <a:ea typeface="Monaco" charset="0"/>
                <a:cs typeface="Courier New" panose="02070309020205020404" charset="0"/>
                <a:sym typeface="Monaco" charset="0"/>
              </a:rPr>
              <a:t>{</a:t>
            </a:r>
            <a:endParaRPr lang="en-US" sz="1600" dirty="0">
              <a:solidFill>
                <a:schemeClr val="tx1"/>
              </a:solidFill>
              <a:latin typeface="Courier New" panose="02070309020205020404" charset="0"/>
              <a:ea typeface="Monaco" charset="0"/>
              <a:cs typeface="Courier New" panose="02070309020205020404" charset="0"/>
              <a:sym typeface="Monaco" charset="0"/>
            </a:endParaRPr>
          </a:p>
          <a:p>
            <a:pPr algn="l">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1600" dirty="0">
                <a:solidFill>
                  <a:schemeClr val="tx1"/>
                </a:solidFill>
                <a:latin typeface="Courier New" panose="02070309020205020404" charset="0"/>
                <a:ea typeface="Monaco" charset="0"/>
                <a:cs typeface="Courier New" panose="02070309020205020404" charset="0"/>
                <a:sym typeface="Monaco" charset="0"/>
              </a:rPr>
              <a:t>  </a:t>
            </a:r>
            <a:r>
              <a:rPr lang="en-US" sz="1600" dirty="0" err="1">
                <a:solidFill>
                  <a:schemeClr val="tx1"/>
                </a:solidFill>
                <a:latin typeface="Courier New" panose="02070309020205020404" charset="0"/>
                <a:ea typeface="Monaco" charset="0"/>
                <a:cs typeface="Courier New" panose="02070309020205020404" charset="0"/>
                <a:sym typeface="Monaco" charset="0"/>
              </a:rPr>
              <a:t>int</a:t>
            </a:r>
            <a:r>
              <a:rPr lang="en-US" sz="1600" dirty="0">
                <a:solidFill>
                  <a:schemeClr val="tx1"/>
                </a:solidFill>
                <a:latin typeface="Courier New" panose="02070309020205020404" charset="0"/>
                <a:ea typeface="Monaco" charset="0"/>
                <a:cs typeface="Courier New" panose="02070309020205020404" charset="0"/>
                <a:sym typeface="Monaco" charset="0"/>
              </a:rPr>
              <a:t> </a:t>
            </a:r>
            <a:r>
              <a:rPr lang="en-US" sz="1600" dirty="0" err="1">
                <a:solidFill>
                  <a:schemeClr val="tx1"/>
                </a:solidFill>
                <a:latin typeface="Courier New" panose="02070309020205020404" charset="0"/>
                <a:ea typeface="Monaco" charset="0"/>
                <a:cs typeface="Courier New" panose="02070309020205020404" charset="0"/>
                <a:sym typeface="Monaco" charset="0"/>
              </a:rPr>
              <a:t>i,j</a:t>
            </a:r>
            <a:r>
              <a:rPr lang="en-US" sz="1600" dirty="0">
                <a:solidFill>
                  <a:schemeClr val="tx1"/>
                </a:solidFill>
                <a:latin typeface="Courier New" panose="02070309020205020404" charset="0"/>
                <a:ea typeface="Monaco" charset="0"/>
                <a:cs typeface="Courier New" panose="02070309020205020404" charset="0"/>
                <a:sym typeface="Monaco" charset="0"/>
              </a:rPr>
              <a:t>;</a:t>
            </a:r>
            <a:endParaRPr lang="en-US" sz="1600" dirty="0">
              <a:solidFill>
                <a:schemeClr val="tx1"/>
              </a:solidFill>
              <a:latin typeface="Courier New" panose="02070309020205020404" charset="0"/>
              <a:ea typeface="Monaco" charset="0"/>
              <a:cs typeface="Courier New" panose="02070309020205020404" charset="0"/>
              <a:sym typeface="Monaco" charset="0"/>
            </a:endParaRPr>
          </a:p>
          <a:p>
            <a:pPr algn="l">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1600" dirty="0">
                <a:solidFill>
                  <a:schemeClr val="tx1"/>
                </a:solidFill>
                <a:latin typeface="Courier New" panose="02070309020205020404" charset="0"/>
                <a:ea typeface="Monaco" charset="0"/>
                <a:cs typeface="Courier New" panose="02070309020205020404" charset="0"/>
                <a:sym typeface="Monaco" charset="0"/>
              </a:rPr>
              <a:t>  </a:t>
            </a:r>
            <a:r>
              <a:rPr lang="en-US" sz="1600" dirty="0">
                <a:solidFill>
                  <a:srgbClr val="C00000"/>
                </a:solidFill>
                <a:latin typeface="Courier New" panose="02070309020205020404" charset="0"/>
                <a:ea typeface="Monaco" charset="0"/>
                <a:cs typeface="Courier New" panose="02070309020205020404" charset="0"/>
                <a:sym typeface="Monaco" charset="0"/>
              </a:rPr>
              <a:t>for (</a:t>
            </a:r>
            <a:r>
              <a:rPr lang="en-US" sz="1600" dirty="0" err="1">
                <a:solidFill>
                  <a:srgbClr val="C00000"/>
                </a:solidFill>
                <a:latin typeface="Courier New" panose="02070309020205020404" charset="0"/>
                <a:ea typeface="Monaco" charset="0"/>
                <a:cs typeface="Courier New" panose="02070309020205020404" charset="0"/>
                <a:sym typeface="Monaco" charset="0"/>
              </a:rPr>
              <a:t>i</a:t>
            </a:r>
            <a:r>
              <a:rPr lang="en-US" sz="1600" dirty="0">
                <a:solidFill>
                  <a:srgbClr val="C00000"/>
                </a:solidFill>
                <a:latin typeface="Courier New" panose="02070309020205020404" charset="0"/>
                <a:ea typeface="Monaco" charset="0"/>
                <a:cs typeface="Courier New" panose="02070309020205020404" charset="0"/>
                <a:sym typeface="Monaco" charset="0"/>
              </a:rPr>
              <a:t> = 0; </a:t>
            </a:r>
            <a:r>
              <a:rPr lang="en-US" sz="1600" dirty="0" err="1">
                <a:solidFill>
                  <a:srgbClr val="C00000"/>
                </a:solidFill>
                <a:latin typeface="Courier New" panose="02070309020205020404" charset="0"/>
                <a:ea typeface="Monaco" charset="0"/>
                <a:cs typeface="Courier New" panose="02070309020205020404" charset="0"/>
                <a:sym typeface="Monaco" charset="0"/>
              </a:rPr>
              <a:t>i</a:t>
            </a:r>
            <a:r>
              <a:rPr lang="en-US" sz="1600" dirty="0">
                <a:solidFill>
                  <a:srgbClr val="C00000"/>
                </a:solidFill>
                <a:latin typeface="Courier New" panose="02070309020205020404" charset="0"/>
                <a:ea typeface="Monaco" charset="0"/>
                <a:cs typeface="Courier New" panose="02070309020205020404" charset="0"/>
                <a:sym typeface="Monaco" charset="0"/>
              </a:rPr>
              <a:t> &lt; 2048; </a:t>
            </a:r>
            <a:r>
              <a:rPr lang="en-US" sz="1600" dirty="0" err="1">
                <a:solidFill>
                  <a:srgbClr val="C00000"/>
                </a:solidFill>
                <a:latin typeface="Courier New" panose="02070309020205020404" charset="0"/>
                <a:ea typeface="Monaco" charset="0"/>
                <a:cs typeface="Courier New" panose="02070309020205020404" charset="0"/>
                <a:sym typeface="Monaco" charset="0"/>
              </a:rPr>
              <a:t>i</a:t>
            </a:r>
            <a:r>
              <a:rPr lang="en-US" sz="1600" dirty="0">
                <a:solidFill>
                  <a:srgbClr val="C00000"/>
                </a:solidFill>
                <a:latin typeface="Courier New" panose="02070309020205020404" charset="0"/>
                <a:ea typeface="Monaco" charset="0"/>
                <a:cs typeface="Courier New" panose="02070309020205020404" charset="0"/>
                <a:sym typeface="Monaco" charset="0"/>
              </a:rPr>
              <a:t>++)</a:t>
            </a:r>
            <a:endParaRPr lang="en-US" sz="1600" dirty="0">
              <a:solidFill>
                <a:schemeClr val="tx1"/>
              </a:solidFill>
              <a:latin typeface="Courier New" panose="02070309020205020404" charset="0"/>
              <a:ea typeface="Monaco" charset="0"/>
              <a:cs typeface="Courier New" panose="02070309020205020404" charset="0"/>
              <a:sym typeface="Monaco" charset="0"/>
            </a:endParaRPr>
          </a:p>
          <a:p>
            <a:pPr algn="l">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1600" dirty="0">
                <a:solidFill>
                  <a:schemeClr val="tx1"/>
                </a:solidFill>
                <a:latin typeface="Courier New" panose="02070309020205020404" charset="0"/>
                <a:ea typeface="Monaco" charset="0"/>
                <a:cs typeface="Courier New" panose="02070309020205020404" charset="0"/>
                <a:sym typeface="Monaco" charset="0"/>
              </a:rPr>
              <a:t>    </a:t>
            </a:r>
            <a:r>
              <a:rPr lang="en-US" sz="1600" dirty="0">
                <a:solidFill>
                  <a:srgbClr val="21218A"/>
                </a:solidFill>
                <a:latin typeface="Courier New" panose="02070309020205020404" charset="0"/>
                <a:ea typeface="Monaco" charset="0"/>
                <a:cs typeface="Courier New" panose="02070309020205020404" charset="0"/>
                <a:sym typeface="Monaco" charset="0"/>
              </a:rPr>
              <a:t>for (j = 0; j &lt; 2048; j++)</a:t>
            </a:r>
            <a:endParaRPr lang="en-US" sz="1600" dirty="0">
              <a:solidFill>
                <a:schemeClr val="tx1"/>
              </a:solidFill>
              <a:latin typeface="Courier New" panose="02070309020205020404" charset="0"/>
              <a:ea typeface="Monaco" charset="0"/>
              <a:cs typeface="Courier New" panose="02070309020205020404" charset="0"/>
              <a:sym typeface="Monaco" charset="0"/>
            </a:endParaRPr>
          </a:p>
          <a:p>
            <a:pPr algn="l">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1600" dirty="0">
                <a:solidFill>
                  <a:schemeClr val="tx1"/>
                </a:solidFill>
                <a:latin typeface="Courier New" panose="02070309020205020404" charset="0"/>
                <a:ea typeface="Monaco" charset="0"/>
                <a:cs typeface="Courier New" panose="02070309020205020404" charset="0"/>
                <a:sym typeface="Monaco" charset="0"/>
              </a:rPr>
              <a:t>      </a:t>
            </a:r>
            <a:r>
              <a:rPr lang="en-US" sz="1600" dirty="0" err="1">
                <a:solidFill>
                  <a:schemeClr val="tx1"/>
                </a:solidFill>
                <a:latin typeface="Courier New" panose="02070309020205020404" charset="0"/>
                <a:ea typeface="Monaco" charset="0"/>
                <a:cs typeface="Courier New" panose="02070309020205020404" charset="0"/>
                <a:sym typeface="Monaco" charset="0"/>
              </a:rPr>
              <a:t>dst</a:t>
            </a:r>
            <a:r>
              <a:rPr lang="en-US" sz="1600" dirty="0">
                <a:solidFill>
                  <a:schemeClr val="tx1"/>
                </a:solidFill>
                <a:latin typeface="Courier New" panose="02070309020205020404" charset="0"/>
                <a:ea typeface="Monaco" charset="0"/>
                <a:cs typeface="Courier New" panose="02070309020205020404" charset="0"/>
                <a:sym typeface="Monaco" charset="0"/>
              </a:rPr>
              <a:t>[</a:t>
            </a:r>
            <a:r>
              <a:rPr lang="en-US" sz="1600" dirty="0" err="1">
                <a:solidFill>
                  <a:schemeClr val="tx1"/>
                </a:solidFill>
                <a:latin typeface="Courier New" panose="02070309020205020404" charset="0"/>
                <a:ea typeface="Monaco" charset="0"/>
                <a:cs typeface="Courier New" panose="02070309020205020404" charset="0"/>
                <a:sym typeface="Monaco" charset="0"/>
              </a:rPr>
              <a:t>i</a:t>
            </a:r>
            <a:r>
              <a:rPr lang="en-US" sz="1600" dirty="0">
                <a:solidFill>
                  <a:schemeClr val="tx1"/>
                </a:solidFill>
                <a:latin typeface="Courier New" panose="02070309020205020404" charset="0"/>
                <a:ea typeface="Monaco" charset="0"/>
                <a:cs typeface="Courier New" panose="02070309020205020404" charset="0"/>
                <a:sym typeface="Monaco" charset="0"/>
              </a:rPr>
              <a:t>][j] = </a:t>
            </a:r>
            <a:r>
              <a:rPr lang="en-US" sz="1600" dirty="0" err="1">
                <a:solidFill>
                  <a:schemeClr val="tx1"/>
                </a:solidFill>
                <a:latin typeface="Courier New" panose="02070309020205020404" charset="0"/>
                <a:ea typeface="Monaco" charset="0"/>
                <a:cs typeface="Courier New" panose="02070309020205020404" charset="0"/>
                <a:sym typeface="Monaco" charset="0"/>
              </a:rPr>
              <a:t>src</a:t>
            </a:r>
            <a:r>
              <a:rPr lang="en-US" sz="1600" dirty="0">
                <a:solidFill>
                  <a:schemeClr val="tx1"/>
                </a:solidFill>
                <a:latin typeface="Courier New" panose="02070309020205020404" charset="0"/>
                <a:ea typeface="Monaco" charset="0"/>
                <a:cs typeface="Courier New" panose="02070309020205020404" charset="0"/>
                <a:sym typeface="Monaco" charset="0"/>
              </a:rPr>
              <a:t>[</a:t>
            </a:r>
            <a:r>
              <a:rPr lang="en-US" sz="1600" dirty="0" err="1">
                <a:solidFill>
                  <a:schemeClr val="tx1"/>
                </a:solidFill>
                <a:latin typeface="Courier New" panose="02070309020205020404" charset="0"/>
                <a:ea typeface="Monaco" charset="0"/>
                <a:cs typeface="Courier New" panose="02070309020205020404" charset="0"/>
                <a:sym typeface="Monaco" charset="0"/>
              </a:rPr>
              <a:t>i</a:t>
            </a:r>
            <a:r>
              <a:rPr lang="en-US" sz="1600" dirty="0">
                <a:solidFill>
                  <a:schemeClr val="tx1"/>
                </a:solidFill>
                <a:latin typeface="Courier New" panose="02070309020205020404" charset="0"/>
                <a:ea typeface="Monaco" charset="0"/>
                <a:cs typeface="Courier New" panose="02070309020205020404" charset="0"/>
                <a:sym typeface="Monaco" charset="0"/>
              </a:rPr>
              <a:t>][j];</a:t>
            </a:r>
            <a:endParaRPr lang="en-US" sz="1600" dirty="0">
              <a:solidFill>
                <a:schemeClr val="tx1"/>
              </a:solidFill>
              <a:latin typeface="Courier New" panose="02070309020205020404" charset="0"/>
              <a:ea typeface="Monaco" charset="0"/>
              <a:cs typeface="Courier New" panose="02070309020205020404" charset="0"/>
              <a:sym typeface="Monaco" charset="0"/>
            </a:endParaRPr>
          </a:p>
          <a:p>
            <a:pPr algn="l">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1600" dirty="0">
                <a:solidFill>
                  <a:schemeClr val="tx1"/>
                </a:solidFill>
                <a:latin typeface="Courier New" panose="02070309020205020404" charset="0"/>
                <a:ea typeface="Monaco" charset="0"/>
                <a:cs typeface="Courier New" panose="02070309020205020404" charset="0"/>
                <a:sym typeface="Monaco" charset="0"/>
              </a:rPr>
              <a:t>}</a:t>
            </a:r>
            <a:endParaRPr lang="en-US" sz="1600" dirty="0">
              <a:solidFill>
                <a:schemeClr val="tx1"/>
              </a:solidFill>
              <a:latin typeface="Courier New" panose="02070309020205020404" charset="0"/>
              <a:ea typeface="Monaco" charset="0"/>
              <a:cs typeface="Courier New" panose="02070309020205020404" charset="0"/>
              <a:sym typeface="Monaco" charset="0"/>
            </a:endParaRPr>
          </a:p>
        </p:txBody>
      </p:sp>
      <p:grpSp>
        <p:nvGrpSpPr>
          <p:cNvPr id="2" name="Group 7"/>
          <p:cNvGrpSpPr/>
          <p:nvPr/>
        </p:nvGrpSpPr>
        <p:grpSpPr bwMode="auto">
          <a:xfrm>
            <a:off x="4191000" y="2488660"/>
            <a:ext cx="762000" cy="406940"/>
            <a:chOff x="0" y="0"/>
            <a:chExt cx="480" cy="144"/>
          </a:xfrm>
        </p:grpSpPr>
        <p:sp>
          <p:nvSpPr>
            <p:cNvPr id="21512" name="Line 8"/>
            <p:cNvSpPr>
              <a:spLocks noChangeShapeType="1"/>
            </p:cNvSpPr>
            <p:nvPr/>
          </p:nvSpPr>
          <p:spPr bwMode="auto">
            <a:xfrm>
              <a:off x="0" y="0"/>
              <a:ext cx="480" cy="144"/>
            </a:xfrm>
            <a:prstGeom prst="line">
              <a:avLst/>
            </a:prstGeom>
            <a:noFill/>
            <a:ln w="63500" cap="flat">
              <a:solidFill>
                <a:srgbClr val="FF0000"/>
              </a:solidFill>
              <a:prstDash val="solid"/>
              <a:round/>
              <a:headEnd type="none" w="med" len="med"/>
              <a:tailEnd type="triangle" w="sm" len="sm"/>
            </a:ln>
          </p:spPr>
          <p:txBody>
            <a:bodyPr lIns="0" tIns="0" rIns="0" bIns="0"/>
            <a:lstStyle/>
            <a:p>
              <a:endParaRPr lang="en-US"/>
            </a:p>
          </p:txBody>
        </p:sp>
        <p:sp>
          <p:nvSpPr>
            <p:cNvPr id="21513" name="Line 9"/>
            <p:cNvSpPr>
              <a:spLocks noChangeShapeType="1"/>
            </p:cNvSpPr>
            <p:nvPr/>
          </p:nvSpPr>
          <p:spPr bwMode="auto">
            <a:xfrm rot="10800000" flipH="1">
              <a:off x="0" y="0"/>
              <a:ext cx="480" cy="144"/>
            </a:xfrm>
            <a:prstGeom prst="line">
              <a:avLst/>
            </a:prstGeom>
            <a:noFill/>
            <a:ln w="63500" cap="flat">
              <a:solidFill>
                <a:srgbClr val="FF0000"/>
              </a:solidFill>
              <a:prstDash val="solid"/>
              <a:round/>
              <a:headEnd type="none" w="med" len="med"/>
              <a:tailEnd type="triangle" w="sm" len="sm"/>
            </a:ln>
          </p:spPr>
          <p:txBody>
            <a:bodyPr lIns="0" tIns="0" rIns="0" bIns="0"/>
            <a:lstStyle/>
            <a:p>
              <a:endParaRPr lang="en-US"/>
            </a:p>
          </p:txBody>
        </p:sp>
      </p:grpSp>
      <p:sp>
        <p:nvSpPr>
          <p:cNvPr id="21514" name="Rectangle 10"/>
          <p:cNvSpPr/>
          <p:nvPr/>
        </p:nvSpPr>
        <p:spPr bwMode="auto">
          <a:xfrm>
            <a:off x="1823709" y="3451766"/>
            <a:ext cx="5648982" cy="938719"/>
          </a:xfrm>
          <a:prstGeom prst="rect">
            <a:avLst/>
          </a:prstGeom>
          <a:noFill/>
          <a:ln w="12700" cap="rnd">
            <a:noFill/>
            <a:round/>
            <a:headEnd type="none" w="med" len="med"/>
            <a:tailEnd type="none" w="med" len="med"/>
          </a:ln>
        </p:spPr>
        <p:txBody>
          <a:bodyPr wrap="none" lIns="38100" tIns="38100" rIns="38100" bIns="38100">
            <a:spAutoFit/>
          </a:bodyPr>
          <a:lstStyle/>
          <a:p>
            <a:r>
              <a:rPr lang="en-US" sz="2800" dirty="0">
                <a:solidFill>
                  <a:srgbClr val="FF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rPr>
              <a:t>4.3ms                                            81.8ms</a:t>
            </a:r>
            <a:endParaRPr lang="en-US" sz="2800" dirty="0">
              <a:solidFill>
                <a:srgbClr val="FF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a:p>
            <a:pPr algn="ctr"/>
            <a:r>
              <a:rPr lang="en-US" sz="2800" b="0" dirty="0">
                <a:solidFill>
                  <a:srgbClr val="0070C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rPr>
              <a:t>2.0 GHz Intel Core i7 </a:t>
            </a:r>
            <a:r>
              <a:rPr lang="en-US" sz="2800" b="0" dirty="0" err="1">
                <a:solidFill>
                  <a:srgbClr val="0070C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rPr>
              <a:t>Haswell</a:t>
            </a:r>
            <a:endParaRPr lang="en-US" sz="2800" b="0" dirty="0">
              <a:solidFill>
                <a:srgbClr val="0070C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1509"/>
                                        </p:tgtEl>
                                        <p:attrNameLst>
                                          <p:attrName>style.visibility</p:attrName>
                                        </p:attrNameLst>
                                      </p:cBhvr>
                                      <p:to>
                                        <p:strVal val="visible"/>
                                      </p:to>
                                    </p:set>
                                    <p:animEffect transition="in" filter="blinds(horizontal)">
                                      <p:cBhvr>
                                        <p:cTn id="7" dur="500"/>
                                        <p:tgtEl>
                                          <p:spTgt spid="21509"/>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21508">
                                            <p:txEl>
                                              <p:pRg st="0" end="0"/>
                                            </p:txEl>
                                          </p:spTgt>
                                        </p:tgtEl>
                                        <p:attrNameLst>
                                          <p:attrName>style.visibility</p:attrName>
                                        </p:attrNameLst>
                                      </p:cBhvr>
                                      <p:to>
                                        <p:strVal val="visible"/>
                                      </p:to>
                                    </p:set>
                                    <p:animEffect transition="in" filter="blinds(horizontal)">
                                      <p:cBhvr>
                                        <p:cTn id="17" dur="500"/>
                                        <p:tgtEl>
                                          <p:spTgt spid="21508">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21508">
                                            <p:txEl>
                                              <p:pRg st="1" end="1"/>
                                            </p:txEl>
                                          </p:spTgt>
                                        </p:tgtEl>
                                        <p:attrNameLst>
                                          <p:attrName>style.visibility</p:attrName>
                                        </p:attrNameLst>
                                      </p:cBhvr>
                                      <p:to>
                                        <p:strVal val="visible"/>
                                      </p:to>
                                    </p:set>
                                    <p:animEffect transition="in" filter="blinds(horizontal)">
                                      <p:cBhvr>
                                        <p:cTn id="22" dur="500"/>
                                        <p:tgtEl>
                                          <p:spTgt spid="21508">
                                            <p:txEl>
                                              <p:pRg st="1" end="1"/>
                                            </p:txEl>
                                          </p:spTgt>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21508">
                                            <p:txEl>
                                              <p:pRg st="2" end="2"/>
                                            </p:txEl>
                                          </p:spTgt>
                                        </p:tgtEl>
                                        <p:attrNameLst>
                                          <p:attrName>style.visibility</p:attrName>
                                        </p:attrNameLst>
                                      </p:cBhvr>
                                      <p:to>
                                        <p:strVal val="visible"/>
                                      </p:to>
                                    </p:set>
                                    <p:animEffect transition="in" filter="blinds(horizontal)">
                                      <p:cBhvr>
                                        <p:cTn id="25" dur="500"/>
                                        <p:tgtEl>
                                          <p:spTgt spid="21508">
                                            <p:txEl>
                                              <p:pRg st="2" end="2"/>
                                            </p:txEl>
                                          </p:spTgt>
                                        </p:tgtEl>
                                      </p:cBhvr>
                                    </p:animEffect>
                                  </p:childTnLst>
                                </p:cTn>
                              </p:par>
                            </p:childTnLst>
                          </p:cTn>
                        </p:par>
                        <p:par>
                          <p:cTn id="26" fill="hold">
                            <p:stCondLst>
                              <p:cond delay="500"/>
                            </p:stCondLst>
                            <p:childTnLst>
                              <p:par>
                                <p:cTn id="27" presetID="9" presetClass="entr" presetSubtype="0" fill="hold" grpId="0" nodeType="afterEffect">
                                  <p:stCondLst>
                                    <p:cond delay="0"/>
                                  </p:stCondLst>
                                  <p:childTnLst>
                                    <p:set>
                                      <p:cBhvr>
                                        <p:cTn id="28" dur="1" fill="hold">
                                          <p:stCondLst>
                                            <p:cond delay="0"/>
                                          </p:stCondLst>
                                        </p:cTn>
                                        <p:tgtEl>
                                          <p:spTgt spid="21514"/>
                                        </p:tgtEl>
                                        <p:attrNameLst>
                                          <p:attrName>style.visibility</p:attrName>
                                        </p:attrNameLst>
                                      </p:cBhvr>
                                      <p:to>
                                        <p:strVal val="visible"/>
                                      </p:to>
                                    </p:set>
                                    <p:animEffect transition="in" filter="dissolve">
                                      <p:cBhvr>
                                        <p:cTn id="29" dur="500"/>
                                        <p:tgtEl>
                                          <p:spTgt spid="215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08" grpId="0" uiExpand="1" build="allAtOnce"/>
      <p:bldP spid="21509" grpId="0" animBg="1"/>
      <p:bldP spid="21514"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为什么性能有这些差别</a:t>
            </a:r>
            <a:endParaRPr lang="zh-CN" altLang="en-US" dirty="0"/>
          </a:p>
        </p:txBody>
      </p:sp>
      <p:graphicFrame>
        <p:nvGraphicFramePr>
          <p:cNvPr id="4" name="Chart 3"/>
          <p:cNvGraphicFramePr>
            <a:graphicFrameLocks noGrp="1" noChangeAspect="1"/>
          </p:cNvGraphicFramePr>
          <p:nvPr/>
        </p:nvGraphicFramePr>
        <p:xfrm>
          <a:off x="457200" y="1061112"/>
          <a:ext cx="8572500" cy="5829300"/>
        </p:xfrm>
        <a:graphic>
          <a:graphicData uri="http://schemas.openxmlformats.org/drawingml/2006/chart">
            <c:chart xmlns:c="http://schemas.openxmlformats.org/drawingml/2006/chart" xmlns:r="http://schemas.openxmlformats.org/officeDocument/2006/relationships" r:id="rId1"/>
          </a:graphicData>
        </a:graphic>
      </p:graphicFrame>
      <p:sp>
        <p:nvSpPr>
          <p:cNvPr id="5" name="Rectangle 4"/>
          <p:cNvSpPr/>
          <p:nvPr/>
        </p:nvSpPr>
        <p:spPr bwMode="auto">
          <a:xfrm>
            <a:off x="1828800" y="1295400"/>
            <a:ext cx="1219200" cy="533400"/>
          </a:xfrm>
          <a:prstGeom prst="rect">
            <a:avLst/>
          </a:prstGeom>
          <a:solidFill>
            <a:srgbClr val="FFFF00"/>
          </a:solidFill>
          <a:ln w="25400" cap="flat" cmpd="sng" algn="ctr">
            <a:solidFill>
              <a:srgbClr val="000000"/>
            </a:solidFill>
            <a:prstDash val="solid"/>
            <a:round/>
            <a:headEnd type="none" w="med" len="med"/>
            <a:tailEnd type="none" w="med" len="med"/>
          </a:ln>
          <a:effectLst/>
        </p:spPr>
        <p:txBody>
          <a:bodyPr vert="horz" wrap="square" lIns="91440" tIns="45720" rIns="91440" bIns="45720" numCol="1" rtlCol="0" anchor="ctr" anchorCtr="0" compatLnSpc="1"/>
          <a:lstStyle/>
          <a:p>
            <a:pPr marL="0" marR="0" indent="0" algn="ctr" defTabSz="914400" rtl="0" eaLnBrk="1" fontAlgn="base" latinLnBrk="0" hangingPunct="1">
              <a:lnSpc>
                <a:spcPct val="100000"/>
              </a:lnSpc>
              <a:spcBef>
                <a:spcPct val="0"/>
              </a:spcBef>
              <a:spcAft>
                <a:spcPct val="0"/>
              </a:spcAft>
              <a:buClrTx/>
              <a:buSzTx/>
              <a:buFontTx/>
              <a:buNone/>
            </a:pPr>
            <a:r>
              <a:rPr kumimoji="0" lang="en-US" sz="1800" b="1" u="none" strike="noStrike" cap="none" normalizeH="0" baseline="0" dirty="0" err="1">
                <a:ln>
                  <a:noFill/>
                </a:ln>
                <a:solidFill>
                  <a:srgbClr val="000000"/>
                </a:solidFill>
                <a:effectLst/>
                <a:latin typeface="Courier New" panose="02070309020205020404"/>
                <a:ea typeface="ヒラギノ角ゴ ProN W3" charset="-128"/>
                <a:cs typeface="Courier New" panose="02070309020205020404"/>
                <a:sym typeface="Gill Sans" charset="0"/>
              </a:rPr>
              <a:t>copyij</a:t>
            </a:r>
            <a:endParaRPr kumimoji="0" lang="en-US" sz="1800" b="1" u="none" strike="noStrike" cap="none" normalizeH="0" baseline="0" dirty="0">
              <a:ln>
                <a:noFill/>
              </a:ln>
              <a:solidFill>
                <a:srgbClr val="000000"/>
              </a:solidFill>
              <a:effectLst/>
              <a:latin typeface="Courier New" panose="02070309020205020404"/>
              <a:ea typeface="ヒラギノ角ゴ ProN W3" charset="-128"/>
              <a:cs typeface="Courier New" panose="02070309020205020404"/>
              <a:sym typeface="Gill Sans" charset="0"/>
            </a:endParaRPr>
          </a:p>
        </p:txBody>
      </p:sp>
      <p:sp>
        <p:nvSpPr>
          <p:cNvPr id="6" name="Rectangle 5"/>
          <p:cNvSpPr/>
          <p:nvPr/>
        </p:nvSpPr>
        <p:spPr bwMode="auto">
          <a:xfrm>
            <a:off x="4724400" y="4724400"/>
            <a:ext cx="1219200" cy="533400"/>
          </a:xfrm>
          <a:prstGeom prst="rect">
            <a:avLst/>
          </a:prstGeom>
          <a:solidFill>
            <a:srgbClr val="FFFF00"/>
          </a:solidFill>
          <a:ln w="25400" cap="flat" cmpd="sng" algn="ctr">
            <a:solidFill>
              <a:srgbClr val="000000"/>
            </a:solidFill>
            <a:prstDash val="solid"/>
            <a:round/>
            <a:headEnd type="none" w="med" len="med"/>
            <a:tailEnd type="none" w="med" len="med"/>
          </a:ln>
          <a:effectLst/>
        </p:spPr>
        <p:txBody>
          <a:bodyPr vert="horz" wrap="square" lIns="91440" tIns="45720" rIns="91440" bIns="45720" numCol="1" rtlCol="0" anchor="ctr" anchorCtr="0" compatLnSpc="1"/>
          <a:lstStyle/>
          <a:p>
            <a:pPr marL="0" marR="0" indent="0" algn="ctr" defTabSz="914400" rtl="0" eaLnBrk="1" fontAlgn="base" latinLnBrk="0" hangingPunct="1">
              <a:lnSpc>
                <a:spcPct val="100000"/>
              </a:lnSpc>
              <a:spcBef>
                <a:spcPct val="0"/>
              </a:spcBef>
              <a:spcAft>
                <a:spcPct val="0"/>
              </a:spcAft>
              <a:buClrTx/>
              <a:buSzTx/>
              <a:buFontTx/>
              <a:buNone/>
            </a:pPr>
            <a:r>
              <a:rPr kumimoji="0" lang="en-US" sz="1800" b="1" u="none" strike="noStrike" cap="none" normalizeH="0" baseline="0" dirty="0" err="1">
                <a:ln>
                  <a:noFill/>
                </a:ln>
                <a:solidFill>
                  <a:srgbClr val="000000"/>
                </a:solidFill>
                <a:effectLst/>
                <a:latin typeface="Courier New" panose="02070309020205020404"/>
                <a:ea typeface="ヒラギノ角ゴ ProN W3" charset="-128"/>
                <a:cs typeface="Courier New" panose="02070309020205020404"/>
                <a:sym typeface="Gill Sans" charset="0"/>
              </a:rPr>
              <a:t>copyji</a:t>
            </a:r>
            <a:endParaRPr kumimoji="0" lang="en-US" sz="1800" b="1" u="none" strike="noStrike" cap="none" normalizeH="0" baseline="0" dirty="0">
              <a:ln>
                <a:noFill/>
              </a:ln>
              <a:solidFill>
                <a:srgbClr val="000000"/>
              </a:solidFill>
              <a:effectLst/>
              <a:latin typeface="Courier New" panose="02070309020205020404"/>
              <a:ea typeface="ヒラギノ角ゴ ProN W3" charset="-128"/>
              <a:cs typeface="Courier New" panose="02070309020205020404"/>
              <a:sym typeface="Gill Sans" charset="0"/>
            </a:endParaRPr>
          </a:p>
        </p:txBody>
      </p:sp>
      <p:cxnSp>
        <p:nvCxnSpPr>
          <p:cNvPr id="7" name="Straight Arrow Connector 7"/>
          <p:cNvCxnSpPr>
            <a:stCxn id="5" idx="2"/>
          </p:cNvCxnSpPr>
          <p:nvPr/>
        </p:nvCxnSpPr>
        <p:spPr bwMode="auto">
          <a:xfrm flipH="1">
            <a:off x="1981200" y="1828800"/>
            <a:ext cx="457200" cy="1828800"/>
          </a:xfrm>
          <a:prstGeom prst="straightConnector1">
            <a:avLst/>
          </a:prstGeom>
          <a:solidFill>
            <a:schemeClr val="accent1"/>
          </a:solidFill>
          <a:ln w="25400" cap="flat" cmpd="sng" algn="ctr">
            <a:solidFill>
              <a:srgbClr val="FF0000"/>
            </a:solidFill>
            <a:prstDash val="solid"/>
            <a:round/>
            <a:headEnd type="none" w="med" len="med"/>
            <a:tailEnd type="arrow"/>
          </a:ln>
          <a:effectLst/>
        </p:spPr>
      </p:cxnSp>
      <p:cxnSp>
        <p:nvCxnSpPr>
          <p:cNvPr id="8" name="Straight Arrow Connector 8"/>
          <p:cNvCxnSpPr>
            <a:stCxn id="6" idx="2"/>
          </p:cNvCxnSpPr>
          <p:nvPr/>
        </p:nvCxnSpPr>
        <p:spPr bwMode="auto">
          <a:xfrm flipH="1">
            <a:off x="4495800" y="5257800"/>
            <a:ext cx="838200" cy="685800"/>
          </a:xfrm>
          <a:prstGeom prst="straightConnector1">
            <a:avLst/>
          </a:prstGeom>
          <a:solidFill>
            <a:schemeClr val="accent1"/>
          </a:solidFill>
          <a:ln w="25400" cap="flat" cmpd="sng" algn="ctr">
            <a:solidFill>
              <a:srgbClr val="FF0000"/>
            </a:solidFill>
            <a:prstDash val="solid"/>
            <a:round/>
            <a:headEnd type="none" w="med" len="med"/>
            <a:tailEnd type="arrow"/>
          </a:ln>
          <a:effectLst/>
        </p:spPr>
      </p:cxn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Rectangle 3"/>
          <p:cNvSpPr>
            <a:spLocks noGrp="1" noChangeArrowheads="1"/>
          </p:cNvSpPr>
          <p:nvPr>
            <p:ph type="title"/>
          </p:nvPr>
        </p:nvSpPr>
        <p:spPr>
          <a:xfrm>
            <a:off x="152400" y="254000"/>
            <a:ext cx="8763000" cy="1168400"/>
          </a:xfrm>
        </p:spPr>
        <p:txBody>
          <a:bodyPr/>
          <a:lstStyle/>
          <a:p>
            <a:pPr marL="119380" indent="-119380"/>
            <a:r>
              <a:rPr lang="en-US" sz="3200" b="1" dirty="0"/>
              <a:t> </a:t>
            </a:r>
            <a:r>
              <a:rPr lang="zh-CN" altLang="en-US" sz="3200" dirty="0"/>
              <a:t>问题</a:t>
            </a:r>
            <a:r>
              <a:rPr lang="en-US" altLang="zh-CN" sz="3200" dirty="0"/>
              <a:t>5</a:t>
            </a:r>
            <a:r>
              <a:rPr lang="zh-CN" altLang="en-US" sz="3200" dirty="0"/>
              <a:t>：计算机网络环境下的新问题</a:t>
            </a:r>
            <a:br>
              <a:rPr lang="en-US" sz="3200" b="1" dirty="0"/>
            </a:br>
            <a:r>
              <a:rPr lang="en-US" sz="3200" b="1" dirty="0"/>
              <a:t>Computers do more than execute programs</a:t>
            </a:r>
            <a:endParaRPr lang="en-US" sz="3200" b="1" dirty="0"/>
          </a:p>
        </p:txBody>
      </p:sp>
      <p:sp>
        <p:nvSpPr>
          <p:cNvPr id="26628" name="Rectangle 4"/>
          <p:cNvSpPr>
            <a:spLocks noGrp="1" noChangeArrowheads="1"/>
          </p:cNvSpPr>
          <p:nvPr>
            <p:ph type="body" idx="1"/>
          </p:nvPr>
        </p:nvSpPr>
        <p:spPr>
          <a:xfrm>
            <a:off x="381000" y="1600200"/>
            <a:ext cx="8382000" cy="4114800"/>
          </a:xfrm>
        </p:spPr>
        <p:txBody>
          <a:bodyPr/>
          <a:lstStyle/>
          <a:p>
            <a:r>
              <a:rPr lang="zh-CN" altLang="en-US" sz="2600" b="1" dirty="0"/>
              <a:t>计算机需要输入和输出数据</a:t>
            </a:r>
            <a:endParaRPr lang="en-US" sz="2600" b="1" dirty="0"/>
          </a:p>
          <a:p>
            <a:pPr marL="552450" lvl="1"/>
            <a:r>
              <a:rPr lang="zh-CN" altLang="en-US" sz="2400" dirty="0"/>
              <a:t>程序执行前，需要输入数据</a:t>
            </a:r>
            <a:endParaRPr lang="en-US" altLang="zh-CN" sz="2400" dirty="0"/>
          </a:p>
          <a:p>
            <a:pPr marL="552450" lvl="1"/>
            <a:r>
              <a:rPr lang="zh-CN" altLang="en-US" sz="2400" dirty="0"/>
              <a:t>程序执行后，需要输出结果</a:t>
            </a:r>
            <a:endParaRPr lang="en-US" altLang="zh-CN" sz="2400" dirty="0"/>
          </a:p>
          <a:p>
            <a:pPr marL="552450" lvl="1"/>
            <a:r>
              <a:rPr lang="zh-CN" altLang="en-US" sz="2400" dirty="0"/>
              <a:t>在</a:t>
            </a:r>
            <a:r>
              <a:rPr lang="zh-CN" altLang="en-US" sz="2400" b="1" dirty="0">
                <a:solidFill>
                  <a:srgbClr val="FF0000"/>
                </a:solidFill>
              </a:rPr>
              <a:t>网络环境</a:t>
            </a:r>
            <a:r>
              <a:rPr lang="zh-CN" altLang="en-US" sz="2400" dirty="0"/>
              <a:t>下，数据输入来源</a:t>
            </a:r>
            <a:endParaRPr lang="en-US" altLang="zh-CN" sz="2400" dirty="0"/>
          </a:p>
          <a:p>
            <a:pPr marL="952500" lvl="2"/>
            <a:r>
              <a:rPr lang="zh-CN" altLang="en-US" sz="2400" dirty="0"/>
              <a:t>本地磁盘</a:t>
            </a:r>
            <a:endParaRPr lang="en-US" altLang="zh-CN" sz="2400" dirty="0"/>
          </a:p>
          <a:p>
            <a:pPr marL="952500" lvl="2"/>
            <a:r>
              <a:rPr lang="zh-CN" altLang="en-US" sz="2400" dirty="0"/>
              <a:t>网络中别的计算机。例如，利用上传数据到服务器，利用服务器的超强计算能力做仿真实验</a:t>
            </a:r>
            <a:endParaRPr lang="en-US" altLang="zh-CN" sz="2400" dirty="0"/>
          </a:p>
          <a:p>
            <a:pPr marL="152400"/>
            <a:r>
              <a:rPr lang="en-US" sz="2800" dirty="0"/>
              <a:t>I/O </a:t>
            </a:r>
            <a:r>
              <a:rPr lang="zh-CN" altLang="en-US" sz="2800" dirty="0"/>
              <a:t>系统对程序稳定性和性能至关重要</a:t>
            </a:r>
            <a:endParaRPr lang="en-US" altLang="zh-CN" sz="2800" dirty="0"/>
          </a:p>
          <a:p>
            <a:pPr marL="552450" lvl="1"/>
            <a:r>
              <a:rPr lang="zh-CN" altLang="en-US" sz="2400" dirty="0"/>
              <a:t>如果缺少</a:t>
            </a:r>
            <a:r>
              <a:rPr lang="en-US" altLang="zh-CN" sz="2400" dirty="0"/>
              <a:t>I/O</a:t>
            </a:r>
            <a:r>
              <a:rPr lang="zh-CN" altLang="en-US" sz="2400" dirty="0"/>
              <a:t>异常处理能力，就会出现程序运行错误</a:t>
            </a:r>
            <a:endParaRPr lang="en-US" altLang="zh-CN" sz="2400" dirty="0"/>
          </a:p>
          <a:p>
            <a:endParaRPr lang="en-US" sz="2600" dirty="0"/>
          </a:p>
          <a:p>
            <a:endParaRPr lang="en-US"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6628">
                                            <p:txEl>
                                              <p:pRg st="1" end="1"/>
                                            </p:txEl>
                                          </p:spTgt>
                                        </p:tgtEl>
                                        <p:attrNameLst>
                                          <p:attrName>style.visibility</p:attrName>
                                        </p:attrNameLst>
                                      </p:cBhvr>
                                      <p:to>
                                        <p:strVal val="visible"/>
                                      </p:to>
                                    </p:set>
                                    <p:animEffect transition="in" filter="blinds(horizontal)">
                                      <p:cBhvr>
                                        <p:cTn id="7" dur="500"/>
                                        <p:tgtEl>
                                          <p:spTgt spid="26628">
                                            <p:txEl>
                                              <p:pRg st="1" end="1"/>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26628">
                                            <p:txEl>
                                              <p:pRg st="2" end="2"/>
                                            </p:txEl>
                                          </p:spTgt>
                                        </p:tgtEl>
                                        <p:attrNameLst>
                                          <p:attrName>style.visibility</p:attrName>
                                        </p:attrNameLst>
                                      </p:cBhvr>
                                      <p:to>
                                        <p:strVal val="visible"/>
                                      </p:to>
                                    </p:set>
                                    <p:animEffect transition="in" filter="blinds(horizontal)">
                                      <p:cBhvr>
                                        <p:cTn id="10" dur="500"/>
                                        <p:tgtEl>
                                          <p:spTgt spid="26628">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26628">
                                            <p:txEl>
                                              <p:pRg st="3" end="3"/>
                                            </p:txEl>
                                          </p:spTgt>
                                        </p:tgtEl>
                                        <p:attrNameLst>
                                          <p:attrName>style.visibility</p:attrName>
                                        </p:attrNameLst>
                                      </p:cBhvr>
                                      <p:to>
                                        <p:strVal val="visible"/>
                                      </p:to>
                                    </p:set>
                                    <p:animEffect transition="in" filter="blinds(horizontal)">
                                      <p:cBhvr>
                                        <p:cTn id="15" dur="500"/>
                                        <p:tgtEl>
                                          <p:spTgt spid="26628">
                                            <p:txEl>
                                              <p:pRg st="3" end="3"/>
                                            </p:txEl>
                                          </p:spTgt>
                                        </p:tgtEl>
                                      </p:cBhvr>
                                    </p:animEffect>
                                  </p:childTnLst>
                                </p:cTn>
                              </p:par>
                            </p:childTnLst>
                          </p:cTn>
                        </p:par>
                        <p:par>
                          <p:cTn id="16" fill="hold">
                            <p:stCondLst>
                              <p:cond delay="500"/>
                            </p:stCondLst>
                            <p:childTnLst>
                              <p:par>
                                <p:cTn id="17" presetID="3" presetClass="entr" presetSubtype="10" fill="hold" nodeType="afterEffect">
                                  <p:stCondLst>
                                    <p:cond delay="0"/>
                                  </p:stCondLst>
                                  <p:childTnLst>
                                    <p:set>
                                      <p:cBhvr>
                                        <p:cTn id="18" dur="1" fill="hold">
                                          <p:stCondLst>
                                            <p:cond delay="0"/>
                                          </p:stCondLst>
                                        </p:cTn>
                                        <p:tgtEl>
                                          <p:spTgt spid="26628">
                                            <p:txEl>
                                              <p:pRg st="4" end="4"/>
                                            </p:txEl>
                                          </p:spTgt>
                                        </p:tgtEl>
                                        <p:attrNameLst>
                                          <p:attrName>style.visibility</p:attrName>
                                        </p:attrNameLst>
                                      </p:cBhvr>
                                      <p:to>
                                        <p:strVal val="visible"/>
                                      </p:to>
                                    </p:set>
                                    <p:animEffect transition="in" filter="blinds(horizontal)">
                                      <p:cBhvr>
                                        <p:cTn id="19" dur="500"/>
                                        <p:tgtEl>
                                          <p:spTgt spid="26628">
                                            <p:txEl>
                                              <p:pRg st="4" end="4"/>
                                            </p:txEl>
                                          </p:spTgt>
                                        </p:tgtEl>
                                      </p:cBhvr>
                                    </p:animEffect>
                                  </p:childTnLst>
                                </p:cTn>
                              </p:par>
                            </p:childTnLst>
                          </p:cTn>
                        </p:par>
                        <p:par>
                          <p:cTn id="20" fill="hold">
                            <p:stCondLst>
                              <p:cond delay="1000"/>
                            </p:stCondLst>
                            <p:childTnLst>
                              <p:par>
                                <p:cTn id="21" presetID="3" presetClass="entr" presetSubtype="10" fill="hold" nodeType="afterEffect">
                                  <p:stCondLst>
                                    <p:cond delay="0"/>
                                  </p:stCondLst>
                                  <p:childTnLst>
                                    <p:set>
                                      <p:cBhvr>
                                        <p:cTn id="22" dur="1" fill="hold">
                                          <p:stCondLst>
                                            <p:cond delay="0"/>
                                          </p:stCondLst>
                                        </p:cTn>
                                        <p:tgtEl>
                                          <p:spTgt spid="26628">
                                            <p:txEl>
                                              <p:pRg st="5" end="5"/>
                                            </p:txEl>
                                          </p:spTgt>
                                        </p:tgtEl>
                                        <p:attrNameLst>
                                          <p:attrName>style.visibility</p:attrName>
                                        </p:attrNameLst>
                                      </p:cBhvr>
                                      <p:to>
                                        <p:strVal val="visible"/>
                                      </p:to>
                                    </p:set>
                                    <p:animEffect transition="in" filter="blinds(horizontal)">
                                      <p:cBhvr>
                                        <p:cTn id="23" dur="500"/>
                                        <p:tgtEl>
                                          <p:spTgt spid="26628">
                                            <p:txEl>
                                              <p:pRg st="5" end="5"/>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nodeType="clickEffect">
                                  <p:stCondLst>
                                    <p:cond delay="0"/>
                                  </p:stCondLst>
                                  <p:childTnLst>
                                    <p:set>
                                      <p:cBhvr>
                                        <p:cTn id="27" dur="1" fill="hold">
                                          <p:stCondLst>
                                            <p:cond delay="0"/>
                                          </p:stCondLst>
                                        </p:cTn>
                                        <p:tgtEl>
                                          <p:spTgt spid="26628">
                                            <p:txEl>
                                              <p:pRg st="6" end="6"/>
                                            </p:txEl>
                                          </p:spTgt>
                                        </p:tgtEl>
                                        <p:attrNameLst>
                                          <p:attrName>style.visibility</p:attrName>
                                        </p:attrNameLst>
                                      </p:cBhvr>
                                      <p:to>
                                        <p:strVal val="visible"/>
                                      </p:to>
                                    </p:set>
                                    <p:animEffect transition="in" filter="blinds(horizontal)">
                                      <p:cBhvr>
                                        <p:cTn id="28" dur="500"/>
                                        <p:tgtEl>
                                          <p:spTgt spid="26628">
                                            <p:txEl>
                                              <p:pRg st="6" end="6"/>
                                            </p:txEl>
                                          </p:spTgt>
                                        </p:tgtEl>
                                      </p:cBhvr>
                                    </p:animEffect>
                                  </p:childTnLst>
                                </p:cTn>
                              </p:par>
                              <p:par>
                                <p:cTn id="29" presetID="3" presetClass="entr" presetSubtype="10" fill="hold" nodeType="withEffect">
                                  <p:stCondLst>
                                    <p:cond delay="0"/>
                                  </p:stCondLst>
                                  <p:childTnLst>
                                    <p:set>
                                      <p:cBhvr>
                                        <p:cTn id="30" dur="1" fill="hold">
                                          <p:stCondLst>
                                            <p:cond delay="0"/>
                                          </p:stCondLst>
                                        </p:cTn>
                                        <p:tgtEl>
                                          <p:spTgt spid="26628">
                                            <p:txEl>
                                              <p:pRg st="7" end="7"/>
                                            </p:txEl>
                                          </p:spTgt>
                                        </p:tgtEl>
                                        <p:attrNameLst>
                                          <p:attrName>style.visibility</p:attrName>
                                        </p:attrNameLst>
                                      </p:cBhvr>
                                      <p:to>
                                        <p:strVal val="visible"/>
                                      </p:to>
                                    </p:set>
                                    <p:animEffect transition="in" filter="blinds(horizontal)">
                                      <p:cBhvr>
                                        <p:cTn id="31" dur="500"/>
                                        <p:tgtEl>
                                          <p:spTgt spid="26628">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Rectangle 3"/>
          <p:cNvSpPr>
            <a:spLocks noGrp="1" noChangeArrowheads="1"/>
          </p:cNvSpPr>
          <p:nvPr>
            <p:ph type="title"/>
          </p:nvPr>
        </p:nvSpPr>
        <p:spPr>
          <a:xfrm>
            <a:off x="152400" y="254000"/>
            <a:ext cx="8763000" cy="1168400"/>
          </a:xfrm>
        </p:spPr>
        <p:txBody>
          <a:bodyPr/>
          <a:lstStyle/>
          <a:p>
            <a:r>
              <a:rPr lang="en-US" sz="3200" b="1" dirty="0"/>
              <a:t> </a:t>
            </a:r>
            <a:r>
              <a:rPr lang="zh-CN" altLang="en-US" sz="3200" dirty="0"/>
              <a:t>问题</a:t>
            </a:r>
            <a:r>
              <a:rPr lang="en-US" altLang="zh-CN" sz="3200" dirty="0"/>
              <a:t>5</a:t>
            </a:r>
            <a:r>
              <a:rPr lang="zh-CN" altLang="en-US" sz="3200" dirty="0"/>
              <a:t>：计算机网络环境下的新问题</a:t>
            </a:r>
            <a:r>
              <a:rPr lang="en-US" altLang="zh-CN" sz="3200" dirty="0"/>
              <a:t> </a:t>
            </a:r>
            <a:br>
              <a:rPr lang="en-US" sz="3200" b="1" dirty="0"/>
            </a:br>
            <a:r>
              <a:rPr lang="en-US" sz="3200" b="1" dirty="0"/>
              <a:t>Computers do more than execute programs</a:t>
            </a:r>
            <a:endParaRPr lang="en-US" sz="3200" b="1" dirty="0"/>
          </a:p>
        </p:txBody>
      </p:sp>
      <p:sp>
        <p:nvSpPr>
          <p:cNvPr id="26628" name="Rectangle 4"/>
          <p:cNvSpPr>
            <a:spLocks noGrp="1" noChangeArrowheads="1"/>
          </p:cNvSpPr>
          <p:nvPr>
            <p:ph type="body" idx="1"/>
          </p:nvPr>
        </p:nvSpPr>
        <p:spPr>
          <a:xfrm>
            <a:off x="381000" y="1600200"/>
            <a:ext cx="8382000" cy="4648200"/>
          </a:xfrm>
        </p:spPr>
        <p:txBody>
          <a:bodyPr/>
          <a:lstStyle/>
          <a:p>
            <a:r>
              <a:rPr lang="zh-CN" altLang="en-US" sz="2800" dirty="0"/>
              <a:t>如何保证</a:t>
            </a:r>
            <a:r>
              <a:rPr lang="zh-CN" altLang="en-US" sz="2800" dirty="0">
                <a:solidFill>
                  <a:srgbClr val="FF0000"/>
                </a:solidFill>
              </a:rPr>
              <a:t>网络中数据的正确性</a:t>
            </a:r>
            <a:r>
              <a:rPr lang="en-US" altLang="zh-CN" sz="2800" dirty="0">
                <a:solidFill>
                  <a:srgbClr val="FF0000"/>
                </a:solidFill>
              </a:rPr>
              <a:t>/</a:t>
            </a:r>
            <a:r>
              <a:rPr lang="zh-CN" altLang="en-US" sz="2800" dirty="0">
                <a:solidFill>
                  <a:srgbClr val="FF0000"/>
                </a:solidFill>
              </a:rPr>
              <a:t>可靠性</a:t>
            </a:r>
            <a:r>
              <a:rPr lang="zh-CN" altLang="en-US" sz="2800" dirty="0"/>
              <a:t>（当计算机从网络中别的机器获得数据时）</a:t>
            </a:r>
            <a:endParaRPr lang="en-US" altLang="zh-CN" sz="2800" dirty="0"/>
          </a:p>
          <a:p>
            <a:r>
              <a:rPr lang="zh-CN" altLang="en-US" sz="2800" dirty="0"/>
              <a:t>不同计算机引起的并发操作相互干扰</a:t>
            </a:r>
            <a:endParaRPr lang="en-US" altLang="zh-CN" sz="2800" dirty="0"/>
          </a:p>
          <a:p>
            <a:pPr lvl="1"/>
            <a:r>
              <a:rPr lang="zh-CN" altLang="en-US" sz="2600" dirty="0"/>
              <a:t>如果计算机之间没有协作（并发控制），则会导致网络中服务器上数据库“</a:t>
            </a:r>
            <a:r>
              <a:rPr lang="zh-CN" altLang="en-US" sz="2600" b="1" dirty="0">
                <a:solidFill>
                  <a:srgbClr val="FF0000"/>
                </a:solidFill>
              </a:rPr>
              <a:t>更新丢失</a:t>
            </a:r>
            <a:r>
              <a:rPr lang="zh-CN" altLang="en-US" sz="2600" dirty="0"/>
              <a:t>”错误</a:t>
            </a:r>
            <a:endParaRPr lang="en-US" altLang="zh-CN" sz="2600" dirty="0"/>
          </a:p>
          <a:p>
            <a:pPr marL="457200" lvl="1" indent="0">
              <a:buNone/>
            </a:pPr>
            <a:r>
              <a:rPr lang="zh-CN" altLang="en-US" sz="2600" b="1" dirty="0">
                <a:effectLst>
                  <a:outerShdw blurRad="38100" dist="38100" dir="2700000" algn="tl">
                    <a:srgbClr val="000000">
                      <a:alpha val="43137"/>
                    </a:srgbClr>
                  </a:outerShdw>
                </a:effectLst>
              </a:rPr>
              <a:t>例</a:t>
            </a:r>
            <a:r>
              <a:rPr lang="en-US" altLang="zh-CN" sz="2600" b="1" dirty="0">
                <a:effectLst>
                  <a:outerShdw blurRad="38100" dist="38100" dir="2700000" algn="tl">
                    <a:srgbClr val="000000">
                      <a:alpha val="43137"/>
                    </a:srgbClr>
                  </a:outerShdw>
                </a:effectLst>
              </a:rPr>
              <a:t>5.1</a:t>
            </a:r>
            <a:r>
              <a:rPr lang="zh-CN" altLang="en-US" sz="2600" dirty="0"/>
              <a:t>：网上商店仓库某产品存量</a:t>
            </a:r>
            <a:r>
              <a:rPr lang="en-US" altLang="zh-CN" sz="2600" dirty="0"/>
              <a:t>100</a:t>
            </a:r>
            <a:endParaRPr lang="en-US" altLang="zh-CN" sz="2600" dirty="0"/>
          </a:p>
          <a:p>
            <a:pPr lvl="1"/>
            <a:r>
              <a:rPr lang="zh-CN" altLang="en-US" sz="2600" dirty="0"/>
              <a:t>入库业务员读取库存，进货</a:t>
            </a:r>
            <a:r>
              <a:rPr lang="en-US" altLang="zh-CN" sz="2600" dirty="0"/>
              <a:t>50</a:t>
            </a:r>
            <a:r>
              <a:rPr lang="zh-CN" altLang="en-US" sz="2600" dirty="0"/>
              <a:t>，更新库存</a:t>
            </a:r>
            <a:endParaRPr lang="en-US" altLang="zh-CN" sz="2600" dirty="0"/>
          </a:p>
          <a:p>
            <a:pPr lvl="1"/>
            <a:r>
              <a:rPr lang="zh-CN" altLang="en-US" sz="2600" dirty="0"/>
              <a:t>出库业务员读取库存，出货</a:t>
            </a:r>
            <a:r>
              <a:rPr lang="en-US" altLang="zh-CN" sz="2600" dirty="0"/>
              <a:t>40</a:t>
            </a:r>
            <a:r>
              <a:rPr lang="zh-CN" altLang="en-US" sz="2600" dirty="0"/>
              <a:t>，更新库存</a:t>
            </a:r>
            <a:endParaRPr lang="en-US" altLang="zh-CN" sz="2600" dirty="0"/>
          </a:p>
          <a:p>
            <a:pPr lvl="1"/>
            <a:r>
              <a:rPr lang="zh-CN" altLang="en-US" sz="2600" dirty="0"/>
              <a:t>若上述读取库存操作同时发生，则更新后库存可能为</a:t>
            </a:r>
            <a:r>
              <a:rPr lang="en-US" altLang="zh-CN" sz="2600" dirty="0"/>
              <a:t>150</a:t>
            </a:r>
            <a:r>
              <a:rPr lang="zh-CN" altLang="en-US" sz="2600" dirty="0"/>
              <a:t>或</a:t>
            </a:r>
            <a:r>
              <a:rPr lang="en-US" altLang="zh-CN" sz="2600" dirty="0"/>
              <a:t>60</a:t>
            </a:r>
            <a:r>
              <a:rPr lang="zh-CN" altLang="en-US" sz="2600" dirty="0"/>
              <a:t>，导致“更新丢失”错误</a:t>
            </a:r>
            <a:endParaRPr lang="en-US" altLang="zh-CN" sz="2600" dirty="0">
              <a:solidFill>
                <a:srgbClr val="FF0000"/>
              </a:solidFill>
            </a:endParaRPr>
          </a:p>
          <a:p>
            <a:pPr lvl="2">
              <a:buNone/>
            </a:pPr>
            <a:endParaRPr lang="en-US" altLang="zh-CN" sz="26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6628">
                                            <p:txEl>
                                              <p:pRg st="1" end="1"/>
                                            </p:txEl>
                                          </p:spTgt>
                                        </p:tgtEl>
                                        <p:attrNameLst>
                                          <p:attrName>style.visibility</p:attrName>
                                        </p:attrNameLst>
                                      </p:cBhvr>
                                      <p:to>
                                        <p:strVal val="visible"/>
                                      </p:to>
                                    </p:set>
                                    <p:animEffect transition="in" filter="blinds(horizontal)">
                                      <p:cBhvr>
                                        <p:cTn id="7" dur="500"/>
                                        <p:tgtEl>
                                          <p:spTgt spid="26628">
                                            <p:txEl>
                                              <p:pRg st="1" end="1"/>
                                            </p:txEl>
                                          </p:spTgt>
                                        </p:tgtEl>
                                      </p:cBhvr>
                                    </p:animEffect>
                                  </p:childTnLst>
                                </p:cTn>
                              </p:par>
                            </p:childTnLst>
                          </p:cTn>
                        </p:par>
                        <p:par>
                          <p:cTn id="8" fill="hold">
                            <p:stCondLst>
                              <p:cond delay="500"/>
                            </p:stCondLst>
                            <p:childTnLst>
                              <p:par>
                                <p:cTn id="9" presetID="3" presetClass="entr" presetSubtype="10" fill="hold" nodeType="afterEffect">
                                  <p:stCondLst>
                                    <p:cond delay="0"/>
                                  </p:stCondLst>
                                  <p:childTnLst>
                                    <p:set>
                                      <p:cBhvr>
                                        <p:cTn id="10" dur="1" fill="hold">
                                          <p:stCondLst>
                                            <p:cond delay="0"/>
                                          </p:stCondLst>
                                        </p:cTn>
                                        <p:tgtEl>
                                          <p:spTgt spid="26628">
                                            <p:txEl>
                                              <p:pRg st="2" end="2"/>
                                            </p:txEl>
                                          </p:spTgt>
                                        </p:tgtEl>
                                        <p:attrNameLst>
                                          <p:attrName>style.visibility</p:attrName>
                                        </p:attrNameLst>
                                      </p:cBhvr>
                                      <p:to>
                                        <p:strVal val="visible"/>
                                      </p:to>
                                    </p:set>
                                    <p:animEffect transition="in" filter="blinds(horizontal)">
                                      <p:cBhvr>
                                        <p:cTn id="11" dur="500"/>
                                        <p:tgtEl>
                                          <p:spTgt spid="26628">
                                            <p:txEl>
                                              <p:pRg st="2" end="2"/>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3" presetClass="entr" presetSubtype="10" fill="hold" nodeType="clickEffect">
                                  <p:stCondLst>
                                    <p:cond delay="0"/>
                                  </p:stCondLst>
                                  <p:childTnLst>
                                    <p:set>
                                      <p:cBhvr>
                                        <p:cTn id="15" dur="1" fill="hold">
                                          <p:stCondLst>
                                            <p:cond delay="0"/>
                                          </p:stCondLst>
                                        </p:cTn>
                                        <p:tgtEl>
                                          <p:spTgt spid="26628">
                                            <p:txEl>
                                              <p:pRg st="3" end="3"/>
                                            </p:txEl>
                                          </p:spTgt>
                                        </p:tgtEl>
                                        <p:attrNameLst>
                                          <p:attrName>style.visibility</p:attrName>
                                        </p:attrNameLst>
                                      </p:cBhvr>
                                      <p:to>
                                        <p:strVal val="visible"/>
                                      </p:to>
                                    </p:set>
                                    <p:animEffect transition="in" filter="blinds(horizontal)">
                                      <p:cBhvr>
                                        <p:cTn id="16" dur="500"/>
                                        <p:tgtEl>
                                          <p:spTgt spid="26628">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nodeType="clickEffect">
                                  <p:stCondLst>
                                    <p:cond delay="0"/>
                                  </p:stCondLst>
                                  <p:childTnLst>
                                    <p:set>
                                      <p:cBhvr>
                                        <p:cTn id="20" dur="1" fill="hold">
                                          <p:stCondLst>
                                            <p:cond delay="0"/>
                                          </p:stCondLst>
                                        </p:cTn>
                                        <p:tgtEl>
                                          <p:spTgt spid="26628">
                                            <p:txEl>
                                              <p:pRg st="4" end="4"/>
                                            </p:txEl>
                                          </p:spTgt>
                                        </p:tgtEl>
                                        <p:attrNameLst>
                                          <p:attrName>style.visibility</p:attrName>
                                        </p:attrNameLst>
                                      </p:cBhvr>
                                      <p:to>
                                        <p:strVal val="visible"/>
                                      </p:to>
                                    </p:set>
                                    <p:animEffect transition="in" filter="blinds(horizontal)">
                                      <p:cBhvr>
                                        <p:cTn id="21" dur="500"/>
                                        <p:tgtEl>
                                          <p:spTgt spid="26628">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nodeType="clickEffect">
                                  <p:stCondLst>
                                    <p:cond delay="0"/>
                                  </p:stCondLst>
                                  <p:childTnLst>
                                    <p:set>
                                      <p:cBhvr>
                                        <p:cTn id="25" dur="1" fill="hold">
                                          <p:stCondLst>
                                            <p:cond delay="0"/>
                                          </p:stCondLst>
                                        </p:cTn>
                                        <p:tgtEl>
                                          <p:spTgt spid="26628">
                                            <p:txEl>
                                              <p:pRg st="5" end="5"/>
                                            </p:txEl>
                                          </p:spTgt>
                                        </p:tgtEl>
                                        <p:attrNameLst>
                                          <p:attrName>style.visibility</p:attrName>
                                        </p:attrNameLst>
                                      </p:cBhvr>
                                      <p:to>
                                        <p:strVal val="visible"/>
                                      </p:to>
                                    </p:set>
                                    <p:animEffect transition="in" filter="blinds(horizontal)">
                                      <p:cBhvr>
                                        <p:cTn id="26" dur="500"/>
                                        <p:tgtEl>
                                          <p:spTgt spid="26628">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nodeType="clickEffect">
                                  <p:stCondLst>
                                    <p:cond delay="0"/>
                                  </p:stCondLst>
                                  <p:childTnLst>
                                    <p:set>
                                      <p:cBhvr>
                                        <p:cTn id="30" dur="1" fill="hold">
                                          <p:stCondLst>
                                            <p:cond delay="0"/>
                                          </p:stCondLst>
                                        </p:cTn>
                                        <p:tgtEl>
                                          <p:spTgt spid="26628">
                                            <p:txEl>
                                              <p:pRg st="6" end="6"/>
                                            </p:txEl>
                                          </p:spTgt>
                                        </p:tgtEl>
                                        <p:attrNameLst>
                                          <p:attrName>style.visibility</p:attrName>
                                        </p:attrNameLst>
                                      </p:cBhvr>
                                      <p:to>
                                        <p:strVal val="visible"/>
                                      </p:to>
                                    </p:set>
                                    <p:animEffect transition="in" filter="blinds(horizontal)">
                                      <p:cBhvr>
                                        <p:cTn id="31" dur="500"/>
                                        <p:tgtEl>
                                          <p:spTgt spid="26628">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6627" name="Rectangle 3"/>
          <p:cNvSpPr>
            <a:spLocks noGrp="1" noChangeArrowheads="1"/>
          </p:cNvSpPr>
          <p:nvPr>
            <p:ph type="title"/>
          </p:nvPr>
        </p:nvSpPr>
        <p:spPr>
          <a:xfrm>
            <a:off x="152400" y="254000"/>
            <a:ext cx="8763000" cy="1168400"/>
          </a:xfrm>
        </p:spPr>
        <p:txBody>
          <a:bodyPr/>
          <a:lstStyle/>
          <a:p>
            <a:r>
              <a:rPr lang="en-US" sz="3200" b="1" dirty="0"/>
              <a:t> </a:t>
            </a:r>
            <a:r>
              <a:rPr lang="zh-CN" altLang="en-US" sz="3200" dirty="0"/>
              <a:t>问题</a:t>
            </a:r>
            <a:r>
              <a:rPr lang="en-US" altLang="zh-CN" sz="3200" dirty="0"/>
              <a:t>5</a:t>
            </a:r>
            <a:r>
              <a:rPr lang="zh-CN" altLang="en-US" sz="3200" dirty="0"/>
              <a:t>：计算机网络环境下的新问题</a:t>
            </a:r>
            <a:r>
              <a:rPr lang="en-US" altLang="zh-CN" sz="3200" dirty="0"/>
              <a:t>(3/4) </a:t>
            </a:r>
            <a:br>
              <a:rPr lang="en-US" sz="3200" b="1" dirty="0"/>
            </a:br>
            <a:r>
              <a:rPr lang="en-US" sz="3200" b="1" dirty="0"/>
              <a:t>Computers do more than execute programs</a:t>
            </a:r>
            <a:endParaRPr lang="en-US" sz="3200" b="1" dirty="0"/>
          </a:p>
        </p:txBody>
      </p:sp>
      <p:sp>
        <p:nvSpPr>
          <p:cNvPr id="26628" name="Rectangle 4"/>
          <p:cNvSpPr>
            <a:spLocks noGrp="1" noChangeArrowheads="1"/>
          </p:cNvSpPr>
          <p:nvPr>
            <p:ph type="body" idx="1"/>
          </p:nvPr>
        </p:nvSpPr>
        <p:spPr>
          <a:xfrm>
            <a:off x="0" y="1600200"/>
            <a:ext cx="5542548" cy="4876800"/>
          </a:xfrm>
        </p:spPr>
        <p:txBody>
          <a:bodyPr/>
          <a:lstStyle/>
          <a:p>
            <a:r>
              <a:rPr lang="zh-CN" altLang="en-US" sz="3000" dirty="0"/>
              <a:t>如何处理多媒体数据传输</a:t>
            </a:r>
            <a:endParaRPr lang="en-US" altLang="zh-CN" sz="3000" dirty="0"/>
          </a:p>
          <a:p>
            <a:pPr marL="457200" lvl="1" indent="0">
              <a:buNone/>
            </a:pPr>
            <a:r>
              <a:rPr lang="zh-CN" altLang="en-US" sz="2600" b="1" dirty="0">
                <a:effectLst>
                  <a:outerShdw blurRad="38100" dist="38100" dir="2700000" algn="tl">
                    <a:srgbClr val="000000">
                      <a:alpha val="43137"/>
                    </a:srgbClr>
                  </a:outerShdw>
                </a:effectLst>
              </a:rPr>
              <a:t>例</a:t>
            </a:r>
            <a:r>
              <a:rPr lang="en-US" altLang="zh-CN" sz="2600" b="1" dirty="0">
                <a:effectLst>
                  <a:outerShdw blurRad="38100" dist="38100" dir="2700000" algn="tl">
                    <a:srgbClr val="000000">
                      <a:alpha val="43137"/>
                    </a:srgbClr>
                  </a:outerShdw>
                </a:effectLst>
              </a:rPr>
              <a:t>5.2</a:t>
            </a:r>
            <a:r>
              <a:rPr lang="zh-CN" altLang="en-US" sz="2600" dirty="0"/>
              <a:t>：在线视频网站面临数据丢包问题</a:t>
            </a:r>
            <a:endParaRPr lang="en-US" altLang="zh-CN" sz="2600" dirty="0"/>
          </a:p>
          <a:p>
            <a:pPr lvl="1"/>
            <a:r>
              <a:rPr lang="zh-CN" altLang="en-US" sz="2600" dirty="0"/>
              <a:t>丢包会造成画质下降、声音断断续续</a:t>
            </a:r>
            <a:endParaRPr lang="en-US" altLang="zh-CN" sz="2600" dirty="0"/>
          </a:p>
          <a:p>
            <a:pPr lvl="1"/>
            <a:r>
              <a:rPr lang="zh-CN" altLang="en-US" sz="2600" b="1" dirty="0">
                <a:effectLst>
                  <a:outerShdw blurRad="38100" dist="38100" dir="2700000" algn="tl">
                    <a:srgbClr val="000000">
                      <a:alpha val="43137"/>
                    </a:srgbClr>
                  </a:outerShdw>
                </a:effectLst>
              </a:rPr>
              <a:t>用户</a:t>
            </a:r>
            <a:r>
              <a:rPr lang="zh-CN" altLang="en-US" sz="2600" dirty="0"/>
              <a:t>：</a:t>
            </a:r>
            <a:r>
              <a:rPr lang="zh-CN" altLang="en-US" sz="2600" b="1" dirty="0">
                <a:solidFill>
                  <a:srgbClr val="FF0000"/>
                </a:solidFill>
              </a:rPr>
              <a:t>等待</a:t>
            </a:r>
            <a:r>
              <a:rPr lang="zh-CN" altLang="en-US" sz="2600" b="1" dirty="0">
                <a:effectLst>
                  <a:outerShdw blurRad="38100" dist="38100" dir="2700000" algn="tl">
                    <a:srgbClr val="000000">
                      <a:alpha val="43137"/>
                    </a:srgbClr>
                  </a:outerShdw>
                </a:effectLst>
              </a:rPr>
              <a:t>还是</a:t>
            </a:r>
            <a:r>
              <a:rPr lang="zh-CN" altLang="en-US" sz="2600" b="1" dirty="0">
                <a:solidFill>
                  <a:srgbClr val="FF0000"/>
                </a:solidFill>
              </a:rPr>
              <a:t>继续观看</a:t>
            </a:r>
            <a:r>
              <a:rPr lang="zh-CN" altLang="en-US" sz="2600" b="1" dirty="0"/>
              <a:t>？</a:t>
            </a:r>
            <a:endParaRPr lang="en-US" altLang="zh-CN" sz="2600" dirty="0"/>
          </a:p>
          <a:p>
            <a:pPr lvl="2"/>
            <a:r>
              <a:rPr lang="zh-CN" altLang="en-US" sz="2600" dirty="0"/>
              <a:t>用户往往选择继续观看，即使画面可能有马赛克、分辨率下降、或声音不清楚</a:t>
            </a:r>
            <a:endParaRPr lang="en-US" altLang="zh-CN" sz="2600" dirty="0"/>
          </a:p>
        </p:txBody>
      </p:sp>
      <p:pic>
        <p:nvPicPr>
          <p:cNvPr id="4" name="Picture 3" descr="1273539460.jpg"/>
          <p:cNvPicPr>
            <a:picLocks noChangeAspect="1"/>
          </p:cNvPicPr>
          <p:nvPr/>
        </p:nvPicPr>
        <p:blipFill>
          <a:blip r:embed="rId1" cstate="print"/>
          <a:stretch>
            <a:fillRect/>
          </a:stretch>
        </p:blipFill>
        <p:spPr>
          <a:xfrm>
            <a:off x="5542548" y="2362200"/>
            <a:ext cx="3449052" cy="3276600"/>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628">
                                            <p:txEl>
                                              <p:pRg st="1" end="1"/>
                                            </p:txEl>
                                          </p:spTgt>
                                        </p:tgtEl>
                                        <p:attrNameLst>
                                          <p:attrName>style.visibility</p:attrName>
                                        </p:attrNameLst>
                                      </p:cBhvr>
                                      <p:to>
                                        <p:strVal val="visible"/>
                                      </p:to>
                                    </p:set>
                                    <p:animEffect transition="in" filter="fade">
                                      <p:cBhvr>
                                        <p:cTn id="7" dur="500"/>
                                        <p:tgtEl>
                                          <p:spTgt spid="26628">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6628">
                                            <p:txEl>
                                              <p:pRg st="2" end="2"/>
                                            </p:txEl>
                                          </p:spTgt>
                                        </p:tgtEl>
                                        <p:attrNameLst>
                                          <p:attrName>style.visibility</p:attrName>
                                        </p:attrNameLst>
                                      </p:cBhvr>
                                      <p:to>
                                        <p:strVal val="visible"/>
                                      </p:to>
                                    </p:set>
                                    <p:animEffect transition="in" filter="fade">
                                      <p:cBhvr>
                                        <p:cTn id="12" dur="500"/>
                                        <p:tgtEl>
                                          <p:spTgt spid="26628">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6628">
                                            <p:txEl>
                                              <p:pRg st="3" end="3"/>
                                            </p:txEl>
                                          </p:spTgt>
                                        </p:tgtEl>
                                        <p:attrNameLst>
                                          <p:attrName>style.visibility</p:attrName>
                                        </p:attrNameLst>
                                      </p:cBhvr>
                                      <p:to>
                                        <p:strVal val="visible"/>
                                      </p:to>
                                    </p:set>
                                    <p:animEffect transition="in" filter="fade">
                                      <p:cBhvr>
                                        <p:cTn id="17" dur="500"/>
                                        <p:tgtEl>
                                          <p:spTgt spid="26628">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6628">
                                            <p:txEl>
                                              <p:pRg st="4" end="4"/>
                                            </p:txEl>
                                          </p:spTgt>
                                        </p:tgtEl>
                                        <p:attrNameLst>
                                          <p:attrName>style.visibility</p:attrName>
                                        </p:attrNameLst>
                                      </p:cBhvr>
                                      <p:to>
                                        <p:strVal val="visible"/>
                                      </p:to>
                                    </p:set>
                                    <p:animEffect transition="in" filter="fade">
                                      <p:cBhvr>
                                        <p:cTn id="22" dur="500"/>
                                        <p:tgtEl>
                                          <p:spTgt spid="26628">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8" grpId="0" uiExpand="1" build="p"/>
    </p:bld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6627" name="Rectangle 3"/>
          <p:cNvSpPr>
            <a:spLocks noGrp="1" noChangeArrowheads="1"/>
          </p:cNvSpPr>
          <p:nvPr>
            <p:ph type="title"/>
          </p:nvPr>
        </p:nvSpPr>
        <p:spPr>
          <a:xfrm>
            <a:off x="152400" y="254000"/>
            <a:ext cx="8763000" cy="1168400"/>
          </a:xfrm>
        </p:spPr>
        <p:txBody>
          <a:bodyPr/>
          <a:lstStyle/>
          <a:p>
            <a:r>
              <a:rPr lang="en-US" sz="3200" b="1" dirty="0"/>
              <a:t> </a:t>
            </a:r>
            <a:r>
              <a:rPr lang="zh-CN" altLang="en-US" sz="3200" dirty="0"/>
              <a:t>问题</a:t>
            </a:r>
            <a:r>
              <a:rPr lang="en-US" altLang="zh-CN" sz="3200" dirty="0"/>
              <a:t>5</a:t>
            </a:r>
            <a:r>
              <a:rPr lang="zh-CN" altLang="en-US" sz="3200" dirty="0"/>
              <a:t>：计算机网络环境下的新问题</a:t>
            </a:r>
            <a:r>
              <a:rPr lang="en-US" altLang="zh-CN" sz="3200"/>
              <a:t>(4/4) </a:t>
            </a:r>
            <a:br>
              <a:rPr lang="en-US" sz="3200" b="1" dirty="0"/>
            </a:br>
            <a:r>
              <a:rPr lang="en-US" sz="3200" b="1" dirty="0"/>
              <a:t>Computers do more than execute programs</a:t>
            </a:r>
            <a:endParaRPr lang="en-US" sz="3200" b="1" dirty="0"/>
          </a:p>
        </p:txBody>
      </p:sp>
      <p:sp>
        <p:nvSpPr>
          <p:cNvPr id="26628" name="Rectangle 4"/>
          <p:cNvSpPr>
            <a:spLocks noGrp="1" noChangeArrowheads="1"/>
          </p:cNvSpPr>
          <p:nvPr>
            <p:ph type="body" idx="1"/>
          </p:nvPr>
        </p:nvSpPr>
        <p:spPr>
          <a:xfrm>
            <a:off x="381000" y="1600200"/>
            <a:ext cx="8382000" cy="4114800"/>
          </a:xfrm>
        </p:spPr>
        <p:txBody>
          <a:bodyPr/>
          <a:lstStyle/>
          <a:p>
            <a:r>
              <a:rPr lang="zh-CN" altLang="en-US" sz="3000" dirty="0"/>
              <a:t>跨网络平台的兼容性</a:t>
            </a:r>
            <a:endParaRPr lang="en-US" altLang="zh-CN" sz="3000" dirty="0"/>
          </a:p>
          <a:p>
            <a:pPr marL="457200" lvl="1" indent="0">
              <a:buNone/>
            </a:pPr>
            <a:r>
              <a:rPr lang="zh-CN" altLang="en-US" sz="2600" b="1" dirty="0">
                <a:effectLst>
                  <a:outerShdw blurRad="38100" dist="38100" dir="2700000" algn="tl">
                    <a:srgbClr val="000000">
                      <a:alpha val="43137"/>
                    </a:srgbClr>
                  </a:outerShdw>
                </a:effectLst>
              </a:rPr>
              <a:t>例</a:t>
            </a:r>
            <a:r>
              <a:rPr lang="en-US" altLang="zh-CN" sz="2600" b="1" dirty="0">
                <a:effectLst>
                  <a:outerShdw blurRad="38100" dist="38100" dir="2700000" algn="tl">
                    <a:srgbClr val="000000">
                      <a:alpha val="43137"/>
                    </a:srgbClr>
                  </a:outerShdw>
                </a:effectLst>
              </a:rPr>
              <a:t>5.3</a:t>
            </a:r>
            <a:r>
              <a:rPr lang="zh-CN" altLang="en-US" sz="2600" dirty="0"/>
              <a:t>：手机发一个消息给好友的笔记本电脑</a:t>
            </a:r>
            <a:endParaRPr lang="en-US" altLang="zh-CN" sz="2600" dirty="0"/>
          </a:p>
          <a:p>
            <a:pPr lvl="1"/>
            <a:r>
              <a:rPr lang="zh-CN" altLang="en-US" sz="2600" dirty="0"/>
              <a:t>该消息跨越</a:t>
            </a:r>
            <a:r>
              <a:rPr lang="en-US" altLang="zh-CN" sz="2600" dirty="0"/>
              <a:t>——</a:t>
            </a:r>
            <a:r>
              <a:rPr lang="zh-CN" altLang="en-US" sz="2600" b="1" dirty="0">
                <a:solidFill>
                  <a:srgbClr val="FF0000"/>
                </a:solidFill>
              </a:rPr>
              <a:t>无线手机通信网</a:t>
            </a:r>
            <a:r>
              <a:rPr lang="zh-CN" altLang="en-US" sz="2600" dirty="0"/>
              <a:t>、</a:t>
            </a:r>
            <a:r>
              <a:rPr lang="zh-CN" altLang="en-US" sz="2600" b="1" dirty="0">
                <a:solidFill>
                  <a:srgbClr val="FF0000"/>
                </a:solidFill>
              </a:rPr>
              <a:t>以太网</a:t>
            </a:r>
            <a:r>
              <a:rPr lang="zh-CN" altLang="en-US" sz="2600" dirty="0"/>
              <a:t>（有线网）、</a:t>
            </a:r>
            <a:r>
              <a:rPr lang="zh-CN" altLang="en-US" sz="2600" b="1" dirty="0">
                <a:solidFill>
                  <a:srgbClr val="FF0000"/>
                </a:solidFill>
              </a:rPr>
              <a:t>无线</a:t>
            </a:r>
            <a:r>
              <a:rPr lang="en-US" altLang="zh-CN" sz="2600" b="1" dirty="0" err="1">
                <a:solidFill>
                  <a:srgbClr val="FF0000"/>
                </a:solidFill>
              </a:rPr>
              <a:t>WiFi</a:t>
            </a:r>
            <a:r>
              <a:rPr lang="zh-CN" altLang="en-US" sz="2600" b="1" dirty="0">
                <a:solidFill>
                  <a:srgbClr val="FF0000"/>
                </a:solidFill>
              </a:rPr>
              <a:t>网络</a:t>
            </a:r>
            <a:r>
              <a:rPr lang="en-US" altLang="zh-CN" sz="2600" dirty="0"/>
              <a:t>——</a:t>
            </a:r>
            <a:r>
              <a:rPr lang="zh-CN" altLang="en-US" sz="2600" dirty="0"/>
              <a:t>这三大网络平台。</a:t>
            </a:r>
            <a:endParaRPr lang="en-US" altLang="zh-CN" sz="2600" dirty="0"/>
          </a:p>
          <a:p>
            <a:pPr lvl="1"/>
            <a:r>
              <a:rPr lang="zh-CN" altLang="en-US" sz="2600" b="1" dirty="0">
                <a:solidFill>
                  <a:srgbClr val="FF0000"/>
                </a:solidFill>
              </a:rPr>
              <a:t>兼容性</a:t>
            </a:r>
            <a:r>
              <a:rPr lang="zh-CN" altLang="en-US" sz="2600" dirty="0"/>
              <a:t>：该消息能被多种通信协议多次编解码，最终被</a:t>
            </a:r>
            <a:r>
              <a:rPr lang="en-US" altLang="zh-CN" sz="2600" dirty="0" err="1"/>
              <a:t>WiFi</a:t>
            </a:r>
            <a:r>
              <a:rPr lang="zh-CN" altLang="en-US" sz="2600" dirty="0"/>
              <a:t>网络终端（笔记本电脑无线网卡）接收</a:t>
            </a:r>
            <a:endParaRPr lang="en-US" altLang="zh-CN" sz="2600" dirty="0"/>
          </a:p>
        </p:txBody>
      </p:sp>
      <p:pic>
        <p:nvPicPr>
          <p:cNvPr id="107" name="Picture 106" descr="100607-iphone4.png"/>
          <p:cNvPicPr>
            <a:picLocks noChangeAspect="1"/>
          </p:cNvPicPr>
          <p:nvPr/>
        </p:nvPicPr>
        <p:blipFill>
          <a:blip r:embed="rId1" cstate="screen"/>
          <a:stretch>
            <a:fillRect/>
          </a:stretch>
        </p:blipFill>
        <p:spPr>
          <a:xfrm>
            <a:off x="150152" y="5476838"/>
            <a:ext cx="611848" cy="995362"/>
          </a:xfrm>
          <a:prstGeom prst="rect">
            <a:avLst/>
          </a:prstGeom>
        </p:spPr>
      </p:pic>
      <p:pic>
        <p:nvPicPr>
          <p:cNvPr id="108" name="Picture 107" descr="christmas-letter.png"/>
          <p:cNvPicPr>
            <a:picLocks noChangeAspect="1"/>
          </p:cNvPicPr>
          <p:nvPr/>
        </p:nvPicPr>
        <p:blipFill>
          <a:blip r:embed="rId2" cstate="screen"/>
          <a:stretch>
            <a:fillRect/>
          </a:stretch>
        </p:blipFill>
        <p:spPr>
          <a:xfrm>
            <a:off x="0" y="4322097"/>
            <a:ext cx="1008890" cy="1008890"/>
          </a:xfrm>
          <a:prstGeom prst="rect">
            <a:avLst/>
          </a:prstGeom>
        </p:spPr>
      </p:pic>
      <p:pic>
        <p:nvPicPr>
          <p:cNvPr id="109" name="Picture 108" descr="juanjo_Router.png"/>
          <p:cNvPicPr>
            <a:picLocks noChangeAspect="1"/>
          </p:cNvPicPr>
          <p:nvPr/>
        </p:nvPicPr>
        <p:blipFill>
          <a:blip r:embed="rId3" cstate="screen"/>
          <a:stretch>
            <a:fillRect/>
          </a:stretch>
        </p:blipFill>
        <p:spPr>
          <a:xfrm>
            <a:off x="3076341" y="5420173"/>
            <a:ext cx="1249904" cy="1249904"/>
          </a:xfrm>
          <a:prstGeom prst="rect">
            <a:avLst/>
          </a:prstGeom>
        </p:spPr>
      </p:pic>
      <p:pic>
        <p:nvPicPr>
          <p:cNvPr id="110" name="Picture 109" descr="network_wireless.png"/>
          <p:cNvPicPr>
            <a:picLocks noChangeAspect="1"/>
          </p:cNvPicPr>
          <p:nvPr/>
        </p:nvPicPr>
        <p:blipFill>
          <a:blip r:embed="rId4" cstate="print"/>
          <a:stretch>
            <a:fillRect/>
          </a:stretch>
        </p:blipFill>
        <p:spPr>
          <a:xfrm>
            <a:off x="1143000" y="5105400"/>
            <a:ext cx="1645658" cy="1645658"/>
          </a:xfrm>
          <a:prstGeom prst="rect">
            <a:avLst/>
          </a:prstGeom>
        </p:spPr>
      </p:pic>
      <p:pic>
        <p:nvPicPr>
          <p:cNvPr id="112" name="Picture 111" descr="juanjo_Router.png"/>
          <p:cNvPicPr>
            <a:picLocks noChangeAspect="1"/>
          </p:cNvPicPr>
          <p:nvPr/>
        </p:nvPicPr>
        <p:blipFill>
          <a:blip r:embed="rId3" cstate="screen"/>
          <a:stretch>
            <a:fillRect/>
          </a:stretch>
        </p:blipFill>
        <p:spPr>
          <a:xfrm>
            <a:off x="4648238" y="5410200"/>
            <a:ext cx="1249904" cy="1249904"/>
          </a:xfrm>
          <a:prstGeom prst="rect">
            <a:avLst/>
          </a:prstGeom>
        </p:spPr>
      </p:pic>
      <p:cxnSp>
        <p:nvCxnSpPr>
          <p:cNvPr id="118" name="Straight Connector 117"/>
          <p:cNvCxnSpPr/>
          <p:nvPr/>
        </p:nvCxnSpPr>
        <p:spPr bwMode="auto">
          <a:xfrm flipH="1">
            <a:off x="2714859" y="6019800"/>
            <a:ext cx="485541" cy="0"/>
          </a:xfrm>
          <a:prstGeom prst="line">
            <a:avLst/>
          </a:prstGeom>
          <a:noFill/>
          <a:ln w="63500" cap="flat" cmpd="sng" algn="ctr">
            <a:solidFill>
              <a:srgbClr val="CC0000"/>
            </a:solidFill>
            <a:prstDash val="solid"/>
            <a:round/>
            <a:headEnd type="none" w="med" len="med"/>
            <a:tailEnd type="none" w="med" len="med"/>
          </a:ln>
          <a:effectLst/>
        </p:spPr>
      </p:cxnSp>
      <p:cxnSp>
        <p:nvCxnSpPr>
          <p:cNvPr id="120" name="Straight Connector 119"/>
          <p:cNvCxnSpPr/>
          <p:nvPr/>
        </p:nvCxnSpPr>
        <p:spPr bwMode="auto">
          <a:xfrm flipH="1">
            <a:off x="4267200" y="6045125"/>
            <a:ext cx="485541" cy="0"/>
          </a:xfrm>
          <a:prstGeom prst="line">
            <a:avLst/>
          </a:prstGeom>
          <a:noFill/>
          <a:ln w="63500" cap="flat" cmpd="sng" algn="ctr">
            <a:solidFill>
              <a:srgbClr val="CC0000"/>
            </a:solidFill>
            <a:prstDash val="solid"/>
            <a:round/>
            <a:headEnd type="none" w="med" len="med"/>
            <a:tailEnd type="none" w="med" len="med"/>
          </a:ln>
          <a:effectLst/>
        </p:spPr>
      </p:cxnSp>
      <p:cxnSp>
        <p:nvCxnSpPr>
          <p:cNvPr id="121" name="Straight Connector 120"/>
          <p:cNvCxnSpPr/>
          <p:nvPr/>
        </p:nvCxnSpPr>
        <p:spPr bwMode="auto">
          <a:xfrm flipH="1">
            <a:off x="5869801" y="6019800"/>
            <a:ext cx="485541" cy="0"/>
          </a:xfrm>
          <a:prstGeom prst="line">
            <a:avLst/>
          </a:prstGeom>
          <a:noFill/>
          <a:ln w="63500" cap="flat" cmpd="sng" algn="ctr">
            <a:solidFill>
              <a:srgbClr val="CC0000"/>
            </a:solidFill>
            <a:prstDash val="solid"/>
            <a:round/>
            <a:headEnd type="none" w="med" len="med"/>
            <a:tailEnd type="none" w="med" len="med"/>
          </a:ln>
          <a:effectLst/>
        </p:spPr>
      </p:cxnSp>
      <p:pic>
        <p:nvPicPr>
          <p:cNvPr id="123" name="Picture 122" descr="macbook_black.png"/>
          <p:cNvPicPr>
            <a:picLocks noChangeAspect="1"/>
          </p:cNvPicPr>
          <p:nvPr/>
        </p:nvPicPr>
        <p:blipFill>
          <a:blip r:embed="rId5" cstate="screen"/>
          <a:stretch>
            <a:fillRect/>
          </a:stretch>
        </p:blipFill>
        <p:spPr>
          <a:xfrm>
            <a:off x="7928167" y="5337367"/>
            <a:ext cx="1139633" cy="1139633"/>
          </a:xfrm>
          <a:prstGeom prst="rect">
            <a:avLst/>
          </a:prstGeom>
        </p:spPr>
      </p:pic>
      <p:pic>
        <p:nvPicPr>
          <p:cNvPr id="124" name="Picture 123" descr="access_point.png"/>
          <p:cNvPicPr>
            <a:picLocks noChangeAspect="1"/>
          </p:cNvPicPr>
          <p:nvPr/>
        </p:nvPicPr>
        <p:blipFill>
          <a:blip r:embed="rId6" cstate="screen"/>
          <a:stretch>
            <a:fillRect/>
          </a:stretch>
        </p:blipFill>
        <p:spPr>
          <a:xfrm>
            <a:off x="6248400" y="5410200"/>
            <a:ext cx="1142962" cy="1142962"/>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6628">
                                            <p:txEl>
                                              <p:pRg st="2" end="2"/>
                                            </p:txEl>
                                          </p:spTgt>
                                        </p:tgtEl>
                                        <p:attrNameLst>
                                          <p:attrName>style.visibility</p:attrName>
                                        </p:attrNameLst>
                                      </p:cBhvr>
                                      <p:to>
                                        <p:strVal val="visible"/>
                                      </p:to>
                                    </p:set>
                                    <p:animEffect transition="in" filter="blinds(horizontal)">
                                      <p:cBhvr>
                                        <p:cTn id="7" dur="500"/>
                                        <p:tgtEl>
                                          <p:spTgt spid="26628">
                                            <p:txEl>
                                              <p:pRg st="2" end="2"/>
                                            </p:txEl>
                                          </p:spTgt>
                                        </p:tgtEl>
                                      </p:cBhvr>
                                    </p:animEffect>
                                  </p:childTnLst>
                                </p:cTn>
                              </p:par>
                            </p:childTnLst>
                          </p:cTn>
                        </p:par>
                        <p:par>
                          <p:cTn id="8" fill="hold">
                            <p:stCondLst>
                              <p:cond delay="500"/>
                            </p:stCondLst>
                            <p:childTnLst>
                              <p:par>
                                <p:cTn id="9" presetID="3" presetClass="entr" presetSubtype="10" fill="hold" nodeType="afterEffect">
                                  <p:stCondLst>
                                    <p:cond delay="0"/>
                                  </p:stCondLst>
                                  <p:childTnLst>
                                    <p:set>
                                      <p:cBhvr>
                                        <p:cTn id="10" dur="1" fill="hold">
                                          <p:stCondLst>
                                            <p:cond delay="0"/>
                                          </p:stCondLst>
                                        </p:cTn>
                                        <p:tgtEl>
                                          <p:spTgt spid="110"/>
                                        </p:tgtEl>
                                        <p:attrNameLst>
                                          <p:attrName>style.visibility</p:attrName>
                                        </p:attrNameLst>
                                      </p:cBhvr>
                                      <p:to>
                                        <p:strVal val="visible"/>
                                      </p:to>
                                    </p:set>
                                    <p:animEffect transition="in" filter="blinds(horizontal)">
                                      <p:cBhvr>
                                        <p:cTn id="11" dur="500"/>
                                        <p:tgtEl>
                                          <p:spTgt spid="110"/>
                                        </p:tgtEl>
                                      </p:cBhvr>
                                    </p:animEffect>
                                  </p:childTnLst>
                                </p:cTn>
                              </p:par>
                            </p:childTnLst>
                          </p:cTn>
                        </p:par>
                        <p:par>
                          <p:cTn id="12" fill="hold">
                            <p:stCondLst>
                              <p:cond delay="1000"/>
                            </p:stCondLst>
                            <p:childTnLst>
                              <p:par>
                                <p:cTn id="13" presetID="3" presetClass="entr" presetSubtype="10" fill="hold" nodeType="afterEffect">
                                  <p:stCondLst>
                                    <p:cond delay="0"/>
                                  </p:stCondLst>
                                  <p:childTnLst>
                                    <p:set>
                                      <p:cBhvr>
                                        <p:cTn id="14" dur="1" fill="hold">
                                          <p:stCondLst>
                                            <p:cond delay="0"/>
                                          </p:stCondLst>
                                        </p:cTn>
                                        <p:tgtEl>
                                          <p:spTgt spid="109"/>
                                        </p:tgtEl>
                                        <p:attrNameLst>
                                          <p:attrName>style.visibility</p:attrName>
                                        </p:attrNameLst>
                                      </p:cBhvr>
                                      <p:to>
                                        <p:strVal val="visible"/>
                                      </p:to>
                                    </p:set>
                                    <p:animEffect transition="in" filter="blinds(horizontal)">
                                      <p:cBhvr>
                                        <p:cTn id="15" dur="500"/>
                                        <p:tgtEl>
                                          <p:spTgt spid="109"/>
                                        </p:tgtEl>
                                      </p:cBhvr>
                                    </p:animEffect>
                                  </p:childTnLst>
                                </p:cTn>
                              </p:par>
                              <p:par>
                                <p:cTn id="16" presetID="3" presetClass="entr" presetSubtype="10" fill="hold" nodeType="withEffect">
                                  <p:stCondLst>
                                    <p:cond delay="0"/>
                                  </p:stCondLst>
                                  <p:childTnLst>
                                    <p:set>
                                      <p:cBhvr>
                                        <p:cTn id="17" dur="1" fill="hold">
                                          <p:stCondLst>
                                            <p:cond delay="0"/>
                                          </p:stCondLst>
                                        </p:cTn>
                                        <p:tgtEl>
                                          <p:spTgt spid="112"/>
                                        </p:tgtEl>
                                        <p:attrNameLst>
                                          <p:attrName>style.visibility</p:attrName>
                                        </p:attrNameLst>
                                      </p:cBhvr>
                                      <p:to>
                                        <p:strVal val="visible"/>
                                      </p:to>
                                    </p:set>
                                    <p:animEffect transition="in" filter="blinds(horizontal)">
                                      <p:cBhvr>
                                        <p:cTn id="18" dur="500"/>
                                        <p:tgtEl>
                                          <p:spTgt spid="112"/>
                                        </p:tgtEl>
                                      </p:cBhvr>
                                    </p:animEffect>
                                  </p:childTnLst>
                                </p:cTn>
                              </p:par>
                              <p:par>
                                <p:cTn id="19" presetID="3" presetClass="entr" presetSubtype="10" fill="hold" nodeType="withEffect">
                                  <p:stCondLst>
                                    <p:cond delay="0"/>
                                  </p:stCondLst>
                                  <p:childTnLst>
                                    <p:set>
                                      <p:cBhvr>
                                        <p:cTn id="20" dur="1" fill="hold">
                                          <p:stCondLst>
                                            <p:cond delay="0"/>
                                          </p:stCondLst>
                                        </p:cTn>
                                        <p:tgtEl>
                                          <p:spTgt spid="118"/>
                                        </p:tgtEl>
                                        <p:attrNameLst>
                                          <p:attrName>style.visibility</p:attrName>
                                        </p:attrNameLst>
                                      </p:cBhvr>
                                      <p:to>
                                        <p:strVal val="visible"/>
                                      </p:to>
                                    </p:set>
                                    <p:animEffect transition="in" filter="blinds(horizontal)">
                                      <p:cBhvr>
                                        <p:cTn id="21" dur="500"/>
                                        <p:tgtEl>
                                          <p:spTgt spid="118"/>
                                        </p:tgtEl>
                                      </p:cBhvr>
                                    </p:animEffect>
                                  </p:childTnLst>
                                </p:cTn>
                              </p:par>
                              <p:par>
                                <p:cTn id="22" presetID="3" presetClass="entr" presetSubtype="10" fill="hold" nodeType="withEffect">
                                  <p:stCondLst>
                                    <p:cond delay="0"/>
                                  </p:stCondLst>
                                  <p:childTnLst>
                                    <p:set>
                                      <p:cBhvr>
                                        <p:cTn id="23" dur="1" fill="hold">
                                          <p:stCondLst>
                                            <p:cond delay="0"/>
                                          </p:stCondLst>
                                        </p:cTn>
                                        <p:tgtEl>
                                          <p:spTgt spid="120"/>
                                        </p:tgtEl>
                                        <p:attrNameLst>
                                          <p:attrName>style.visibility</p:attrName>
                                        </p:attrNameLst>
                                      </p:cBhvr>
                                      <p:to>
                                        <p:strVal val="visible"/>
                                      </p:to>
                                    </p:set>
                                    <p:animEffect transition="in" filter="blinds(horizontal)">
                                      <p:cBhvr>
                                        <p:cTn id="24" dur="500"/>
                                        <p:tgtEl>
                                          <p:spTgt spid="120"/>
                                        </p:tgtEl>
                                      </p:cBhvr>
                                    </p:animEffect>
                                  </p:childTnLst>
                                </p:cTn>
                              </p:par>
                              <p:par>
                                <p:cTn id="25" presetID="3" presetClass="entr" presetSubtype="10" fill="hold" nodeType="withEffect">
                                  <p:stCondLst>
                                    <p:cond delay="0"/>
                                  </p:stCondLst>
                                  <p:childTnLst>
                                    <p:set>
                                      <p:cBhvr>
                                        <p:cTn id="26" dur="1" fill="hold">
                                          <p:stCondLst>
                                            <p:cond delay="0"/>
                                          </p:stCondLst>
                                        </p:cTn>
                                        <p:tgtEl>
                                          <p:spTgt spid="121"/>
                                        </p:tgtEl>
                                        <p:attrNameLst>
                                          <p:attrName>style.visibility</p:attrName>
                                        </p:attrNameLst>
                                      </p:cBhvr>
                                      <p:to>
                                        <p:strVal val="visible"/>
                                      </p:to>
                                    </p:set>
                                    <p:animEffect transition="in" filter="blinds(horizontal)">
                                      <p:cBhvr>
                                        <p:cTn id="27" dur="500"/>
                                        <p:tgtEl>
                                          <p:spTgt spid="121"/>
                                        </p:tgtEl>
                                      </p:cBhvr>
                                    </p:animEffect>
                                  </p:childTnLst>
                                </p:cTn>
                              </p:par>
                            </p:childTnLst>
                          </p:cTn>
                        </p:par>
                        <p:par>
                          <p:cTn id="28" fill="hold">
                            <p:stCondLst>
                              <p:cond delay="1500"/>
                            </p:stCondLst>
                            <p:childTnLst>
                              <p:par>
                                <p:cTn id="29" presetID="3" presetClass="entr" presetSubtype="10" fill="hold" nodeType="afterEffect">
                                  <p:stCondLst>
                                    <p:cond delay="0"/>
                                  </p:stCondLst>
                                  <p:childTnLst>
                                    <p:set>
                                      <p:cBhvr>
                                        <p:cTn id="30" dur="1" fill="hold">
                                          <p:stCondLst>
                                            <p:cond delay="0"/>
                                          </p:stCondLst>
                                        </p:cTn>
                                        <p:tgtEl>
                                          <p:spTgt spid="124"/>
                                        </p:tgtEl>
                                        <p:attrNameLst>
                                          <p:attrName>style.visibility</p:attrName>
                                        </p:attrNameLst>
                                      </p:cBhvr>
                                      <p:to>
                                        <p:strVal val="visible"/>
                                      </p:to>
                                    </p:set>
                                    <p:animEffect transition="in" filter="blinds(horizontal)">
                                      <p:cBhvr>
                                        <p:cTn id="31" dur="500"/>
                                        <p:tgtEl>
                                          <p:spTgt spid="124"/>
                                        </p:tgtEl>
                                      </p:cBhvr>
                                    </p:animEffect>
                                  </p:childTnLst>
                                </p:cTn>
                              </p:par>
                            </p:childTnLst>
                          </p:cTn>
                        </p:par>
                      </p:childTnLst>
                    </p:cTn>
                  </p:par>
                  <p:par>
                    <p:cTn id="32" fill="hold">
                      <p:stCondLst>
                        <p:cond delay="indefinite"/>
                      </p:stCondLst>
                      <p:childTnLst>
                        <p:par>
                          <p:cTn id="33" fill="hold">
                            <p:stCondLst>
                              <p:cond delay="0"/>
                            </p:stCondLst>
                            <p:childTnLst>
                              <p:par>
                                <p:cTn id="34" presetID="3" presetClass="entr" presetSubtype="10" fill="hold" nodeType="clickEffect">
                                  <p:stCondLst>
                                    <p:cond delay="0"/>
                                  </p:stCondLst>
                                  <p:childTnLst>
                                    <p:set>
                                      <p:cBhvr>
                                        <p:cTn id="35" dur="1" fill="hold">
                                          <p:stCondLst>
                                            <p:cond delay="0"/>
                                          </p:stCondLst>
                                        </p:cTn>
                                        <p:tgtEl>
                                          <p:spTgt spid="26628">
                                            <p:txEl>
                                              <p:pRg st="3" end="3"/>
                                            </p:txEl>
                                          </p:spTgt>
                                        </p:tgtEl>
                                        <p:attrNameLst>
                                          <p:attrName>style.visibility</p:attrName>
                                        </p:attrNameLst>
                                      </p:cBhvr>
                                      <p:to>
                                        <p:strVal val="visible"/>
                                      </p:to>
                                    </p:set>
                                    <p:animEffect transition="in" filter="blinds(horizontal)">
                                      <p:cBhvr>
                                        <p:cTn id="36" dur="500"/>
                                        <p:tgtEl>
                                          <p:spTgt spid="26628">
                                            <p:txEl>
                                              <p:pRg st="3" end="3"/>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63" presetClass="path" presetSubtype="0" accel="50000" decel="50000" fill="hold" nodeType="clickEffect">
                                  <p:stCondLst>
                                    <p:cond delay="0"/>
                                  </p:stCondLst>
                                  <p:childTnLst>
                                    <p:animMotion origin="layout" path="M -3.33333E-6 -3.7037E-6 L 0.20313 -3.7037E-6 " pathEditMode="relative" rAng="0" ptsTypes="AA">
                                      <p:cBhvr>
                                        <p:cTn id="40" dur="2000" fill="hold"/>
                                        <p:tgtEl>
                                          <p:spTgt spid="108"/>
                                        </p:tgtEl>
                                        <p:attrNameLst>
                                          <p:attrName>ppt_x</p:attrName>
                                          <p:attrName>ppt_y</p:attrName>
                                        </p:attrNameLst>
                                      </p:cBhvr>
                                      <p:rCtr x="102" y="0"/>
                                    </p:animMotion>
                                  </p:childTnLst>
                                </p:cTn>
                              </p:par>
                            </p:childTnLst>
                          </p:cTn>
                        </p:par>
                      </p:childTnLst>
                    </p:cTn>
                  </p:par>
                  <p:par>
                    <p:cTn id="41" fill="hold">
                      <p:stCondLst>
                        <p:cond delay="indefinite"/>
                      </p:stCondLst>
                      <p:childTnLst>
                        <p:par>
                          <p:cTn id="42" fill="hold">
                            <p:stCondLst>
                              <p:cond delay="0"/>
                            </p:stCondLst>
                            <p:childTnLst>
                              <p:par>
                                <p:cTn id="43" presetID="63" presetClass="path" presetSubtype="0" accel="50000" decel="50000" fill="hold" nodeType="clickEffect">
                                  <p:stCondLst>
                                    <p:cond delay="0"/>
                                  </p:stCondLst>
                                  <p:childTnLst>
                                    <p:animMotion origin="layout" path="M 0.20312 0 L 0.67812 0 " pathEditMode="relative" rAng="0" ptsTypes="AA">
                                      <p:cBhvr>
                                        <p:cTn id="44" dur="2000" fill="hold"/>
                                        <p:tgtEl>
                                          <p:spTgt spid="108"/>
                                        </p:tgtEl>
                                        <p:attrNameLst>
                                          <p:attrName>ppt_x</p:attrName>
                                          <p:attrName>ppt_y</p:attrName>
                                        </p:attrNameLst>
                                      </p:cBhvr>
                                      <p:rCtr x="237" y="0"/>
                                    </p:animMotion>
                                  </p:childTnLst>
                                </p:cTn>
                              </p:par>
                            </p:childTnLst>
                          </p:cTn>
                        </p:par>
                      </p:childTnLst>
                    </p:cTn>
                  </p:par>
                  <p:par>
                    <p:cTn id="45" fill="hold">
                      <p:stCondLst>
                        <p:cond delay="indefinite"/>
                      </p:stCondLst>
                      <p:childTnLst>
                        <p:par>
                          <p:cTn id="46" fill="hold">
                            <p:stCondLst>
                              <p:cond delay="0"/>
                            </p:stCondLst>
                            <p:childTnLst>
                              <p:par>
                                <p:cTn id="47" presetID="63" presetClass="path" presetSubtype="0" accel="50000" decel="50000" fill="hold" nodeType="clickEffect">
                                  <p:stCondLst>
                                    <p:cond delay="0"/>
                                  </p:stCondLst>
                                  <p:childTnLst>
                                    <p:animMotion origin="layout" path="M 0.67812 -3.7037E-6 L 0.88646 -3.7037E-6 " pathEditMode="relative" rAng="0" ptsTypes="AA">
                                      <p:cBhvr>
                                        <p:cTn id="48" dur="2000" fill="hold"/>
                                        <p:tgtEl>
                                          <p:spTgt spid="108"/>
                                        </p:tgtEl>
                                        <p:attrNameLst>
                                          <p:attrName>ppt_x</p:attrName>
                                          <p:attrName>ppt_y</p:attrName>
                                        </p:attrNameLst>
                                      </p:cBhvr>
                                      <p:rCtr x="10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3"/>
          <p:cNvSpPr>
            <a:spLocks noGrp="1" noChangeArrowheads="1"/>
          </p:cNvSpPr>
          <p:nvPr>
            <p:ph type="title"/>
          </p:nvPr>
        </p:nvSpPr>
        <p:spPr/>
        <p:txBody>
          <a:bodyPr/>
          <a:lstStyle/>
          <a:p>
            <a:r>
              <a:rPr lang="zh-CN" altLang="en-US" dirty="0"/>
              <a:t>主要内容</a:t>
            </a:r>
            <a:endParaRPr lang="en-US" dirty="0"/>
          </a:p>
        </p:txBody>
      </p:sp>
      <p:sp>
        <p:nvSpPr>
          <p:cNvPr id="5124" name="Rectangle 4"/>
          <p:cNvSpPr>
            <a:spLocks noGrp="1" noChangeArrowheads="1"/>
          </p:cNvSpPr>
          <p:nvPr>
            <p:ph type="body" idx="1"/>
          </p:nvPr>
        </p:nvSpPr>
        <p:spPr>
          <a:xfrm>
            <a:off x="381000" y="1397000"/>
            <a:ext cx="8382000" cy="4927600"/>
          </a:xfrm>
        </p:spPr>
        <p:txBody>
          <a:bodyPr/>
          <a:lstStyle/>
          <a:p>
            <a:pPr>
              <a:lnSpc>
                <a:spcPct val="150000"/>
              </a:lnSpc>
              <a:spcBef>
                <a:spcPts val="0"/>
              </a:spcBef>
            </a:pPr>
            <a:r>
              <a:rPr lang="zh-CN" altLang="en-US" sz="3200" dirty="0"/>
              <a:t>课程起源</a:t>
            </a:r>
            <a:endParaRPr lang="en-US" altLang="zh-CN" sz="3200" dirty="0"/>
          </a:p>
          <a:p>
            <a:pPr>
              <a:lnSpc>
                <a:spcPct val="150000"/>
              </a:lnSpc>
              <a:spcBef>
                <a:spcPts val="0"/>
              </a:spcBef>
            </a:pPr>
            <a:r>
              <a:rPr lang="zh-CN" altLang="en-US" sz="3200" dirty="0"/>
              <a:t>课程规划 </a:t>
            </a:r>
            <a:endParaRPr lang="en-US" altLang="zh-CN" sz="3200" dirty="0"/>
          </a:p>
          <a:p>
            <a:pPr>
              <a:lnSpc>
                <a:spcPct val="150000"/>
              </a:lnSpc>
              <a:spcBef>
                <a:spcPts val="0"/>
              </a:spcBef>
            </a:pPr>
            <a:r>
              <a:rPr lang="zh-CN" altLang="en-US" sz="3200" dirty="0"/>
              <a:t>五个有趣的现实问题 </a:t>
            </a:r>
            <a:endParaRPr lang="en-US" sz="3200" dirty="0"/>
          </a:p>
          <a:p>
            <a:pPr>
              <a:lnSpc>
                <a:spcPct val="150000"/>
              </a:lnSpc>
              <a:spcBef>
                <a:spcPts val="0"/>
              </a:spcBef>
            </a:pPr>
            <a:r>
              <a:rPr lang="zh-CN" altLang="en-US" sz="3200" dirty="0"/>
              <a:t>课程主体内容</a:t>
            </a:r>
            <a:endParaRPr lang="en-US" altLang="zh-CN" sz="3200" dirty="0"/>
          </a:p>
          <a:p>
            <a:pPr>
              <a:lnSpc>
                <a:spcPct val="150000"/>
              </a:lnSpc>
              <a:spcBef>
                <a:spcPts val="0"/>
              </a:spcBef>
            </a:pPr>
            <a:r>
              <a:rPr lang="zh-CN" altLang="en-US" sz="3200" dirty="0"/>
              <a:t>注意事项</a:t>
            </a:r>
            <a:br>
              <a:rPr lang="en-US" altLang="zh-CN" sz="3200" dirty="0"/>
            </a:br>
            <a:endParaRPr lang="en-US" sz="3200" dirty="0"/>
          </a:p>
        </p:txBody>
      </p:sp>
      <p:sp>
        <p:nvSpPr>
          <p:cNvPr id="4" name="箭头: 左 3"/>
          <p:cNvSpPr/>
          <p:nvPr/>
        </p:nvSpPr>
        <p:spPr bwMode="auto">
          <a:xfrm>
            <a:off x="3429000" y="3810000"/>
            <a:ext cx="609600" cy="457200"/>
          </a:xfrm>
          <a:prstGeom prst="leftArrow">
            <a:avLst/>
          </a:prstGeom>
          <a:solidFill>
            <a:srgbClr val="C00000"/>
          </a:solidFill>
          <a:ln w="25400" cap="flat" cmpd="sng" algn="ctr">
            <a:noFill/>
            <a:prstDash val="solid"/>
            <a:round/>
            <a:headEnd type="none" w="med" len="med"/>
            <a:tailEnd type="triangl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2400" b="1" i="0" u="none" strike="noStrike" cap="none" normalizeH="0" baseline="0">
              <a:ln>
                <a:noFill/>
              </a:ln>
              <a:solidFill>
                <a:schemeClr val="tx1"/>
              </a:solidFill>
              <a:latin typeface="Arial Narrow" panose="020B060602020203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400">
        <p14:doors dir="vert"/>
      </p:transition>
    </mc:Choice>
    <mc:Fallback>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课程主体内容</a:t>
            </a:r>
            <a:endParaRPr lang="zh-CN" altLang="en-US" dirty="0"/>
          </a:p>
        </p:txBody>
      </p:sp>
      <p:sp>
        <p:nvSpPr>
          <p:cNvPr id="3" name="内容占位符 2"/>
          <p:cNvSpPr>
            <a:spLocks noGrp="1"/>
          </p:cNvSpPr>
          <p:nvPr>
            <p:ph idx="1"/>
          </p:nvPr>
        </p:nvSpPr>
        <p:spPr>
          <a:xfrm>
            <a:off x="396875" y="1362075"/>
            <a:ext cx="8442325" cy="4972050"/>
          </a:xfrm>
        </p:spPr>
        <p:txBody>
          <a:bodyPr/>
          <a:lstStyle/>
          <a:p>
            <a:pPr marL="514350" indent="-514350">
              <a:buFont typeface="+mj-ea"/>
              <a:buAutoNum type="circleNumDbPlain"/>
            </a:pPr>
            <a:r>
              <a:rPr lang="zh-CN" altLang="en-US" dirty="0"/>
              <a:t>程序与数据</a:t>
            </a:r>
            <a:r>
              <a:rPr lang="en-US" altLang="zh-CN" dirty="0"/>
              <a:t>		Programs and Data</a:t>
            </a:r>
            <a:endParaRPr lang="en-US" altLang="zh-CN" dirty="0"/>
          </a:p>
          <a:p>
            <a:pPr marL="514350" indent="-514350">
              <a:buFont typeface="+mj-ea"/>
              <a:buAutoNum type="circleNumDbPlain"/>
            </a:pPr>
            <a:r>
              <a:rPr lang="zh-CN" altLang="en-US" dirty="0"/>
              <a:t>处理器体系结构</a:t>
            </a:r>
            <a:r>
              <a:rPr lang="en-US" altLang="zh-CN" dirty="0"/>
              <a:t>	Processor Architecture</a:t>
            </a:r>
            <a:endParaRPr lang="en-US" altLang="zh-CN" dirty="0"/>
          </a:p>
          <a:p>
            <a:pPr marL="514350" indent="-514350">
              <a:buFont typeface="+mj-ea"/>
              <a:buAutoNum type="circleNumDbPlain"/>
            </a:pPr>
            <a:r>
              <a:rPr lang="zh-CN" altLang="en-US" dirty="0"/>
              <a:t>程序性能</a:t>
            </a:r>
            <a:r>
              <a:rPr lang="en-US" altLang="zh-CN" dirty="0"/>
              <a:t>		Performance</a:t>
            </a:r>
            <a:endParaRPr lang="en-US" altLang="zh-CN" dirty="0"/>
          </a:p>
          <a:p>
            <a:pPr marL="514350" indent="-514350">
              <a:buFont typeface="+mj-ea"/>
              <a:buAutoNum type="circleNumDbPlain"/>
            </a:pPr>
            <a:r>
              <a:rPr lang="zh-CN" altLang="en-US" dirty="0"/>
              <a:t>分级存储器体系</a:t>
            </a:r>
            <a:r>
              <a:rPr lang="en-US" altLang="zh-CN" dirty="0"/>
              <a:t>	The Memory Hierarchy</a:t>
            </a:r>
            <a:endParaRPr lang="en-US" altLang="zh-CN" dirty="0"/>
          </a:p>
          <a:p>
            <a:pPr marL="514350" indent="-514350">
              <a:buFont typeface="+mj-ea"/>
              <a:buAutoNum type="circleNumDbPlain"/>
            </a:pPr>
            <a:r>
              <a:rPr lang="zh-CN" altLang="en-US" dirty="0"/>
              <a:t>异常控制流</a:t>
            </a:r>
            <a:r>
              <a:rPr lang="en-US" altLang="zh-CN" dirty="0"/>
              <a:t>		Exceptional Control Flow</a:t>
            </a:r>
            <a:endParaRPr lang="en-US" altLang="zh-CN" dirty="0"/>
          </a:p>
          <a:p>
            <a:pPr marL="514350" indent="-514350">
              <a:buFont typeface="+mj-ea"/>
              <a:buAutoNum type="circleNumDbPlain"/>
            </a:pPr>
            <a:r>
              <a:rPr lang="zh-CN" altLang="en-US" dirty="0"/>
              <a:t>虚拟内存</a:t>
            </a:r>
            <a:r>
              <a:rPr lang="en-US" altLang="zh-CN" dirty="0"/>
              <a:t>		Virtual Memory</a:t>
            </a:r>
            <a:endParaRPr lang="en-US" altLang="zh-CN" dirty="0"/>
          </a:p>
          <a:p>
            <a:pPr marL="514350" indent="-514350">
              <a:buFont typeface="+mj-ea"/>
              <a:buAutoNum type="circleNumDbPlain"/>
            </a:pPr>
            <a:r>
              <a:rPr lang="zh-CN" altLang="en-US" dirty="0"/>
              <a:t>网络、并发</a:t>
            </a:r>
            <a:r>
              <a:rPr lang="en-US" altLang="zh-CN" dirty="0"/>
              <a:t>		Networking, and Concurrency</a:t>
            </a:r>
            <a:endParaRPr lang="en-US" altLang="zh-CN" dirty="0"/>
          </a:p>
          <a:p>
            <a:endParaRPr lang="zh-CN" altLang="en-US" dirty="0"/>
          </a:p>
        </p:txBody>
      </p:sp>
      <p:pic>
        <p:nvPicPr>
          <p:cNvPr id="5" name="Picture 6" descr="pic-digitalsignal.jpg"/>
          <p:cNvPicPr>
            <a:picLocks noChangeAspect="1"/>
          </p:cNvPicPr>
          <p:nvPr/>
        </p:nvPicPr>
        <p:blipFill>
          <a:blip r:embed="rId1" cstate="screen"/>
          <a:stretch>
            <a:fillRect/>
          </a:stretch>
        </p:blipFill>
        <p:spPr>
          <a:xfrm>
            <a:off x="1707074" y="5125705"/>
            <a:ext cx="2445990" cy="1498600"/>
          </a:xfrm>
          <a:prstGeom prst="rect">
            <a:avLst/>
          </a:prstGeom>
        </p:spPr>
      </p:pic>
      <p:pic>
        <p:nvPicPr>
          <p:cNvPr id="8" name="Picture 20" descr="basic.gif"/>
          <p:cNvPicPr>
            <a:picLocks noChangeAspect="1"/>
          </p:cNvPicPr>
          <p:nvPr/>
        </p:nvPicPr>
        <p:blipFill>
          <a:blip r:embed="rId2" cstate="print"/>
          <a:stretch>
            <a:fillRect/>
          </a:stretch>
        </p:blipFill>
        <p:spPr>
          <a:xfrm>
            <a:off x="4876800" y="4972215"/>
            <a:ext cx="1773091" cy="1766137"/>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1" name="Rectangle 3"/>
          <p:cNvSpPr>
            <a:spLocks noGrp="1" noChangeArrowheads="1"/>
          </p:cNvSpPr>
          <p:nvPr>
            <p:ph type="title"/>
          </p:nvPr>
        </p:nvSpPr>
        <p:spPr/>
        <p:txBody>
          <a:bodyPr/>
          <a:lstStyle/>
          <a:p>
            <a:pPr marL="119380" indent="-119380"/>
            <a:r>
              <a:rPr lang="zh-CN" altLang="en-US" dirty="0"/>
              <a:t> 一、程序与数据</a:t>
            </a:r>
            <a:br>
              <a:rPr lang="en-US" altLang="zh-CN" dirty="0"/>
            </a:br>
            <a:r>
              <a:rPr lang="en-US" dirty="0"/>
              <a:t>Programs and Data (1/2)</a:t>
            </a:r>
            <a:endParaRPr lang="en-US" dirty="0"/>
          </a:p>
        </p:txBody>
      </p:sp>
      <p:sp>
        <p:nvSpPr>
          <p:cNvPr id="43012" name="Rectangle 4"/>
          <p:cNvSpPr>
            <a:spLocks noGrp="1" noChangeArrowheads="1"/>
          </p:cNvSpPr>
          <p:nvPr>
            <p:ph type="body" idx="1"/>
          </p:nvPr>
        </p:nvSpPr>
        <p:spPr>
          <a:xfrm>
            <a:off x="396875" y="1581150"/>
            <a:ext cx="7896225" cy="4972050"/>
          </a:xfrm>
        </p:spPr>
        <p:txBody>
          <a:bodyPr/>
          <a:lstStyle/>
          <a:p>
            <a:pPr algn="just"/>
            <a:r>
              <a:rPr lang="zh-CN" altLang="en-US" sz="2400" dirty="0"/>
              <a:t>主要知识点</a:t>
            </a:r>
            <a:endParaRPr lang="en-US" sz="2400" dirty="0"/>
          </a:p>
          <a:p>
            <a:pPr marL="552450" lvl="1" algn="just"/>
            <a:r>
              <a:rPr lang="en-US" altLang="zh-CN" sz="2000" dirty="0"/>
              <a:t>b</a:t>
            </a:r>
            <a:r>
              <a:rPr lang="en-US" sz="2000" dirty="0"/>
              <a:t>its operations, arithmetic, assembly language programs</a:t>
            </a:r>
            <a:endParaRPr lang="en-US" sz="2000" dirty="0"/>
          </a:p>
          <a:p>
            <a:pPr marL="552450" lvl="1" algn="just"/>
            <a:r>
              <a:rPr lang="en-US" sz="2000" dirty="0"/>
              <a:t>representation of C control and data structures</a:t>
            </a:r>
            <a:endParaRPr lang="en-US" sz="2000" dirty="0"/>
          </a:p>
          <a:p>
            <a:pPr marL="152400" algn="just"/>
            <a:r>
              <a:rPr lang="zh-CN" altLang="en-US" sz="2400" dirty="0"/>
              <a:t>涉及领域</a:t>
            </a:r>
            <a:endParaRPr lang="en-US" sz="2400" dirty="0"/>
          </a:p>
          <a:p>
            <a:pPr marL="552450" lvl="1" algn="just"/>
            <a:r>
              <a:rPr lang="en-US" sz="2000" dirty="0"/>
              <a:t>architecture and compilers </a:t>
            </a:r>
            <a:endParaRPr lang="en-US" sz="2000" dirty="0"/>
          </a:p>
          <a:p>
            <a:pPr algn="just"/>
            <a:r>
              <a:rPr lang="zh-CN" altLang="en-US" sz="2400" dirty="0"/>
              <a:t>对应的实验题 </a:t>
            </a:r>
            <a:r>
              <a:rPr lang="en-US" altLang="zh-CN" sz="2400" dirty="0"/>
              <a:t>(Labs)</a:t>
            </a:r>
            <a:endParaRPr lang="en-US" sz="2400" dirty="0"/>
          </a:p>
          <a:p>
            <a:pPr marL="552450" lvl="1" algn="just"/>
            <a:r>
              <a:rPr lang="en-US" sz="2000" dirty="0"/>
              <a:t>L1 (data lab): Manipulating bits. </a:t>
            </a:r>
            <a:r>
              <a:rPr lang="zh-CN" altLang="en-US" sz="2000" b="1" dirty="0">
                <a:solidFill>
                  <a:srgbClr val="C00000"/>
                </a:solidFill>
              </a:rPr>
              <a:t>位级数据操作实验</a:t>
            </a:r>
            <a:endParaRPr lang="en-US" altLang="zh-CN" sz="2000" dirty="0">
              <a:solidFill>
                <a:srgbClr val="C00000"/>
              </a:solidFill>
            </a:endParaRPr>
          </a:p>
          <a:p>
            <a:pPr marL="266700" lvl="1" indent="0" algn="just">
              <a:buNone/>
            </a:pPr>
            <a:r>
              <a:rPr lang="en-US" altLang="zh-CN" sz="2000" dirty="0"/>
              <a:t> 	</a:t>
            </a:r>
            <a:r>
              <a:rPr lang="zh-CN" altLang="en-US" sz="2000" dirty="0"/>
              <a:t>在严格限制操作类型的前提下，通过编程解决一系列“难题”，实现各种“简单”的逻辑和算术功能。</a:t>
            </a:r>
            <a:endParaRPr lang="en-US" altLang="zh-CN" sz="2000" dirty="0"/>
          </a:p>
          <a:p>
            <a:pPr marL="266700" lvl="1" indent="0" algn="just">
              <a:buNone/>
            </a:pPr>
            <a:r>
              <a:rPr lang="en-US" altLang="zh-CN" sz="2000" dirty="0"/>
              <a:t>	</a:t>
            </a:r>
            <a:r>
              <a:rPr lang="zh-CN" altLang="en-US" sz="2000" dirty="0"/>
              <a:t>该实验可以帮助学生理解各种数据类型的位一级的表达方式，以及位一级的数据操作的实际行为，同时，加深学生对二进制和硬件指令的理解。</a:t>
            </a:r>
            <a:endParaRPr lang="en-US" sz="2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3012">
                                            <p:txEl>
                                              <p:pRg st="0" end="0"/>
                                            </p:txEl>
                                          </p:spTgt>
                                        </p:tgtEl>
                                        <p:attrNameLst>
                                          <p:attrName>style.visibility</p:attrName>
                                        </p:attrNameLst>
                                      </p:cBhvr>
                                      <p:to>
                                        <p:strVal val="visible"/>
                                      </p:to>
                                    </p:set>
                                    <p:animEffect transition="in" filter="fade">
                                      <p:cBhvr>
                                        <p:cTn id="7" dur="500"/>
                                        <p:tgtEl>
                                          <p:spTgt spid="4301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3012">
                                            <p:txEl>
                                              <p:pRg st="1" end="1"/>
                                            </p:txEl>
                                          </p:spTgt>
                                        </p:tgtEl>
                                        <p:attrNameLst>
                                          <p:attrName>style.visibility</p:attrName>
                                        </p:attrNameLst>
                                      </p:cBhvr>
                                      <p:to>
                                        <p:strVal val="visible"/>
                                      </p:to>
                                    </p:set>
                                    <p:animEffect transition="in" filter="fade">
                                      <p:cBhvr>
                                        <p:cTn id="10" dur="500"/>
                                        <p:tgtEl>
                                          <p:spTgt spid="43012">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3012">
                                            <p:txEl>
                                              <p:pRg st="2" end="2"/>
                                            </p:txEl>
                                          </p:spTgt>
                                        </p:tgtEl>
                                        <p:attrNameLst>
                                          <p:attrName>style.visibility</p:attrName>
                                        </p:attrNameLst>
                                      </p:cBhvr>
                                      <p:to>
                                        <p:strVal val="visible"/>
                                      </p:to>
                                    </p:set>
                                    <p:animEffect transition="in" filter="fade">
                                      <p:cBhvr>
                                        <p:cTn id="13" dur="500"/>
                                        <p:tgtEl>
                                          <p:spTgt spid="43012">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43012">
                                            <p:txEl>
                                              <p:pRg st="3" end="3"/>
                                            </p:txEl>
                                          </p:spTgt>
                                        </p:tgtEl>
                                        <p:attrNameLst>
                                          <p:attrName>style.visibility</p:attrName>
                                        </p:attrNameLst>
                                      </p:cBhvr>
                                      <p:to>
                                        <p:strVal val="visible"/>
                                      </p:to>
                                    </p:set>
                                    <p:animEffect transition="in" filter="fade">
                                      <p:cBhvr>
                                        <p:cTn id="18" dur="500"/>
                                        <p:tgtEl>
                                          <p:spTgt spid="43012">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43012">
                                            <p:txEl>
                                              <p:pRg st="4" end="4"/>
                                            </p:txEl>
                                          </p:spTgt>
                                        </p:tgtEl>
                                        <p:attrNameLst>
                                          <p:attrName>style.visibility</p:attrName>
                                        </p:attrNameLst>
                                      </p:cBhvr>
                                      <p:to>
                                        <p:strVal val="visible"/>
                                      </p:to>
                                    </p:set>
                                    <p:animEffect transition="in" filter="fade">
                                      <p:cBhvr>
                                        <p:cTn id="21" dur="500"/>
                                        <p:tgtEl>
                                          <p:spTgt spid="43012">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43012">
                                            <p:txEl>
                                              <p:pRg st="5" end="5"/>
                                            </p:txEl>
                                          </p:spTgt>
                                        </p:tgtEl>
                                        <p:attrNameLst>
                                          <p:attrName>style.visibility</p:attrName>
                                        </p:attrNameLst>
                                      </p:cBhvr>
                                      <p:to>
                                        <p:strVal val="visible"/>
                                      </p:to>
                                    </p:set>
                                    <p:animEffect transition="in" filter="fade">
                                      <p:cBhvr>
                                        <p:cTn id="26" dur="500"/>
                                        <p:tgtEl>
                                          <p:spTgt spid="43012">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43012">
                                            <p:txEl>
                                              <p:pRg st="6" end="6"/>
                                            </p:txEl>
                                          </p:spTgt>
                                        </p:tgtEl>
                                        <p:attrNameLst>
                                          <p:attrName>style.visibility</p:attrName>
                                        </p:attrNameLst>
                                      </p:cBhvr>
                                      <p:to>
                                        <p:strVal val="visible"/>
                                      </p:to>
                                    </p:set>
                                    <p:animEffect transition="in" filter="fade">
                                      <p:cBhvr>
                                        <p:cTn id="29" dur="500"/>
                                        <p:tgtEl>
                                          <p:spTgt spid="43012">
                                            <p:txEl>
                                              <p:pRg st="6" end="6"/>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43012">
                                            <p:txEl>
                                              <p:pRg st="7" end="7"/>
                                            </p:txEl>
                                          </p:spTgt>
                                        </p:tgtEl>
                                        <p:attrNameLst>
                                          <p:attrName>style.visibility</p:attrName>
                                        </p:attrNameLst>
                                      </p:cBhvr>
                                      <p:to>
                                        <p:strVal val="visible"/>
                                      </p:to>
                                    </p:set>
                                    <p:animEffect transition="in" filter="fade">
                                      <p:cBhvr>
                                        <p:cTn id="32" dur="500"/>
                                        <p:tgtEl>
                                          <p:spTgt spid="43012">
                                            <p:txEl>
                                              <p:pRg st="7" end="7"/>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43012">
                                            <p:txEl>
                                              <p:pRg st="8" end="8"/>
                                            </p:txEl>
                                          </p:spTgt>
                                        </p:tgtEl>
                                        <p:attrNameLst>
                                          <p:attrName>style.visibility</p:attrName>
                                        </p:attrNameLst>
                                      </p:cBhvr>
                                      <p:to>
                                        <p:strVal val="visible"/>
                                      </p:to>
                                    </p:set>
                                    <p:animEffect transition="in" filter="fade">
                                      <p:cBhvr>
                                        <p:cTn id="35" dur="500"/>
                                        <p:tgtEl>
                                          <p:spTgt spid="43012">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012"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1" name="Rectangle 3"/>
          <p:cNvSpPr>
            <a:spLocks noGrp="1" noChangeArrowheads="1"/>
          </p:cNvSpPr>
          <p:nvPr>
            <p:ph type="title"/>
          </p:nvPr>
        </p:nvSpPr>
        <p:spPr/>
        <p:txBody>
          <a:bodyPr/>
          <a:lstStyle/>
          <a:p>
            <a:r>
              <a:rPr lang="zh-CN" altLang="en-US" dirty="0"/>
              <a:t> 一、程序与数据</a:t>
            </a:r>
            <a:br>
              <a:rPr lang="en-US" altLang="zh-CN" dirty="0"/>
            </a:br>
            <a:r>
              <a:rPr lang="en-US" dirty="0"/>
              <a:t>Programs and Data (2/2)</a:t>
            </a:r>
            <a:endParaRPr lang="en-US" dirty="0"/>
          </a:p>
        </p:txBody>
      </p:sp>
      <p:sp>
        <p:nvSpPr>
          <p:cNvPr id="43012" name="Rectangle 4"/>
          <p:cNvSpPr>
            <a:spLocks noGrp="1" noChangeArrowheads="1"/>
          </p:cNvSpPr>
          <p:nvPr>
            <p:ph type="body" idx="1"/>
          </p:nvPr>
        </p:nvSpPr>
        <p:spPr/>
        <p:txBody>
          <a:bodyPr/>
          <a:lstStyle/>
          <a:p>
            <a:pPr marL="552450" lvl="1" algn="just"/>
            <a:r>
              <a:rPr lang="en-US" sz="2000" dirty="0"/>
              <a:t>L2 (bomb lab): Defusing a binary bomb. </a:t>
            </a:r>
            <a:r>
              <a:rPr lang="zh-CN" altLang="en-US" sz="2000" b="1" dirty="0">
                <a:solidFill>
                  <a:srgbClr val="C00000"/>
                </a:solidFill>
              </a:rPr>
              <a:t>拆解二进制炸弹实验</a:t>
            </a:r>
            <a:endParaRPr lang="en-US" altLang="zh-CN" sz="2000" dirty="0"/>
          </a:p>
          <a:p>
            <a:pPr marL="266700" lvl="1" indent="0" algn="just">
              <a:buNone/>
            </a:pPr>
            <a:r>
              <a:rPr lang="en-US" altLang="zh-CN" sz="2000" dirty="0"/>
              <a:t>	</a:t>
            </a:r>
            <a:r>
              <a:rPr lang="zh-CN" altLang="en-US" sz="2000" dirty="0"/>
              <a:t>“二进制炸弹”是一个趣称，该程序为二进制可执行程序；拆解过程共分为</a:t>
            </a:r>
            <a:r>
              <a:rPr lang="en-US" altLang="zh-CN" sz="2000" dirty="0"/>
              <a:t>6</a:t>
            </a:r>
            <a:r>
              <a:rPr lang="zh-CN" altLang="en-US" sz="2000" dirty="0"/>
              <a:t>个关卡，需要学生分别输入</a:t>
            </a:r>
            <a:r>
              <a:rPr lang="en-US" altLang="zh-CN" sz="2000" dirty="0"/>
              <a:t>6</a:t>
            </a:r>
            <a:r>
              <a:rPr lang="zh-CN" altLang="en-US" sz="2000" dirty="0"/>
              <a:t>次正确的数据来进行拆解，如果任何一次数据错误，则会引爆炸弹，导致拆解失败。</a:t>
            </a:r>
            <a:endParaRPr lang="en-US" altLang="zh-CN" sz="2000" dirty="0"/>
          </a:p>
          <a:p>
            <a:pPr marL="266700" lvl="1" indent="0" algn="just">
              <a:buNone/>
            </a:pPr>
            <a:r>
              <a:rPr lang="en-US" altLang="zh-CN" sz="2000" dirty="0"/>
              <a:t>	</a:t>
            </a:r>
            <a:r>
              <a:rPr lang="zh-CN" altLang="en-US" sz="2000" dirty="0"/>
              <a:t>该实验可以帮助学生理解高级语言是如何编译成汇编语言的，并且，在实验过程中，加深了学生对于数据在内存中的存储方式，以及数据、指针和指令等各种知识点之间的关联和理解。</a:t>
            </a:r>
            <a:endParaRPr lang="en-US" sz="2000" dirty="0"/>
          </a:p>
          <a:p>
            <a:pPr marL="552450" lvl="1" algn="just"/>
            <a:endParaRPr lang="en-US" sz="2000" dirty="0"/>
          </a:p>
          <a:p>
            <a:pPr marL="552450" lvl="1" algn="just"/>
            <a:r>
              <a:rPr lang="en-US" sz="2000" dirty="0"/>
              <a:t>L3 (attack lab): Hacking a buffer bomb. </a:t>
            </a:r>
            <a:r>
              <a:rPr lang="zh-CN" altLang="en-US" sz="2000" b="1" dirty="0">
                <a:solidFill>
                  <a:srgbClr val="C00000"/>
                </a:solidFill>
              </a:rPr>
              <a:t>缓冲区溢出实验</a:t>
            </a:r>
            <a:endParaRPr lang="en-US" altLang="zh-CN" sz="2000" dirty="0"/>
          </a:p>
          <a:p>
            <a:pPr marL="266700" lvl="1" indent="0" algn="just">
              <a:buNone/>
            </a:pPr>
            <a:r>
              <a:rPr lang="en-US" altLang="zh-CN" sz="2000" dirty="0"/>
              <a:t>	</a:t>
            </a:r>
            <a:r>
              <a:rPr lang="zh-CN" altLang="en-US" sz="2000" dirty="0"/>
              <a:t>缓冲区溢出是操作系统和网络服务器的一种常见安全隐患。本实验通过模拟缓冲区溢出攻击，达到修改程序运行时行为的目的，来帮助学生理解栈的组织方式和重要性，以及缓冲区溢出的本质原理，同时增强学生对于计算机系统的安全防范意识。</a:t>
            </a:r>
            <a:endParaRPr lang="en-US" sz="20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合作建设课程</a:t>
            </a:r>
            <a:endParaRPr lang="zh-CN" altLang="en-US" dirty="0"/>
          </a:p>
        </p:txBody>
      </p:sp>
      <p:pic>
        <p:nvPicPr>
          <p:cNvPr id="6" name="图片 5" descr="D:\工作\32_课程教学\计算机系统\课程照片\12-Dave课后答疑.jpg"/>
          <p:cNvPicPr/>
          <p:nvPr/>
        </p:nvPicPr>
        <p:blipFill>
          <a:blip r:embed="rId1" cstate="screen">
            <a:extLst>
              <a:ext uri="{BEBA8EAE-BF5A-486C-A8C5-ECC9F3942E4B}">
                <a14:imgProps xmlns:a14="http://schemas.microsoft.com/office/drawing/2010/main">
                  <a14:imgLayer r:embed="rId2">
                    <a14:imgEffect>
                      <a14:brightnessContrast bright="20000"/>
                    </a14:imgEffect>
                  </a14:imgLayer>
                </a14:imgProps>
              </a:ext>
            </a:extLst>
          </a:blip>
          <a:srcRect/>
          <a:stretch>
            <a:fillRect/>
          </a:stretch>
        </p:blipFill>
        <p:spPr bwMode="auto">
          <a:xfrm>
            <a:off x="3810000" y="1600200"/>
            <a:ext cx="5048272" cy="3535607"/>
          </a:xfrm>
          <a:prstGeom prst="rect">
            <a:avLst/>
          </a:prstGeom>
          <a:noFill/>
          <a:ln>
            <a:noFill/>
          </a:ln>
        </p:spPr>
      </p:pic>
      <p:pic>
        <p:nvPicPr>
          <p:cNvPr id="4" name="图片 3" descr="D:\工作\32_课程教学\计算机系统\院长来访日程\活动照片\学院\IMG_2802.jpg"/>
          <p:cNvPicPr/>
          <p:nvPr/>
        </p:nvPicPr>
        <p:blipFill>
          <a:blip r:embed="rId3" cstate="screen"/>
          <a:srcRect/>
          <a:stretch>
            <a:fillRect/>
          </a:stretch>
        </p:blipFill>
        <p:spPr bwMode="auto">
          <a:xfrm>
            <a:off x="112721" y="1153247"/>
            <a:ext cx="4781205" cy="3239789"/>
          </a:xfrm>
          <a:prstGeom prst="rect">
            <a:avLst/>
          </a:prstGeom>
          <a:noFill/>
          <a:ln>
            <a:noFill/>
          </a:ln>
        </p:spPr>
      </p:pic>
      <p:pic>
        <p:nvPicPr>
          <p:cNvPr id="5" name="图片 4" descr="D:\工作\32_课程教学\计算机系统\课程照片\22-Greg授课.jpg"/>
          <p:cNvPicPr/>
          <p:nvPr/>
        </p:nvPicPr>
        <p:blipFill>
          <a:blip r:embed="rId4" cstate="screen"/>
          <a:srcRect/>
          <a:stretch>
            <a:fillRect/>
          </a:stretch>
        </p:blipFill>
        <p:spPr bwMode="auto">
          <a:xfrm>
            <a:off x="709277" y="3334136"/>
            <a:ext cx="5410200" cy="3417032"/>
          </a:xfrm>
          <a:prstGeom prst="rect">
            <a:avLst/>
          </a:prstGeom>
          <a:noFill/>
          <a:ln>
            <a:noFill/>
          </a:ln>
        </p:spPr>
      </p:pic>
      <p:sp>
        <p:nvSpPr>
          <p:cNvPr id="7" name="矩形 6"/>
          <p:cNvSpPr/>
          <p:nvPr/>
        </p:nvSpPr>
        <p:spPr>
          <a:xfrm>
            <a:off x="2812419" y="2971057"/>
            <a:ext cx="3942711" cy="1015663"/>
          </a:xfrm>
          <a:prstGeom prst="rect">
            <a:avLst/>
          </a:prstGeom>
          <a:solidFill>
            <a:srgbClr val="FFFFFF">
              <a:alpha val="80000"/>
            </a:srgbClr>
          </a:solidFill>
        </p:spPr>
        <p:txBody>
          <a:bodyPr wrap="square">
            <a:spAutoFit/>
          </a:bodyPr>
          <a:lstStyle/>
          <a:p>
            <a:pPr algn="ctr"/>
            <a:r>
              <a:rPr lang="zh-CN" altLang="en-US" sz="3000" dirty="0">
                <a:solidFill>
                  <a:srgbClr val="C00000"/>
                </a:solidFill>
              </a:rPr>
              <a:t>课程特点：</a:t>
            </a:r>
            <a:endParaRPr lang="en-US" altLang="zh-CN" sz="3000" dirty="0">
              <a:solidFill>
                <a:srgbClr val="C00000"/>
              </a:solidFill>
            </a:endParaRPr>
          </a:p>
          <a:p>
            <a:pPr algn="ctr"/>
            <a:r>
              <a:rPr lang="zh-CN" altLang="en-US" sz="3000" dirty="0">
                <a:solidFill>
                  <a:srgbClr val="C00000"/>
                </a:solidFill>
              </a:rPr>
              <a:t>影响面广，关注度高</a:t>
            </a:r>
            <a:endParaRPr lang="zh-CN" altLang="en-US" sz="3000" dirty="0">
              <a:solidFill>
                <a:srgbClr val="C0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anim calcmode="lin" valueType="num">
                                      <p:cBhvr>
                                        <p:cTn id="15" dur="1000" fill="hold"/>
                                        <p:tgtEl>
                                          <p:spTgt spid="6"/>
                                        </p:tgtEl>
                                        <p:attrNameLst>
                                          <p:attrName>ppt_x</p:attrName>
                                        </p:attrNameLst>
                                      </p:cBhvr>
                                      <p:tavLst>
                                        <p:tav tm="0">
                                          <p:val>
                                            <p:strVal val="#ppt_x"/>
                                          </p:val>
                                        </p:tav>
                                        <p:tav tm="100000">
                                          <p:val>
                                            <p:strVal val="#ppt_x"/>
                                          </p:val>
                                        </p:tav>
                                      </p:tavLst>
                                    </p:anim>
                                    <p:anim calcmode="lin" valueType="num">
                                      <p:cBhvr>
                                        <p:cTn id="1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1000"/>
                                        <p:tgtEl>
                                          <p:spTgt spid="5"/>
                                        </p:tgtEl>
                                      </p:cBhvr>
                                    </p:animEffect>
                                    <p:anim calcmode="lin" valueType="num">
                                      <p:cBhvr>
                                        <p:cTn id="22" dur="1000" fill="hold"/>
                                        <p:tgtEl>
                                          <p:spTgt spid="5"/>
                                        </p:tgtEl>
                                        <p:attrNameLst>
                                          <p:attrName>ppt_x</p:attrName>
                                        </p:attrNameLst>
                                      </p:cBhvr>
                                      <p:tavLst>
                                        <p:tav tm="0">
                                          <p:val>
                                            <p:strVal val="#ppt_x"/>
                                          </p:val>
                                        </p:tav>
                                        <p:tav tm="100000">
                                          <p:val>
                                            <p:strVal val="#ppt_x"/>
                                          </p:val>
                                        </p:tav>
                                      </p:tavLst>
                                    </p:anim>
                                    <p:anim calcmode="lin" valueType="num">
                                      <p:cBhvr>
                                        <p:cTn id="23"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1000"/>
                                        <p:tgtEl>
                                          <p:spTgt spid="7"/>
                                        </p:tgtEl>
                                      </p:cBhvr>
                                    </p:animEffect>
                                    <p:anim calcmode="lin" valueType="num">
                                      <p:cBhvr>
                                        <p:cTn id="29" dur="1000" fill="hold"/>
                                        <p:tgtEl>
                                          <p:spTgt spid="7"/>
                                        </p:tgtEl>
                                        <p:attrNameLst>
                                          <p:attrName>ppt_x</p:attrName>
                                        </p:attrNameLst>
                                      </p:cBhvr>
                                      <p:tavLst>
                                        <p:tav tm="0">
                                          <p:val>
                                            <p:strVal val="#ppt_x"/>
                                          </p:val>
                                        </p:tav>
                                        <p:tav tm="100000">
                                          <p:val>
                                            <p:strVal val="#ppt_x"/>
                                          </p:val>
                                        </p:tav>
                                      </p:tavLst>
                                    </p:anim>
                                    <p:anim calcmode="lin" valueType="num">
                                      <p:cBhvr>
                                        <p:cTn id="30"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9" name="Rectangle 3"/>
          <p:cNvSpPr>
            <a:spLocks noGrp="1" noChangeArrowheads="1"/>
          </p:cNvSpPr>
          <p:nvPr>
            <p:ph type="title"/>
          </p:nvPr>
        </p:nvSpPr>
        <p:spPr>
          <a:xfrm>
            <a:off x="357018" y="435678"/>
            <a:ext cx="8329782" cy="762000"/>
          </a:xfrm>
        </p:spPr>
        <p:txBody>
          <a:bodyPr/>
          <a:lstStyle/>
          <a:p>
            <a:r>
              <a:rPr lang="zh-CN" altLang="en-US" dirty="0"/>
              <a:t> 二、处理器体系结构  和 程序性能</a:t>
            </a:r>
            <a:br>
              <a:rPr lang="en-US" altLang="zh-CN" dirty="0"/>
            </a:br>
            <a:r>
              <a:rPr lang="en-US" altLang="zh-CN" dirty="0"/>
              <a:t>Processor Architecture &amp; Performance</a:t>
            </a:r>
            <a:endParaRPr lang="en-US" dirty="0"/>
          </a:p>
        </p:txBody>
      </p:sp>
      <p:sp>
        <p:nvSpPr>
          <p:cNvPr id="45060" name="Rectangle 4"/>
          <p:cNvSpPr>
            <a:spLocks noGrp="1" noChangeArrowheads="1"/>
          </p:cNvSpPr>
          <p:nvPr>
            <p:ph type="body" idx="1"/>
          </p:nvPr>
        </p:nvSpPr>
        <p:spPr/>
        <p:txBody>
          <a:bodyPr/>
          <a:lstStyle/>
          <a:p>
            <a:pPr algn="just"/>
            <a:r>
              <a:rPr lang="zh-CN" altLang="en-US" sz="2400" dirty="0"/>
              <a:t>主要知识点</a:t>
            </a:r>
            <a:endParaRPr lang="en-US" sz="2400" dirty="0"/>
          </a:p>
          <a:p>
            <a:pPr marL="552450" lvl="1" algn="just"/>
            <a:r>
              <a:rPr lang="en-US" altLang="zh-CN" sz="2000" dirty="0"/>
              <a:t>Instruction Set Architecture</a:t>
            </a:r>
            <a:endParaRPr lang="en-US" altLang="zh-CN" sz="2000" dirty="0"/>
          </a:p>
          <a:p>
            <a:pPr marL="552450" lvl="1" algn="just"/>
            <a:r>
              <a:rPr lang="en-US" altLang="zh-CN" sz="2000" dirty="0"/>
              <a:t>sequential and pipeline processors</a:t>
            </a:r>
            <a:endParaRPr lang="en-US" altLang="zh-CN" sz="2000" dirty="0"/>
          </a:p>
          <a:p>
            <a:pPr marL="552450" lvl="1" algn="just"/>
            <a:r>
              <a:rPr lang="en-US" altLang="zh-CN" sz="2000" dirty="0"/>
              <a:t>c</a:t>
            </a:r>
            <a:r>
              <a:rPr lang="en-US" sz="2000" dirty="0"/>
              <a:t>o-optimization (control and data)</a:t>
            </a:r>
            <a:endParaRPr lang="en-US" sz="2000" dirty="0"/>
          </a:p>
          <a:p>
            <a:pPr marL="552450" lvl="1" algn="just"/>
            <a:r>
              <a:rPr lang="en-US" sz="2000" dirty="0"/>
              <a:t>measuring time on a computer</a:t>
            </a:r>
            <a:endParaRPr lang="en-US" sz="2000" dirty="0"/>
          </a:p>
          <a:p>
            <a:pPr marL="152400" algn="just"/>
            <a:r>
              <a:rPr lang="zh-CN" altLang="en-US" sz="2400" dirty="0"/>
              <a:t>涉及领域</a:t>
            </a:r>
            <a:endParaRPr lang="en-US" sz="2400" dirty="0"/>
          </a:p>
          <a:p>
            <a:pPr marL="552450" lvl="1" algn="just"/>
            <a:r>
              <a:rPr lang="en-US" sz="2000" dirty="0"/>
              <a:t>architecture, compilers, and OS</a:t>
            </a:r>
            <a:endParaRPr lang="en-US" sz="2000" dirty="0"/>
          </a:p>
          <a:p>
            <a:pPr algn="just"/>
            <a:r>
              <a:rPr lang="zh-CN" altLang="en-US" sz="2400" dirty="0"/>
              <a:t>对应的实验题 </a:t>
            </a:r>
            <a:r>
              <a:rPr lang="en-US" altLang="zh-CN" sz="2400" dirty="0"/>
              <a:t>(Labs)</a:t>
            </a:r>
            <a:endParaRPr lang="en-US" altLang="zh-CN" sz="2400" dirty="0"/>
          </a:p>
          <a:p>
            <a:pPr marL="552450" lvl="1" algn="just"/>
            <a:r>
              <a:rPr lang="en-US" altLang="zh-CN" sz="2000" dirty="0"/>
              <a:t>L4 (arch lab): optimizing a pipelined processor and a benchmark program </a:t>
            </a:r>
            <a:r>
              <a:rPr lang="zh-CN" altLang="en-US" sz="2000" b="1" dirty="0">
                <a:solidFill>
                  <a:srgbClr val="C00000"/>
                </a:solidFill>
              </a:rPr>
              <a:t>处理器结构实验</a:t>
            </a:r>
            <a:endParaRPr lang="en-US" altLang="zh-CN" sz="2000" b="1" dirty="0">
              <a:solidFill>
                <a:srgbClr val="C00000"/>
              </a:solidFill>
            </a:endParaRPr>
          </a:p>
          <a:p>
            <a:pPr marL="354330" lvl="2" indent="0" algn="just">
              <a:buNone/>
            </a:pPr>
            <a:r>
              <a:rPr lang="en-US" altLang="zh-CN" sz="1800" b="1" dirty="0">
                <a:solidFill>
                  <a:srgbClr val="C00000"/>
                </a:solidFill>
              </a:rPr>
              <a:t>         </a:t>
            </a:r>
            <a:r>
              <a:rPr lang="zh-CN" altLang="zh-CN" sz="1800" dirty="0"/>
              <a:t>本实验需要优化一个流水线处理器和一个</a:t>
            </a:r>
            <a:r>
              <a:rPr lang="zh-CN" altLang="en-US" sz="1800" dirty="0"/>
              <a:t>评测</a:t>
            </a:r>
            <a:r>
              <a:rPr lang="zh-CN" altLang="zh-CN" sz="1800" dirty="0"/>
              <a:t>程序，使得程序在处理器上运行时的性能尽可能好。</a:t>
            </a:r>
            <a:endParaRPr lang="en-US" altLang="zh-CN" sz="1800" dirty="0"/>
          </a:p>
          <a:p>
            <a:pPr marL="354330" lvl="2" indent="0" algn="just">
              <a:buNone/>
            </a:pPr>
            <a:r>
              <a:rPr lang="en-US" altLang="zh-CN" sz="1800" dirty="0"/>
              <a:t>        </a:t>
            </a:r>
            <a:r>
              <a:rPr lang="zh-CN" altLang="zh-CN" sz="1800" dirty="0"/>
              <a:t>该实验帮助学生更好地理解处理器的体系结构，并通过程序实践使得学生能够更好地掌握和应用优化程序性能的各种方法。</a:t>
            </a:r>
            <a:endParaRPr lang="en-US" sz="18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5060">
                                            <p:txEl>
                                              <p:pRg st="0" end="0"/>
                                            </p:txEl>
                                          </p:spTgt>
                                        </p:tgtEl>
                                        <p:attrNameLst>
                                          <p:attrName>style.visibility</p:attrName>
                                        </p:attrNameLst>
                                      </p:cBhvr>
                                      <p:to>
                                        <p:strVal val="visible"/>
                                      </p:to>
                                    </p:set>
                                    <p:animEffect transition="in" filter="fade">
                                      <p:cBhvr>
                                        <p:cTn id="7" dur="500"/>
                                        <p:tgtEl>
                                          <p:spTgt spid="45060">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5060">
                                            <p:txEl>
                                              <p:pRg st="1" end="1"/>
                                            </p:txEl>
                                          </p:spTgt>
                                        </p:tgtEl>
                                        <p:attrNameLst>
                                          <p:attrName>style.visibility</p:attrName>
                                        </p:attrNameLst>
                                      </p:cBhvr>
                                      <p:to>
                                        <p:strVal val="visible"/>
                                      </p:to>
                                    </p:set>
                                    <p:animEffect transition="in" filter="fade">
                                      <p:cBhvr>
                                        <p:cTn id="10" dur="500"/>
                                        <p:tgtEl>
                                          <p:spTgt spid="45060">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5060">
                                            <p:txEl>
                                              <p:pRg st="2" end="2"/>
                                            </p:txEl>
                                          </p:spTgt>
                                        </p:tgtEl>
                                        <p:attrNameLst>
                                          <p:attrName>style.visibility</p:attrName>
                                        </p:attrNameLst>
                                      </p:cBhvr>
                                      <p:to>
                                        <p:strVal val="visible"/>
                                      </p:to>
                                    </p:set>
                                    <p:animEffect transition="in" filter="fade">
                                      <p:cBhvr>
                                        <p:cTn id="13" dur="500"/>
                                        <p:tgtEl>
                                          <p:spTgt spid="45060">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5060">
                                            <p:txEl>
                                              <p:pRg st="3" end="3"/>
                                            </p:txEl>
                                          </p:spTgt>
                                        </p:tgtEl>
                                        <p:attrNameLst>
                                          <p:attrName>style.visibility</p:attrName>
                                        </p:attrNameLst>
                                      </p:cBhvr>
                                      <p:to>
                                        <p:strVal val="visible"/>
                                      </p:to>
                                    </p:set>
                                    <p:animEffect transition="in" filter="fade">
                                      <p:cBhvr>
                                        <p:cTn id="16" dur="500"/>
                                        <p:tgtEl>
                                          <p:spTgt spid="45060">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5060">
                                            <p:txEl>
                                              <p:pRg st="4" end="4"/>
                                            </p:txEl>
                                          </p:spTgt>
                                        </p:tgtEl>
                                        <p:attrNameLst>
                                          <p:attrName>style.visibility</p:attrName>
                                        </p:attrNameLst>
                                      </p:cBhvr>
                                      <p:to>
                                        <p:strVal val="visible"/>
                                      </p:to>
                                    </p:set>
                                    <p:animEffect transition="in" filter="fade">
                                      <p:cBhvr>
                                        <p:cTn id="19" dur="500"/>
                                        <p:tgtEl>
                                          <p:spTgt spid="45060">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45060">
                                            <p:txEl>
                                              <p:pRg st="5" end="5"/>
                                            </p:txEl>
                                          </p:spTgt>
                                        </p:tgtEl>
                                        <p:attrNameLst>
                                          <p:attrName>style.visibility</p:attrName>
                                        </p:attrNameLst>
                                      </p:cBhvr>
                                      <p:to>
                                        <p:strVal val="visible"/>
                                      </p:to>
                                    </p:set>
                                    <p:animEffect transition="in" filter="fade">
                                      <p:cBhvr>
                                        <p:cTn id="24" dur="500"/>
                                        <p:tgtEl>
                                          <p:spTgt spid="45060">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45060">
                                            <p:txEl>
                                              <p:pRg st="6" end="6"/>
                                            </p:txEl>
                                          </p:spTgt>
                                        </p:tgtEl>
                                        <p:attrNameLst>
                                          <p:attrName>style.visibility</p:attrName>
                                        </p:attrNameLst>
                                      </p:cBhvr>
                                      <p:to>
                                        <p:strVal val="visible"/>
                                      </p:to>
                                    </p:set>
                                    <p:animEffect transition="in" filter="fade">
                                      <p:cBhvr>
                                        <p:cTn id="27" dur="500"/>
                                        <p:tgtEl>
                                          <p:spTgt spid="45060">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5060">
                                            <p:txEl>
                                              <p:pRg st="7" end="7"/>
                                            </p:txEl>
                                          </p:spTgt>
                                        </p:tgtEl>
                                        <p:attrNameLst>
                                          <p:attrName>style.visibility</p:attrName>
                                        </p:attrNameLst>
                                      </p:cBhvr>
                                      <p:to>
                                        <p:strVal val="visible"/>
                                      </p:to>
                                    </p:set>
                                    <p:animEffect transition="in" filter="fade">
                                      <p:cBhvr>
                                        <p:cTn id="32" dur="500"/>
                                        <p:tgtEl>
                                          <p:spTgt spid="45060">
                                            <p:txEl>
                                              <p:pRg st="7" end="7"/>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45060">
                                            <p:txEl>
                                              <p:pRg st="8" end="8"/>
                                            </p:txEl>
                                          </p:spTgt>
                                        </p:tgtEl>
                                        <p:attrNameLst>
                                          <p:attrName>style.visibility</p:attrName>
                                        </p:attrNameLst>
                                      </p:cBhvr>
                                      <p:to>
                                        <p:strVal val="visible"/>
                                      </p:to>
                                    </p:set>
                                    <p:animEffect transition="in" filter="fade">
                                      <p:cBhvr>
                                        <p:cTn id="35" dur="500"/>
                                        <p:tgtEl>
                                          <p:spTgt spid="45060">
                                            <p:txEl>
                                              <p:pRg st="8" end="8"/>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45060">
                                            <p:txEl>
                                              <p:pRg st="9" end="9"/>
                                            </p:txEl>
                                          </p:spTgt>
                                        </p:tgtEl>
                                        <p:attrNameLst>
                                          <p:attrName>style.visibility</p:attrName>
                                        </p:attrNameLst>
                                      </p:cBhvr>
                                      <p:to>
                                        <p:strVal val="visible"/>
                                      </p:to>
                                    </p:set>
                                    <p:animEffect transition="in" filter="fade">
                                      <p:cBhvr>
                                        <p:cTn id="38" dur="500"/>
                                        <p:tgtEl>
                                          <p:spTgt spid="45060">
                                            <p:txEl>
                                              <p:pRg st="9" end="9"/>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45060">
                                            <p:txEl>
                                              <p:pRg st="10" end="10"/>
                                            </p:txEl>
                                          </p:spTgt>
                                        </p:tgtEl>
                                        <p:attrNameLst>
                                          <p:attrName>style.visibility</p:attrName>
                                        </p:attrNameLst>
                                      </p:cBhvr>
                                      <p:to>
                                        <p:strVal val="visible"/>
                                      </p:to>
                                    </p:set>
                                    <p:animEffect transition="in" filter="fade">
                                      <p:cBhvr>
                                        <p:cTn id="41" dur="500"/>
                                        <p:tgtEl>
                                          <p:spTgt spid="45060">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060"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5" name="Rectangle 3"/>
          <p:cNvSpPr>
            <a:spLocks noGrp="1" noChangeArrowheads="1"/>
          </p:cNvSpPr>
          <p:nvPr>
            <p:ph type="title"/>
          </p:nvPr>
        </p:nvSpPr>
        <p:spPr/>
        <p:txBody>
          <a:bodyPr/>
          <a:lstStyle/>
          <a:p>
            <a:pPr marL="119380" indent="-119380"/>
            <a:r>
              <a:rPr lang="zh-CN" altLang="en-US" dirty="0"/>
              <a:t> 三、分级存储器体系</a:t>
            </a:r>
            <a:br>
              <a:rPr lang="en-US" altLang="zh-CN" dirty="0"/>
            </a:br>
            <a:r>
              <a:rPr lang="en-US" dirty="0"/>
              <a:t>The Memory Hierarchy</a:t>
            </a:r>
            <a:endParaRPr lang="en-US" dirty="0"/>
          </a:p>
        </p:txBody>
      </p:sp>
      <p:sp>
        <p:nvSpPr>
          <p:cNvPr id="44036" name="Rectangle 4"/>
          <p:cNvSpPr>
            <a:spLocks noGrp="1" noChangeArrowheads="1"/>
          </p:cNvSpPr>
          <p:nvPr>
            <p:ph type="body" idx="1"/>
          </p:nvPr>
        </p:nvSpPr>
        <p:spPr/>
        <p:txBody>
          <a:bodyPr/>
          <a:lstStyle/>
          <a:p>
            <a:r>
              <a:rPr lang="zh-CN" altLang="en-US" sz="2400" dirty="0"/>
              <a:t>主要知识点</a:t>
            </a:r>
            <a:endParaRPr lang="en-US" sz="2400" dirty="0"/>
          </a:p>
          <a:p>
            <a:pPr marL="552450" lvl="1"/>
            <a:r>
              <a:rPr lang="en-US" altLang="zh-CN" sz="2000" dirty="0"/>
              <a:t>m</a:t>
            </a:r>
            <a:r>
              <a:rPr lang="en-US" sz="2000" dirty="0"/>
              <a:t>emory technology</a:t>
            </a:r>
            <a:endParaRPr lang="en-US" sz="2000" dirty="0"/>
          </a:p>
          <a:p>
            <a:pPr marL="552450" lvl="1"/>
            <a:r>
              <a:rPr lang="en-US" sz="2000" dirty="0"/>
              <a:t>memory hierarchy</a:t>
            </a:r>
            <a:endParaRPr lang="en-US" sz="2000" dirty="0"/>
          </a:p>
          <a:p>
            <a:pPr marL="552450" lvl="1"/>
            <a:r>
              <a:rPr lang="en-US" sz="2000" dirty="0"/>
              <a:t>caches, disks, locality</a:t>
            </a:r>
            <a:endParaRPr lang="en-US" sz="2000" dirty="0"/>
          </a:p>
          <a:p>
            <a:pPr marL="152400"/>
            <a:r>
              <a:rPr lang="zh-CN" altLang="en-US" sz="2400" dirty="0"/>
              <a:t>涉及领域</a:t>
            </a:r>
            <a:endParaRPr lang="en-US" sz="2400" dirty="0"/>
          </a:p>
          <a:p>
            <a:pPr marL="552450" lvl="1"/>
            <a:r>
              <a:rPr lang="en-US" sz="2000" dirty="0"/>
              <a:t>architecture and OS</a:t>
            </a:r>
            <a:endParaRPr lang="en-US" sz="2000" dirty="0"/>
          </a:p>
          <a:p>
            <a:r>
              <a:rPr lang="zh-CN" altLang="en-US" sz="2400" dirty="0"/>
              <a:t>对应的实验题 </a:t>
            </a:r>
            <a:r>
              <a:rPr lang="en-US" altLang="zh-CN" sz="2400" dirty="0"/>
              <a:t>(Labs)</a:t>
            </a:r>
            <a:endParaRPr lang="en-US" sz="2400" dirty="0"/>
          </a:p>
          <a:p>
            <a:pPr marL="552450" lvl="1"/>
            <a:r>
              <a:rPr lang="en-US" sz="2000" dirty="0"/>
              <a:t>L5 (cache lab): Building a cache simulator and optimizing for locality.</a:t>
            </a:r>
            <a:endParaRPr lang="en-US" sz="2000" dirty="0"/>
          </a:p>
          <a:p>
            <a:pPr marL="609600" lvl="2" indent="0">
              <a:buNone/>
            </a:pPr>
            <a:r>
              <a:rPr lang="zh-CN" altLang="en-US" sz="1800" b="1" dirty="0">
                <a:solidFill>
                  <a:srgbClr val="C00000"/>
                </a:solidFill>
              </a:rPr>
              <a:t>性能优化实验</a:t>
            </a:r>
            <a:endParaRPr lang="en-US" altLang="zh-CN" sz="1800" b="1" dirty="0">
              <a:solidFill>
                <a:srgbClr val="C00000"/>
              </a:solidFill>
            </a:endParaRPr>
          </a:p>
          <a:p>
            <a:pPr marL="354330" lvl="2" indent="0">
              <a:buNone/>
            </a:pPr>
            <a:r>
              <a:rPr lang="en-US" altLang="zh-CN" sz="1800" b="1" dirty="0">
                <a:solidFill>
                  <a:schemeClr val="accent2"/>
                </a:solidFill>
                <a:effectLst>
                  <a:outerShdw blurRad="38100" dist="38100" dir="2700000" algn="tl">
                    <a:srgbClr val="000000">
                      <a:alpha val="43137"/>
                    </a:srgbClr>
                  </a:outerShdw>
                </a:effectLst>
              </a:rPr>
              <a:t>	</a:t>
            </a:r>
            <a:r>
              <a:rPr lang="zh-CN" altLang="en-US" sz="1800" dirty="0"/>
              <a:t>本实验需要优化两个矩阵算法的变换和计算，以获得尽可能好的应用程序性能。</a:t>
            </a:r>
            <a:endParaRPr lang="en-US" altLang="zh-CN" sz="1800" dirty="0"/>
          </a:p>
          <a:p>
            <a:pPr marL="354330" lvl="2" indent="0">
              <a:buNone/>
            </a:pPr>
            <a:r>
              <a:rPr lang="en-US" altLang="zh-CN" sz="1800" dirty="0"/>
              <a:t>	</a:t>
            </a:r>
            <a:r>
              <a:rPr lang="zh-CN" altLang="en-US" sz="1800" dirty="0"/>
              <a:t>本实验帮助学生更好地理解高速缓存的特性和重要性，并通过程序实践增强学生对于底层程序优化的认识。</a:t>
            </a:r>
            <a:endParaRPr lang="en-US" sz="18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4036">
                                            <p:txEl>
                                              <p:pRg st="0" end="0"/>
                                            </p:txEl>
                                          </p:spTgt>
                                        </p:tgtEl>
                                        <p:attrNameLst>
                                          <p:attrName>style.visibility</p:attrName>
                                        </p:attrNameLst>
                                      </p:cBhvr>
                                      <p:to>
                                        <p:strVal val="visible"/>
                                      </p:to>
                                    </p:set>
                                    <p:animEffect transition="in" filter="fade">
                                      <p:cBhvr>
                                        <p:cTn id="7" dur="500"/>
                                        <p:tgtEl>
                                          <p:spTgt spid="4403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4036">
                                            <p:txEl>
                                              <p:pRg st="1" end="1"/>
                                            </p:txEl>
                                          </p:spTgt>
                                        </p:tgtEl>
                                        <p:attrNameLst>
                                          <p:attrName>style.visibility</p:attrName>
                                        </p:attrNameLst>
                                      </p:cBhvr>
                                      <p:to>
                                        <p:strVal val="visible"/>
                                      </p:to>
                                    </p:set>
                                    <p:animEffect transition="in" filter="fade">
                                      <p:cBhvr>
                                        <p:cTn id="10" dur="500"/>
                                        <p:tgtEl>
                                          <p:spTgt spid="44036">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4036">
                                            <p:txEl>
                                              <p:pRg st="2" end="2"/>
                                            </p:txEl>
                                          </p:spTgt>
                                        </p:tgtEl>
                                        <p:attrNameLst>
                                          <p:attrName>style.visibility</p:attrName>
                                        </p:attrNameLst>
                                      </p:cBhvr>
                                      <p:to>
                                        <p:strVal val="visible"/>
                                      </p:to>
                                    </p:set>
                                    <p:animEffect transition="in" filter="fade">
                                      <p:cBhvr>
                                        <p:cTn id="13" dur="500"/>
                                        <p:tgtEl>
                                          <p:spTgt spid="44036">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4036">
                                            <p:txEl>
                                              <p:pRg st="3" end="3"/>
                                            </p:txEl>
                                          </p:spTgt>
                                        </p:tgtEl>
                                        <p:attrNameLst>
                                          <p:attrName>style.visibility</p:attrName>
                                        </p:attrNameLst>
                                      </p:cBhvr>
                                      <p:to>
                                        <p:strVal val="visible"/>
                                      </p:to>
                                    </p:set>
                                    <p:animEffect transition="in" filter="fade">
                                      <p:cBhvr>
                                        <p:cTn id="16" dur="500"/>
                                        <p:tgtEl>
                                          <p:spTgt spid="44036">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44036">
                                            <p:txEl>
                                              <p:pRg st="4" end="4"/>
                                            </p:txEl>
                                          </p:spTgt>
                                        </p:tgtEl>
                                        <p:attrNameLst>
                                          <p:attrName>style.visibility</p:attrName>
                                        </p:attrNameLst>
                                      </p:cBhvr>
                                      <p:to>
                                        <p:strVal val="visible"/>
                                      </p:to>
                                    </p:set>
                                    <p:animEffect transition="in" filter="fade">
                                      <p:cBhvr>
                                        <p:cTn id="21" dur="500"/>
                                        <p:tgtEl>
                                          <p:spTgt spid="44036">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44036">
                                            <p:txEl>
                                              <p:pRg st="5" end="5"/>
                                            </p:txEl>
                                          </p:spTgt>
                                        </p:tgtEl>
                                        <p:attrNameLst>
                                          <p:attrName>style.visibility</p:attrName>
                                        </p:attrNameLst>
                                      </p:cBhvr>
                                      <p:to>
                                        <p:strVal val="visible"/>
                                      </p:to>
                                    </p:set>
                                    <p:animEffect transition="in" filter="fade">
                                      <p:cBhvr>
                                        <p:cTn id="24" dur="500"/>
                                        <p:tgtEl>
                                          <p:spTgt spid="44036">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44036">
                                            <p:txEl>
                                              <p:pRg st="6" end="6"/>
                                            </p:txEl>
                                          </p:spTgt>
                                        </p:tgtEl>
                                        <p:attrNameLst>
                                          <p:attrName>style.visibility</p:attrName>
                                        </p:attrNameLst>
                                      </p:cBhvr>
                                      <p:to>
                                        <p:strVal val="visible"/>
                                      </p:to>
                                    </p:set>
                                    <p:animEffect transition="in" filter="fade">
                                      <p:cBhvr>
                                        <p:cTn id="29" dur="500"/>
                                        <p:tgtEl>
                                          <p:spTgt spid="44036">
                                            <p:txEl>
                                              <p:pRg st="6" end="6"/>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44036">
                                            <p:txEl>
                                              <p:pRg st="7" end="7"/>
                                            </p:txEl>
                                          </p:spTgt>
                                        </p:tgtEl>
                                        <p:attrNameLst>
                                          <p:attrName>style.visibility</p:attrName>
                                        </p:attrNameLst>
                                      </p:cBhvr>
                                      <p:to>
                                        <p:strVal val="visible"/>
                                      </p:to>
                                    </p:set>
                                    <p:animEffect transition="in" filter="fade">
                                      <p:cBhvr>
                                        <p:cTn id="32" dur="500"/>
                                        <p:tgtEl>
                                          <p:spTgt spid="44036">
                                            <p:txEl>
                                              <p:pRg st="7" end="7"/>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44036">
                                            <p:txEl>
                                              <p:pRg st="8" end="8"/>
                                            </p:txEl>
                                          </p:spTgt>
                                        </p:tgtEl>
                                        <p:attrNameLst>
                                          <p:attrName>style.visibility</p:attrName>
                                        </p:attrNameLst>
                                      </p:cBhvr>
                                      <p:to>
                                        <p:strVal val="visible"/>
                                      </p:to>
                                    </p:set>
                                    <p:animEffect transition="in" filter="fade">
                                      <p:cBhvr>
                                        <p:cTn id="35" dur="500"/>
                                        <p:tgtEl>
                                          <p:spTgt spid="44036">
                                            <p:txEl>
                                              <p:pRg st="8" end="8"/>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44036">
                                            <p:txEl>
                                              <p:pRg st="9" end="9"/>
                                            </p:txEl>
                                          </p:spTgt>
                                        </p:tgtEl>
                                        <p:attrNameLst>
                                          <p:attrName>style.visibility</p:attrName>
                                        </p:attrNameLst>
                                      </p:cBhvr>
                                      <p:to>
                                        <p:strVal val="visible"/>
                                      </p:to>
                                    </p:set>
                                    <p:animEffect transition="in" filter="fade">
                                      <p:cBhvr>
                                        <p:cTn id="38" dur="500"/>
                                        <p:tgtEl>
                                          <p:spTgt spid="44036">
                                            <p:txEl>
                                              <p:pRg st="9" end="9"/>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44036">
                                            <p:txEl>
                                              <p:pRg st="10" end="10"/>
                                            </p:txEl>
                                          </p:spTgt>
                                        </p:tgtEl>
                                        <p:attrNameLst>
                                          <p:attrName>style.visibility</p:attrName>
                                        </p:attrNameLst>
                                      </p:cBhvr>
                                      <p:to>
                                        <p:strVal val="visible"/>
                                      </p:to>
                                    </p:set>
                                    <p:animEffect transition="in" filter="fade">
                                      <p:cBhvr>
                                        <p:cTn id="41" dur="500"/>
                                        <p:tgtEl>
                                          <p:spTgt spid="44036">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036"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3" name="Rectangle 3"/>
          <p:cNvSpPr>
            <a:spLocks noGrp="1" noChangeArrowheads="1"/>
          </p:cNvSpPr>
          <p:nvPr>
            <p:ph type="title"/>
          </p:nvPr>
        </p:nvSpPr>
        <p:spPr/>
        <p:txBody>
          <a:bodyPr/>
          <a:lstStyle/>
          <a:p>
            <a:pPr marL="119380" indent="-119380"/>
            <a:r>
              <a:rPr lang="zh-CN" altLang="en-US" dirty="0"/>
              <a:t> 四、异常控制流</a:t>
            </a:r>
            <a:br>
              <a:rPr lang="en-US" altLang="zh-CN" dirty="0"/>
            </a:br>
            <a:r>
              <a:rPr lang="en-US" dirty="0"/>
              <a:t>Exceptional Control Flow</a:t>
            </a:r>
            <a:endParaRPr lang="en-US" dirty="0"/>
          </a:p>
        </p:txBody>
      </p:sp>
      <p:sp>
        <p:nvSpPr>
          <p:cNvPr id="46084" name="Rectangle 4"/>
          <p:cNvSpPr>
            <a:spLocks noGrp="1" noChangeArrowheads="1"/>
          </p:cNvSpPr>
          <p:nvPr>
            <p:ph type="body" idx="1"/>
          </p:nvPr>
        </p:nvSpPr>
        <p:spPr>
          <a:xfrm>
            <a:off x="381000" y="1397000"/>
            <a:ext cx="7823200" cy="4775200"/>
          </a:xfrm>
        </p:spPr>
        <p:txBody>
          <a:bodyPr/>
          <a:lstStyle/>
          <a:p>
            <a:r>
              <a:rPr lang="zh-CN" altLang="en-US" sz="2400" dirty="0"/>
              <a:t>主要知识点</a:t>
            </a:r>
            <a:endParaRPr lang="en-US" sz="2400" dirty="0"/>
          </a:p>
          <a:p>
            <a:pPr marL="552450" lvl="1"/>
            <a:r>
              <a:rPr lang="en-US" altLang="zh-CN" sz="2000" dirty="0"/>
              <a:t>h</a:t>
            </a:r>
            <a:r>
              <a:rPr lang="en-US" sz="2000" dirty="0"/>
              <a:t>ardware exceptions, processes, process control</a:t>
            </a:r>
            <a:endParaRPr lang="en-US" sz="2000" dirty="0"/>
          </a:p>
          <a:p>
            <a:pPr marL="552450" lvl="1"/>
            <a:r>
              <a:rPr lang="en-US" sz="2000" dirty="0"/>
              <a:t>Unix signals, nonlocal jumps</a:t>
            </a:r>
            <a:endParaRPr lang="en-US" sz="2000" dirty="0"/>
          </a:p>
          <a:p>
            <a:pPr marL="152400"/>
            <a:endParaRPr lang="en-US" altLang="zh-CN" sz="2400" dirty="0"/>
          </a:p>
          <a:p>
            <a:pPr marL="152400"/>
            <a:r>
              <a:rPr lang="zh-CN" altLang="en-US" sz="2400" dirty="0"/>
              <a:t>涉及领域</a:t>
            </a:r>
            <a:endParaRPr lang="en-US" sz="2400" dirty="0"/>
          </a:p>
          <a:p>
            <a:pPr marL="552450" lvl="1"/>
            <a:r>
              <a:rPr lang="en-US" sz="2000" dirty="0"/>
              <a:t>compilers, OS, and architecture</a:t>
            </a:r>
            <a:endParaRPr lang="en-US" sz="2000" dirty="0"/>
          </a:p>
          <a:p>
            <a:pPr marL="552450" lvl="1"/>
            <a:endParaRPr lang="en-US" sz="2000" dirty="0"/>
          </a:p>
          <a:p>
            <a:r>
              <a:rPr lang="zh-CN" altLang="en-US" sz="2400" dirty="0"/>
              <a:t>对应的实验题 </a:t>
            </a:r>
            <a:r>
              <a:rPr lang="en-US" altLang="zh-CN" sz="2400" dirty="0"/>
              <a:t>(Labs)</a:t>
            </a:r>
            <a:endParaRPr lang="en-US" sz="2400" dirty="0"/>
          </a:p>
          <a:p>
            <a:pPr marL="552450" lvl="1"/>
            <a:r>
              <a:rPr lang="en-US" sz="2000" dirty="0"/>
              <a:t>L6 (</a:t>
            </a:r>
            <a:r>
              <a:rPr lang="en-US" sz="2000" dirty="0" err="1"/>
              <a:t>tsh</a:t>
            </a:r>
            <a:r>
              <a:rPr lang="en-US" sz="2000" dirty="0"/>
              <a:t> lab): Writing your own Unix shell.</a:t>
            </a:r>
            <a:r>
              <a:rPr lang="en-US" sz="2000" dirty="0">
                <a:solidFill>
                  <a:srgbClr val="C00000"/>
                </a:solidFill>
              </a:rPr>
              <a:t> </a:t>
            </a:r>
            <a:r>
              <a:rPr lang="zh-CN" altLang="en-US" sz="2000" b="1" dirty="0">
                <a:solidFill>
                  <a:srgbClr val="C00000"/>
                </a:solidFill>
              </a:rPr>
              <a:t>定制</a:t>
            </a:r>
            <a:r>
              <a:rPr lang="en-US" altLang="zh-CN" sz="2000" b="1" dirty="0">
                <a:solidFill>
                  <a:srgbClr val="C00000"/>
                </a:solidFill>
              </a:rPr>
              <a:t>shell</a:t>
            </a:r>
            <a:r>
              <a:rPr lang="zh-CN" altLang="en-US" sz="2000" b="1" dirty="0">
                <a:solidFill>
                  <a:srgbClr val="C00000"/>
                </a:solidFill>
              </a:rPr>
              <a:t>程序实验</a:t>
            </a:r>
            <a:endParaRPr lang="en-US" altLang="zh-CN" sz="2000" dirty="0"/>
          </a:p>
          <a:p>
            <a:pPr marL="266700" lvl="1" indent="0">
              <a:buNone/>
            </a:pPr>
            <a:r>
              <a:rPr lang="en-US" altLang="zh-CN" sz="2000" dirty="0"/>
              <a:t>	</a:t>
            </a:r>
            <a:r>
              <a:rPr lang="zh-CN" altLang="en-US" sz="2000" dirty="0"/>
              <a:t>本实验需要实现一个简单的</a:t>
            </a:r>
            <a:r>
              <a:rPr lang="en-US" altLang="zh-CN" sz="2000" dirty="0"/>
              <a:t>shell</a:t>
            </a:r>
            <a:r>
              <a:rPr lang="zh-CN" altLang="en-US" sz="2000" dirty="0"/>
              <a:t>程序，该程序需要包括作业控制，如</a:t>
            </a:r>
            <a:r>
              <a:rPr lang="en-US" altLang="zh-CN" sz="2000" dirty="0"/>
              <a:t>ctrl-c</a:t>
            </a:r>
            <a:r>
              <a:rPr lang="zh-CN" altLang="en-US" sz="2000" dirty="0"/>
              <a:t>和</a:t>
            </a:r>
            <a:r>
              <a:rPr lang="en-US" altLang="zh-CN" sz="2000" dirty="0"/>
              <a:t>ctrl-z</a:t>
            </a:r>
            <a:r>
              <a:rPr lang="zh-CN" altLang="en-US" sz="2000" dirty="0"/>
              <a:t>等按键的处理，前台、后台等方式的实现。</a:t>
            </a:r>
            <a:endParaRPr lang="en-US" altLang="zh-CN" sz="2000" dirty="0"/>
          </a:p>
          <a:p>
            <a:pPr marL="266700" lvl="1" indent="0">
              <a:buNone/>
            </a:pPr>
            <a:r>
              <a:rPr lang="en-US" altLang="zh-CN" sz="2000" dirty="0"/>
              <a:t>	</a:t>
            </a:r>
            <a:r>
              <a:rPr lang="zh-CN" altLang="en-US" sz="2000" dirty="0"/>
              <a:t>本实验帮助学生理解应用程序级别如何实现并行，并通过程序实践增强学生对于进程控制、信号、信号处理等内容的认识。</a:t>
            </a:r>
            <a:endParaRPr lang="en-US" sz="2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6084">
                                            <p:txEl>
                                              <p:pRg st="0" end="0"/>
                                            </p:txEl>
                                          </p:spTgt>
                                        </p:tgtEl>
                                        <p:attrNameLst>
                                          <p:attrName>style.visibility</p:attrName>
                                        </p:attrNameLst>
                                      </p:cBhvr>
                                      <p:to>
                                        <p:strVal val="visible"/>
                                      </p:to>
                                    </p:set>
                                    <p:animEffect transition="in" filter="fade">
                                      <p:cBhvr>
                                        <p:cTn id="7" dur="500"/>
                                        <p:tgtEl>
                                          <p:spTgt spid="46084">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6084">
                                            <p:txEl>
                                              <p:pRg st="1" end="1"/>
                                            </p:txEl>
                                          </p:spTgt>
                                        </p:tgtEl>
                                        <p:attrNameLst>
                                          <p:attrName>style.visibility</p:attrName>
                                        </p:attrNameLst>
                                      </p:cBhvr>
                                      <p:to>
                                        <p:strVal val="visible"/>
                                      </p:to>
                                    </p:set>
                                    <p:animEffect transition="in" filter="fade">
                                      <p:cBhvr>
                                        <p:cTn id="10" dur="500"/>
                                        <p:tgtEl>
                                          <p:spTgt spid="46084">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6084">
                                            <p:txEl>
                                              <p:pRg st="2" end="2"/>
                                            </p:txEl>
                                          </p:spTgt>
                                        </p:tgtEl>
                                        <p:attrNameLst>
                                          <p:attrName>style.visibility</p:attrName>
                                        </p:attrNameLst>
                                      </p:cBhvr>
                                      <p:to>
                                        <p:strVal val="visible"/>
                                      </p:to>
                                    </p:set>
                                    <p:animEffect transition="in" filter="fade">
                                      <p:cBhvr>
                                        <p:cTn id="13" dur="500"/>
                                        <p:tgtEl>
                                          <p:spTgt spid="46084">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46084">
                                            <p:txEl>
                                              <p:pRg st="4" end="4"/>
                                            </p:txEl>
                                          </p:spTgt>
                                        </p:tgtEl>
                                        <p:attrNameLst>
                                          <p:attrName>style.visibility</p:attrName>
                                        </p:attrNameLst>
                                      </p:cBhvr>
                                      <p:to>
                                        <p:strVal val="visible"/>
                                      </p:to>
                                    </p:set>
                                    <p:animEffect transition="in" filter="fade">
                                      <p:cBhvr>
                                        <p:cTn id="18" dur="500"/>
                                        <p:tgtEl>
                                          <p:spTgt spid="46084">
                                            <p:txEl>
                                              <p:pRg st="4" end="4"/>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46084">
                                            <p:txEl>
                                              <p:pRg st="5" end="5"/>
                                            </p:txEl>
                                          </p:spTgt>
                                        </p:tgtEl>
                                        <p:attrNameLst>
                                          <p:attrName>style.visibility</p:attrName>
                                        </p:attrNameLst>
                                      </p:cBhvr>
                                      <p:to>
                                        <p:strVal val="visible"/>
                                      </p:to>
                                    </p:set>
                                    <p:animEffect transition="in" filter="fade">
                                      <p:cBhvr>
                                        <p:cTn id="21" dur="500"/>
                                        <p:tgtEl>
                                          <p:spTgt spid="46084">
                                            <p:txEl>
                                              <p:pRg st="5" end="5"/>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46084">
                                            <p:txEl>
                                              <p:pRg st="7" end="7"/>
                                            </p:txEl>
                                          </p:spTgt>
                                        </p:tgtEl>
                                        <p:attrNameLst>
                                          <p:attrName>style.visibility</p:attrName>
                                        </p:attrNameLst>
                                      </p:cBhvr>
                                      <p:to>
                                        <p:strVal val="visible"/>
                                      </p:to>
                                    </p:set>
                                    <p:animEffect transition="in" filter="fade">
                                      <p:cBhvr>
                                        <p:cTn id="26" dur="500"/>
                                        <p:tgtEl>
                                          <p:spTgt spid="46084">
                                            <p:txEl>
                                              <p:pRg st="7" end="7"/>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46084">
                                            <p:txEl>
                                              <p:pRg st="8" end="8"/>
                                            </p:txEl>
                                          </p:spTgt>
                                        </p:tgtEl>
                                        <p:attrNameLst>
                                          <p:attrName>style.visibility</p:attrName>
                                        </p:attrNameLst>
                                      </p:cBhvr>
                                      <p:to>
                                        <p:strVal val="visible"/>
                                      </p:to>
                                    </p:set>
                                    <p:animEffect transition="in" filter="fade">
                                      <p:cBhvr>
                                        <p:cTn id="29" dur="500"/>
                                        <p:tgtEl>
                                          <p:spTgt spid="46084">
                                            <p:txEl>
                                              <p:pRg st="8" end="8"/>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46084">
                                            <p:txEl>
                                              <p:pRg st="9" end="9"/>
                                            </p:txEl>
                                          </p:spTgt>
                                        </p:tgtEl>
                                        <p:attrNameLst>
                                          <p:attrName>style.visibility</p:attrName>
                                        </p:attrNameLst>
                                      </p:cBhvr>
                                      <p:to>
                                        <p:strVal val="visible"/>
                                      </p:to>
                                    </p:set>
                                    <p:animEffect transition="in" filter="fade">
                                      <p:cBhvr>
                                        <p:cTn id="32" dur="500"/>
                                        <p:tgtEl>
                                          <p:spTgt spid="46084">
                                            <p:txEl>
                                              <p:pRg st="9" end="9"/>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46084">
                                            <p:txEl>
                                              <p:pRg st="10" end="10"/>
                                            </p:txEl>
                                          </p:spTgt>
                                        </p:tgtEl>
                                        <p:attrNameLst>
                                          <p:attrName>style.visibility</p:attrName>
                                        </p:attrNameLst>
                                      </p:cBhvr>
                                      <p:to>
                                        <p:strVal val="visible"/>
                                      </p:to>
                                    </p:set>
                                    <p:animEffect transition="in" filter="fade">
                                      <p:cBhvr>
                                        <p:cTn id="35" dur="500"/>
                                        <p:tgtEl>
                                          <p:spTgt spid="46084">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084"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7" name="Rectangle 3"/>
          <p:cNvSpPr>
            <a:spLocks noGrp="1" noChangeArrowheads="1"/>
          </p:cNvSpPr>
          <p:nvPr>
            <p:ph type="title"/>
          </p:nvPr>
        </p:nvSpPr>
        <p:spPr/>
        <p:txBody>
          <a:bodyPr/>
          <a:lstStyle/>
          <a:p>
            <a:pPr marL="119380" indent="-119380"/>
            <a:r>
              <a:rPr lang="zh-CN" altLang="en-US" dirty="0"/>
              <a:t> 五、虚拟内存</a:t>
            </a:r>
            <a:br>
              <a:rPr lang="en-US" altLang="zh-CN" dirty="0"/>
            </a:br>
            <a:r>
              <a:rPr lang="en-US" dirty="0"/>
              <a:t>Virtual Memory</a:t>
            </a:r>
            <a:endParaRPr lang="en-US" dirty="0"/>
          </a:p>
        </p:txBody>
      </p:sp>
      <p:sp>
        <p:nvSpPr>
          <p:cNvPr id="47108" name="Rectangle 4"/>
          <p:cNvSpPr>
            <a:spLocks noGrp="1" noChangeArrowheads="1"/>
          </p:cNvSpPr>
          <p:nvPr>
            <p:ph type="body" idx="1"/>
          </p:nvPr>
        </p:nvSpPr>
        <p:spPr/>
        <p:txBody>
          <a:bodyPr/>
          <a:lstStyle/>
          <a:p>
            <a:r>
              <a:rPr lang="zh-CN" altLang="en-US" sz="2400" dirty="0"/>
              <a:t>主要知识点</a:t>
            </a:r>
            <a:endParaRPr lang="en-US" sz="2400" dirty="0"/>
          </a:p>
          <a:p>
            <a:pPr marL="552450" lvl="1"/>
            <a:r>
              <a:rPr lang="en-US" altLang="zh-CN" sz="2000" dirty="0"/>
              <a:t>v</a:t>
            </a:r>
            <a:r>
              <a:rPr lang="en-US" sz="2000" dirty="0"/>
              <a:t>irtual memory</a:t>
            </a:r>
            <a:endParaRPr lang="en-US" sz="2000" dirty="0"/>
          </a:p>
          <a:p>
            <a:pPr marL="552450" lvl="1"/>
            <a:r>
              <a:rPr lang="en-US" sz="2000" dirty="0"/>
              <a:t>address translation</a:t>
            </a:r>
            <a:endParaRPr lang="en-US" sz="2000" dirty="0"/>
          </a:p>
          <a:p>
            <a:pPr marL="552450" lvl="1"/>
            <a:r>
              <a:rPr lang="en-US" sz="2000" dirty="0"/>
              <a:t>dynamic storage allocation</a:t>
            </a:r>
            <a:endParaRPr lang="en-US" sz="2000" dirty="0"/>
          </a:p>
          <a:p>
            <a:pPr marL="152400"/>
            <a:r>
              <a:rPr lang="zh-CN" altLang="en-US" sz="2400" dirty="0"/>
              <a:t>涉及领域</a:t>
            </a:r>
            <a:endParaRPr lang="en-US" sz="2400" dirty="0"/>
          </a:p>
          <a:p>
            <a:pPr marL="552450" lvl="1"/>
            <a:r>
              <a:rPr lang="en-US" sz="2000" dirty="0"/>
              <a:t>architecture and OS</a:t>
            </a:r>
            <a:endParaRPr lang="en-US" sz="2000" dirty="0"/>
          </a:p>
          <a:p>
            <a:endParaRPr lang="en-US" sz="2400" dirty="0"/>
          </a:p>
          <a:p>
            <a:r>
              <a:rPr lang="zh-CN" altLang="en-US" sz="2400" dirty="0"/>
              <a:t>对应的实验题 </a:t>
            </a:r>
            <a:r>
              <a:rPr lang="en-US" altLang="zh-CN" sz="2400" dirty="0"/>
              <a:t>(Labs)</a:t>
            </a:r>
            <a:endParaRPr lang="en-US" sz="2400" dirty="0"/>
          </a:p>
          <a:p>
            <a:pPr marL="552450" lvl="1"/>
            <a:r>
              <a:rPr lang="en-US" sz="2000" dirty="0"/>
              <a:t>L7 (</a:t>
            </a:r>
            <a:r>
              <a:rPr lang="en-US" sz="2000" dirty="0" err="1"/>
              <a:t>malloc</a:t>
            </a:r>
            <a:r>
              <a:rPr lang="en-US" sz="2000" dirty="0"/>
              <a:t> lab): Writing </a:t>
            </a:r>
            <a:r>
              <a:rPr lang="en-US" sz="2000" dirty="0" err="1"/>
              <a:t>malloc</a:t>
            </a:r>
            <a:r>
              <a:rPr lang="en-US" sz="2000" dirty="0"/>
              <a:t> package</a:t>
            </a:r>
            <a:r>
              <a:rPr lang="en-US" altLang="zh-CN" sz="2000" dirty="0"/>
              <a:t>. </a:t>
            </a:r>
            <a:r>
              <a:rPr lang="zh-CN" altLang="en-US" sz="2000" b="1" dirty="0">
                <a:solidFill>
                  <a:srgbClr val="C00000"/>
                </a:solidFill>
              </a:rPr>
              <a:t>动态内存管理实验</a:t>
            </a:r>
            <a:endParaRPr lang="en-US" altLang="zh-CN" sz="2000" b="1" dirty="0">
              <a:solidFill>
                <a:srgbClr val="C00000"/>
              </a:solidFill>
            </a:endParaRPr>
          </a:p>
          <a:p>
            <a:pPr marL="266700" lvl="1" indent="0">
              <a:buNone/>
            </a:pPr>
            <a:r>
              <a:rPr lang="en-US" altLang="zh-CN" sz="2000" b="1" dirty="0">
                <a:solidFill>
                  <a:srgbClr val="C00000"/>
                </a:solidFill>
              </a:rPr>
              <a:t>	</a:t>
            </a:r>
            <a:r>
              <a:rPr lang="zh-CN" altLang="en-US" sz="2000" dirty="0"/>
              <a:t>本实验需要实现一个动态内存管理器，包括</a:t>
            </a:r>
            <a:r>
              <a:rPr lang="en-US" altLang="zh-CN" sz="2000" dirty="0" err="1"/>
              <a:t>malloc</a:t>
            </a:r>
            <a:r>
              <a:rPr lang="zh-CN" altLang="en-US" sz="2000" dirty="0"/>
              <a:t>、</a:t>
            </a:r>
            <a:r>
              <a:rPr lang="en-US" altLang="zh-CN" sz="2000" dirty="0"/>
              <a:t>free</a:t>
            </a:r>
            <a:r>
              <a:rPr lang="zh-CN" altLang="en-US" sz="2000" dirty="0"/>
              <a:t>和</a:t>
            </a:r>
            <a:r>
              <a:rPr lang="en-US" altLang="zh-CN" sz="2000" dirty="0" err="1"/>
              <a:t>realloc</a:t>
            </a:r>
            <a:r>
              <a:rPr lang="zh-CN" altLang="en-US" sz="2000" dirty="0"/>
              <a:t>接口函数。</a:t>
            </a:r>
            <a:endParaRPr lang="en-US" altLang="zh-CN" sz="2000" dirty="0"/>
          </a:p>
          <a:p>
            <a:pPr marL="266700" lvl="1" indent="0">
              <a:buNone/>
            </a:pPr>
            <a:r>
              <a:rPr lang="en-US" altLang="zh-CN" sz="2000" dirty="0"/>
              <a:t>	</a:t>
            </a:r>
            <a:r>
              <a:rPr lang="zh-CN" altLang="en-US" sz="2000" dirty="0"/>
              <a:t>该实验帮助学生理解数据布局和组织，并要求学生权衡不同实现方案的空间和时间的性能。</a:t>
            </a:r>
            <a:endParaRPr lang="en-US" sz="2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7108">
                                            <p:txEl>
                                              <p:pRg st="0" end="0"/>
                                            </p:txEl>
                                          </p:spTgt>
                                        </p:tgtEl>
                                        <p:attrNameLst>
                                          <p:attrName>style.visibility</p:attrName>
                                        </p:attrNameLst>
                                      </p:cBhvr>
                                      <p:to>
                                        <p:strVal val="visible"/>
                                      </p:to>
                                    </p:set>
                                    <p:animEffect transition="in" filter="fade">
                                      <p:cBhvr>
                                        <p:cTn id="7" dur="500"/>
                                        <p:tgtEl>
                                          <p:spTgt spid="47108">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7108">
                                            <p:txEl>
                                              <p:pRg st="1" end="1"/>
                                            </p:txEl>
                                          </p:spTgt>
                                        </p:tgtEl>
                                        <p:attrNameLst>
                                          <p:attrName>style.visibility</p:attrName>
                                        </p:attrNameLst>
                                      </p:cBhvr>
                                      <p:to>
                                        <p:strVal val="visible"/>
                                      </p:to>
                                    </p:set>
                                    <p:animEffect transition="in" filter="fade">
                                      <p:cBhvr>
                                        <p:cTn id="10" dur="500"/>
                                        <p:tgtEl>
                                          <p:spTgt spid="47108">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7108">
                                            <p:txEl>
                                              <p:pRg st="2" end="2"/>
                                            </p:txEl>
                                          </p:spTgt>
                                        </p:tgtEl>
                                        <p:attrNameLst>
                                          <p:attrName>style.visibility</p:attrName>
                                        </p:attrNameLst>
                                      </p:cBhvr>
                                      <p:to>
                                        <p:strVal val="visible"/>
                                      </p:to>
                                    </p:set>
                                    <p:animEffect transition="in" filter="fade">
                                      <p:cBhvr>
                                        <p:cTn id="13" dur="500"/>
                                        <p:tgtEl>
                                          <p:spTgt spid="47108">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7108">
                                            <p:txEl>
                                              <p:pRg st="3" end="3"/>
                                            </p:txEl>
                                          </p:spTgt>
                                        </p:tgtEl>
                                        <p:attrNameLst>
                                          <p:attrName>style.visibility</p:attrName>
                                        </p:attrNameLst>
                                      </p:cBhvr>
                                      <p:to>
                                        <p:strVal val="visible"/>
                                      </p:to>
                                    </p:set>
                                    <p:animEffect transition="in" filter="fade">
                                      <p:cBhvr>
                                        <p:cTn id="16" dur="500"/>
                                        <p:tgtEl>
                                          <p:spTgt spid="47108">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47108">
                                            <p:txEl>
                                              <p:pRg st="4" end="4"/>
                                            </p:txEl>
                                          </p:spTgt>
                                        </p:tgtEl>
                                        <p:attrNameLst>
                                          <p:attrName>style.visibility</p:attrName>
                                        </p:attrNameLst>
                                      </p:cBhvr>
                                      <p:to>
                                        <p:strVal val="visible"/>
                                      </p:to>
                                    </p:set>
                                    <p:animEffect transition="in" filter="fade">
                                      <p:cBhvr>
                                        <p:cTn id="21" dur="500"/>
                                        <p:tgtEl>
                                          <p:spTgt spid="47108">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47108">
                                            <p:txEl>
                                              <p:pRg st="5" end="5"/>
                                            </p:txEl>
                                          </p:spTgt>
                                        </p:tgtEl>
                                        <p:attrNameLst>
                                          <p:attrName>style.visibility</p:attrName>
                                        </p:attrNameLst>
                                      </p:cBhvr>
                                      <p:to>
                                        <p:strVal val="visible"/>
                                      </p:to>
                                    </p:set>
                                    <p:animEffect transition="in" filter="fade">
                                      <p:cBhvr>
                                        <p:cTn id="24" dur="500"/>
                                        <p:tgtEl>
                                          <p:spTgt spid="47108">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47108">
                                            <p:txEl>
                                              <p:pRg st="7" end="7"/>
                                            </p:txEl>
                                          </p:spTgt>
                                        </p:tgtEl>
                                        <p:attrNameLst>
                                          <p:attrName>style.visibility</p:attrName>
                                        </p:attrNameLst>
                                      </p:cBhvr>
                                      <p:to>
                                        <p:strVal val="visible"/>
                                      </p:to>
                                    </p:set>
                                    <p:animEffect transition="in" filter="fade">
                                      <p:cBhvr>
                                        <p:cTn id="29" dur="500"/>
                                        <p:tgtEl>
                                          <p:spTgt spid="47108">
                                            <p:txEl>
                                              <p:pRg st="7" end="7"/>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47108">
                                            <p:txEl>
                                              <p:pRg st="8" end="8"/>
                                            </p:txEl>
                                          </p:spTgt>
                                        </p:tgtEl>
                                        <p:attrNameLst>
                                          <p:attrName>style.visibility</p:attrName>
                                        </p:attrNameLst>
                                      </p:cBhvr>
                                      <p:to>
                                        <p:strVal val="visible"/>
                                      </p:to>
                                    </p:set>
                                    <p:animEffect transition="in" filter="fade">
                                      <p:cBhvr>
                                        <p:cTn id="32" dur="500"/>
                                        <p:tgtEl>
                                          <p:spTgt spid="47108">
                                            <p:txEl>
                                              <p:pRg st="8" end="8"/>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47108">
                                            <p:txEl>
                                              <p:pRg st="9" end="9"/>
                                            </p:txEl>
                                          </p:spTgt>
                                        </p:tgtEl>
                                        <p:attrNameLst>
                                          <p:attrName>style.visibility</p:attrName>
                                        </p:attrNameLst>
                                      </p:cBhvr>
                                      <p:to>
                                        <p:strVal val="visible"/>
                                      </p:to>
                                    </p:set>
                                    <p:animEffect transition="in" filter="fade">
                                      <p:cBhvr>
                                        <p:cTn id="35" dur="500"/>
                                        <p:tgtEl>
                                          <p:spTgt spid="47108">
                                            <p:txEl>
                                              <p:pRg st="9" end="9"/>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47108">
                                            <p:txEl>
                                              <p:pRg st="10" end="10"/>
                                            </p:txEl>
                                          </p:spTgt>
                                        </p:tgtEl>
                                        <p:attrNameLst>
                                          <p:attrName>style.visibility</p:attrName>
                                        </p:attrNameLst>
                                      </p:cBhvr>
                                      <p:to>
                                        <p:strVal val="visible"/>
                                      </p:to>
                                    </p:set>
                                    <p:animEffect transition="in" filter="fade">
                                      <p:cBhvr>
                                        <p:cTn id="38" dur="500"/>
                                        <p:tgtEl>
                                          <p:spTgt spid="47108">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108"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1" name="Rectangle 3"/>
          <p:cNvSpPr>
            <a:spLocks noGrp="1" noChangeArrowheads="1"/>
          </p:cNvSpPr>
          <p:nvPr>
            <p:ph type="title"/>
          </p:nvPr>
        </p:nvSpPr>
        <p:spPr/>
        <p:txBody>
          <a:bodyPr/>
          <a:lstStyle/>
          <a:p>
            <a:pPr marL="119380" indent="-119380"/>
            <a:r>
              <a:rPr lang="zh-CN" altLang="en-US" dirty="0"/>
              <a:t> 六、网络和并发</a:t>
            </a:r>
            <a:br>
              <a:rPr lang="en-US" altLang="zh-CN" dirty="0"/>
            </a:br>
            <a:r>
              <a:rPr lang="en-US" dirty="0"/>
              <a:t>Networking, and Concurrency </a:t>
            </a:r>
            <a:endParaRPr lang="en-US" dirty="0"/>
          </a:p>
        </p:txBody>
      </p:sp>
      <p:sp>
        <p:nvSpPr>
          <p:cNvPr id="48132" name="Rectangle 4"/>
          <p:cNvSpPr>
            <a:spLocks noGrp="1" noChangeArrowheads="1"/>
          </p:cNvSpPr>
          <p:nvPr>
            <p:ph type="body" idx="1"/>
          </p:nvPr>
        </p:nvSpPr>
        <p:spPr>
          <a:xfrm>
            <a:off x="396875" y="1524000"/>
            <a:ext cx="7896225" cy="4972050"/>
          </a:xfrm>
        </p:spPr>
        <p:txBody>
          <a:bodyPr/>
          <a:lstStyle/>
          <a:p>
            <a:pPr algn="just"/>
            <a:r>
              <a:rPr lang="zh-CN" altLang="en-US" sz="2400" dirty="0"/>
              <a:t>主要知识点</a:t>
            </a:r>
            <a:endParaRPr lang="en-US" altLang="zh-CN" sz="2400" dirty="0"/>
          </a:p>
          <a:p>
            <a:pPr marL="552450" lvl="1" algn="just"/>
            <a:r>
              <a:rPr lang="en-US" altLang="zh-CN" sz="2000" dirty="0"/>
              <a:t>high level and low-level I/O, network programming</a:t>
            </a:r>
            <a:endParaRPr lang="en-US" altLang="zh-CN" sz="2000" dirty="0"/>
          </a:p>
          <a:p>
            <a:pPr marL="552450" lvl="1" algn="just"/>
            <a:r>
              <a:rPr lang="en-US" altLang="zh-CN" sz="2000" dirty="0"/>
              <a:t>Internet services, Web servers</a:t>
            </a:r>
            <a:endParaRPr lang="en-US" altLang="zh-CN" sz="2000" dirty="0"/>
          </a:p>
          <a:p>
            <a:pPr marL="552450" lvl="1" algn="just"/>
            <a:r>
              <a:rPr lang="en-US" altLang="zh-CN" sz="2000" dirty="0"/>
              <a:t>concurrency, concurrent server design, threads</a:t>
            </a:r>
            <a:endParaRPr lang="en-US" altLang="zh-CN" sz="2000" dirty="0"/>
          </a:p>
          <a:p>
            <a:pPr marL="552450" lvl="1" algn="just"/>
            <a:r>
              <a:rPr lang="en-US" altLang="zh-CN" sz="2000" dirty="0"/>
              <a:t>I/O multiplexing with select</a:t>
            </a:r>
            <a:endParaRPr lang="en-US" altLang="zh-CN" sz="2000" dirty="0"/>
          </a:p>
          <a:p>
            <a:pPr marL="152400" algn="just"/>
            <a:r>
              <a:rPr lang="zh-CN" altLang="en-US" sz="2400" dirty="0"/>
              <a:t>涉及领域</a:t>
            </a:r>
            <a:endParaRPr lang="en-US" altLang="zh-CN" sz="2400" dirty="0"/>
          </a:p>
          <a:p>
            <a:pPr marL="552450" lvl="1" algn="just"/>
            <a:r>
              <a:rPr lang="en-US" altLang="zh-CN" sz="2000" dirty="0"/>
              <a:t>networking, OS, and architecture</a:t>
            </a:r>
            <a:endParaRPr lang="en-US" altLang="zh-CN" sz="2000" dirty="0"/>
          </a:p>
          <a:p>
            <a:pPr algn="just"/>
            <a:r>
              <a:rPr lang="zh-CN" altLang="en-US" sz="2400" dirty="0"/>
              <a:t>对应的实验题 </a:t>
            </a:r>
            <a:r>
              <a:rPr lang="en-US" altLang="zh-CN" sz="2400" dirty="0"/>
              <a:t>(Labs)</a:t>
            </a:r>
            <a:endParaRPr lang="en-US" altLang="zh-CN" sz="2400" dirty="0"/>
          </a:p>
          <a:p>
            <a:pPr lvl="1" algn="just"/>
            <a:r>
              <a:rPr lang="en-US" altLang="zh-CN" sz="2000" dirty="0"/>
              <a:t>L8 (</a:t>
            </a:r>
            <a:r>
              <a:rPr lang="en-US" altLang="zh-CN" sz="2000" dirty="0" err="1"/>
              <a:t>proxylab</a:t>
            </a:r>
            <a:r>
              <a:rPr lang="en-US" altLang="zh-CN" sz="2000" dirty="0"/>
              <a:t>): Writing your own Web proxy. </a:t>
            </a:r>
            <a:r>
              <a:rPr lang="en-US" altLang="zh-CN" sz="2000" b="1" dirty="0">
                <a:solidFill>
                  <a:srgbClr val="C00000"/>
                </a:solidFill>
              </a:rPr>
              <a:t>Web</a:t>
            </a:r>
            <a:r>
              <a:rPr lang="zh-CN" altLang="en-US" sz="2000" b="1" dirty="0">
                <a:solidFill>
                  <a:srgbClr val="C00000"/>
                </a:solidFill>
              </a:rPr>
              <a:t>代理实验</a:t>
            </a:r>
            <a:endParaRPr lang="en-US" altLang="zh-CN" sz="2000" b="1" dirty="0"/>
          </a:p>
          <a:p>
            <a:pPr marL="457200" lvl="1" indent="0" algn="just">
              <a:buNone/>
            </a:pPr>
            <a:r>
              <a:rPr lang="en-US" altLang="zh-CN" sz="2000" dirty="0"/>
              <a:t>	</a:t>
            </a:r>
            <a:r>
              <a:rPr lang="zh-CN" altLang="en-US" sz="2000" dirty="0"/>
              <a:t>本实验需要实现一个</a:t>
            </a:r>
            <a:r>
              <a:rPr lang="en-US" altLang="zh-CN" sz="2000" dirty="0"/>
              <a:t>Web</a:t>
            </a:r>
            <a:r>
              <a:rPr lang="zh-CN" altLang="en-US" sz="2000" dirty="0"/>
              <a:t>代理服务，即当</a:t>
            </a:r>
            <a:r>
              <a:rPr lang="en-US" altLang="zh-CN" sz="2000" dirty="0"/>
              <a:t>Web</a:t>
            </a:r>
            <a:r>
              <a:rPr lang="zh-CN" altLang="en-US" sz="2000" dirty="0"/>
              <a:t>浏览器希望访问</a:t>
            </a:r>
            <a:r>
              <a:rPr lang="en-US" altLang="zh-CN" sz="2000" dirty="0"/>
              <a:t>Web</a:t>
            </a:r>
            <a:r>
              <a:rPr lang="zh-CN" altLang="en-US" sz="2000" dirty="0"/>
              <a:t>服务器上的页面时，其实际上是从代理服务器上获取数据。</a:t>
            </a:r>
            <a:endParaRPr lang="en-US" altLang="zh-CN" sz="2000" dirty="0"/>
          </a:p>
          <a:p>
            <a:pPr marL="457200" lvl="1" indent="0" algn="just">
              <a:buNone/>
            </a:pPr>
            <a:r>
              <a:rPr lang="en-US" altLang="zh-CN" sz="2000" dirty="0"/>
              <a:t>	</a:t>
            </a:r>
            <a:r>
              <a:rPr lang="zh-CN" altLang="en-US" sz="2000" dirty="0"/>
              <a:t>该实验帮助学生理解网络程序设计和</a:t>
            </a:r>
            <a:r>
              <a:rPr lang="en-US" altLang="zh-CN" sz="2000" dirty="0"/>
              <a:t>HTTP</a:t>
            </a:r>
            <a:r>
              <a:rPr lang="zh-CN" altLang="en-US" sz="2000" dirty="0"/>
              <a:t>协议的基本原理，并让学生在实践中理解和掌握并发和同步这两个关键的基本概念。</a:t>
            </a:r>
            <a:endParaRPr lang="en-US" altLang="zh-CN" sz="2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8132">
                                            <p:txEl>
                                              <p:pRg st="0" end="0"/>
                                            </p:txEl>
                                          </p:spTgt>
                                        </p:tgtEl>
                                        <p:attrNameLst>
                                          <p:attrName>style.visibility</p:attrName>
                                        </p:attrNameLst>
                                      </p:cBhvr>
                                      <p:to>
                                        <p:strVal val="visible"/>
                                      </p:to>
                                    </p:set>
                                    <p:animEffect transition="in" filter="fade">
                                      <p:cBhvr>
                                        <p:cTn id="7" dur="500"/>
                                        <p:tgtEl>
                                          <p:spTgt spid="4813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8132">
                                            <p:txEl>
                                              <p:pRg st="1" end="1"/>
                                            </p:txEl>
                                          </p:spTgt>
                                        </p:tgtEl>
                                        <p:attrNameLst>
                                          <p:attrName>style.visibility</p:attrName>
                                        </p:attrNameLst>
                                      </p:cBhvr>
                                      <p:to>
                                        <p:strVal val="visible"/>
                                      </p:to>
                                    </p:set>
                                    <p:animEffect transition="in" filter="fade">
                                      <p:cBhvr>
                                        <p:cTn id="10" dur="500"/>
                                        <p:tgtEl>
                                          <p:spTgt spid="48132">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8132">
                                            <p:txEl>
                                              <p:pRg st="2" end="2"/>
                                            </p:txEl>
                                          </p:spTgt>
                                        </p:tgtEl>
                                        <p:attrNameLst>
                                          <p:attrName>style.visibility</p:attrName>
                                        </p:attrNameLst>
                                      </p:cBhvr>
                                      <p:to>
                                        <p:strVal val="visible"/>
                                      </p:to>
                                    </p:set>
                                    <p:animEffect transition="in" filter="fade">
                                      <p:cBhvr>
                                        <p:cTn id="13" dur="500"/>
                                        <p:tgtEl>
                                          <p:spTgt spid="48132">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8132">
                                            <p:txEl>
                                              <p:pRg st="3" end="3"/>
                                            </p:txEl>
                                          </p:spTgt>
                                        </p:tgtEl>
                                        <p:attrNameLst>
                                          <p:attrName>style.visibility</p:attrName>
                                        </p:attrNameLst>
                                      </p:cBhvr>
                                      <p:to>
                                        <p:strVal val="visible"/>
                                      </p:to>
                                    </p:set>
                                    <p:animEffect transition="in" filter="fade">
                                      <p:cBhvr>
                                        <p:cTn id="16" dur="500"/>
                                        <p:tgtEl>
                                          <p:spTgt spid="48132">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8132">
                                            <p:txEl>
                                              <p:pRg st="4" end="4"/>
                                            </p:txEl>
                                          </p:spTgt>
                                        </p:tgtEl>
                                        <p:attrNameLst>
                                          <p:attrName>style.visibility</p:attrName>
                                        </p:attrNameLst>
                                      </p:cBhvr>
                                      <p:to>
                                        <p:strVal val="visible"/>
                                      </p:to>
                                    </p:set>
                                    <p:animEffect transition="in" filter="fade">
                                      <p:cBhvr>
                                        <p:cTn id="19" dur="500"/>
                                        <p:tgtEl>
                                          <p:spTgt spid="48132">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48132">
                                            <p:txEl>
                                              <p:pRg st="5" end="5"/>
                                            </p:txEl>
                                          </p:spTgt>
                                        </p:tgtEl>
                                        <p:attrNameLst>
                                          <p:attrName>style.visibility</p:attrName>
                                        </p:attrNameLst>
                                      </p:cBhvr>
                                      <p:to>
                                        <p:strVal val="visible"/>
                                      </p:to>
                                    </p:set>
                                    <p:animEffect transition="in" filter="fade">
                                      <p:cBhvr>
                                        <p:cTn id="24" dur="500"/>
                                        <p:tgtEl>
                                          <p:spTgt spid="48132">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48132">
                                            <p:txEl>
                                              <p:pRg st="6" end="6"/>
                                            </p:txEl>
                                          </p:spTgt>
                                        </p:tgtEl>
                                        <p:attrNameLst>
                                          <p:attrName>style.visibility</p:attrName>
                                        </p:attrNameLst>
                                      </p:cBhvr>
                                      <p:to>
                                        <p:strVal val="visible"/>
                                      </p:to>
                                    </p:set>
                                    <p:animEffect transition="in" filter="fade">
                                      <p:cBhvr>
                                        <p:cTn id="27" dur="500"/>
                                        <p:tgtEl>
                                          <p:spTgt spid="48132">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8132">
                                            <p:txEl>
                                              <p:pRg st="7" end="7"/>
                                            </p:txEl>
                                          </p:spTgt>
                                        </p:tgtEl>
                                        <p:attrNameLst>
                                          <p:attrName>style.visibility</p:attrName>
                                        </p:attrNameLst>
                                      </p:cBhvr>
                                      <p:to>
                                        <p:strVal val="visible"/>
                                      </p:to>
                                    </p:set>
                                    <p:animEffect transition="in" filter="fade">
                                      <p:cBhvr>
                                        <p:cTn id="32" dur="500"/>
                                        <p:tgtEl>
                                          <p:spTgt spid="48132">
                                            <p:txEl>
                                              <p:pRg st="7" end="7"/>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48132">
                                            <p:txEl>
                                              <p:pRg st="8" end="8"/>
                                            </p:txEl>
                                          </p:spTgt>
                                        </p:tgtEl>
                                        <p:attrNameLst>
                                          <p:attrName>style.visibility</p:attrName>
                                        </p:attrNameLst>
                                      </p:cBhvr>
                                      <p:to>
                                        <p:strVal val="visible"/>
                                      </p:to>
                                    </p:set>
                                    <p:animEffect transition="in" filter="fade">
                                      <p:cBhvr>
                                        <p:cTn id="35" dur="500"/>
                                        <p:tgtEl>
                                          <p:spTgt spid="48132">
                                            <p:txEl>
                                              <p:pRg st="8" end="8"/>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48132">
                                            <p:txEl>
                                              <p:pRg st="9" end="9"/>
                                            </p:txEl>
                                          </p:spTgt>
                                        </p:tgtEl>
                                        <p:attrNameLst>
                                          <p:attrName>style.visibility</p:attrName>
                                        </p:attrNameLst>
                                      </p:cBhvr>
                                      <p:to>
                                        <p:strVal val="visible"/>
                                      </p:to>
                                    </p:set>
                                    <p:animEffect transition="in" filter="fade">
                                      <p:cBhvr>
                                        <p:cTn id="38" dur="500"/>
                                        <p:tgtEl>
                                          <p:spTgt spid="48132">
                                            <p:txEl>
                                              <p:pRg st="9" end="9"/>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48132">
                                            <p:txEl>
                                              <p:pRg st="10" end="10"/>
                                            </p:txEl>
                                          </p:spTgt>
                                        </p:tgtEl>
                                        <p:attrNameLst>
                                          <p:attrName>style.visibility</p:attrName>
                                        </p:attrNameLst>
                                      </p:cBhvr>
                                      <p:to>
                                        <p:strVal val="visible"/>
                                      </p:to>
                                    </p:set>
                                    <p:animEffect transition="in" filter="fade">
                                      <p:cBhvr>
                                        <p:cTn id="41" dur="500"/>
                                        <p:tgtEl>
                                          <p:spTgt spid="48132">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132"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实验题（</a:t>
            </a:r>
            <a:r>
              <a:rPr lang="en-US" altLang="zh-CN" dirty="0"/>
              <a:t>LAB</a:t>
            </a:r>
            <a:r>
              <a:rPr lang="zh-CN" altLang="en-US" dirty="0"/>
              <a:t>）</a:t>
            </a:r>
            <a:endParaRPr lang="zh-CN" altLang="en-US" dirty="0"/>
          </a:p>
        </p:txBody>
      </p:sp>
      <p:graphicFrame>
        <p:nvGraphicFramePr>
          <p:cNvPr id="4" name="内容占位符 3"/>
          <p:cNvGraphicFramePr>
            <a:graphicFrameLocks noGrp="1"/>
          </p:cNvGraphicFramePr>
          <p:nvPr>
            <p:ph idx="1"/>
          </p:nvPr>
        </p:nvGraphicFramePr>
        <p:xfrm>
          <a:off x="2438400" y="1176069"/>
          <a:ext cx="4648201" cy="2966720"/>
        </p:xfrm>
        <a:graphic>
          <a:graphicData uri="http://schemas.openxmlformats.org/drawingml/2006/table">
            <a:tbl>
              <a:tblPr bandRow="1">
                <a:tableStyleId>{5C22544A-7EE6-4342-B048-85BDC9FD1C3A}</a:tableStyleId>
              </a:tblPr>
              <a:tblGrid>
                <a:gridCol w="685801"/>
                <a:gridCol w="1295400"/>
                <a:gridCol w="2667000"/>
              </a:tblGrid>
              <a:tr h="370840">
                <a:tc>
                  <a:txBody>
                    <a:bodyPr/>
                    <a:lstStyle/>
                    <a:p>
                      <a:pPr algn="ctr"/>
                      <a:r>
                        <a:rPr lang="en-US" altLang="zh-CN" dirty="0"/>
                        <a:t>L1</a:t>
                      </a:r>
                      <a:endParaRPr lang="zh-CN" altLang="en-US" dirty="0"/>
                    </a:p>
                  </a:txBody>
                  <a:tcPr/>
                </a:tc>
                <a:tc>
                  <a:txBody>
                    <a:bodyPr/>
                    <a:lstStyle/>
                    <a:p>
                      <a:r>
                        <a:rPr lang="en-US" altLang="zh-CN" dirty="0" err="1"/>
                        <a:t>Datalab</a:t>
                      </a:r>
                      <a:endParaRPr lang="zh-CN" altLang="en-US" dirty="0"/>
                    </a:p>
                  </a:txBody>
                  <a:tcPr/>
                </a:tc>
                <a:tc>
                  <a:txBody>
                    <a:bodyPr/>
                    <a:lstStyle/>
                    <a:p>
                      <a:r>
                        <a:rPr lang="zh-CN" altLang="en-US" dirty="0">
                          <a:latin typeface="等线" panose="02010600030101010101" pitchFamily="2" charset="-122"/>
                          <a:ea typeface="等线" panose="02010600030101010101" pitchFamily="2" charset="-122"/>
                        </a:rPr>
                        <a:t>位级数据操作实验</a:t>
                      </a:r>
                      <a:endParaRPr lang="zh-CN" altLang="en-US" dirty="0">
                        <a:latin typeface="等线" panose="02010600030101010101" pitchFamily="2" charset="-122"/>
                        <a:ea typeface="等线" panose="02010600030101010101" pitchFamily="2" charset="-122"/>
                      </a:endParaRPr>
                    </a:p>
                  </a:txBody>
                  <a:tcPr/>
                </a:tc>
              </a:tr>
              <a:tr h="370840">
                <a:tc>
                  <a:txBody>
                    <a:bodyPr/>
                    <a:lstStyle/>
                    <a:p>
                      <a:pPr algn="ctr"/>
                      <a:r>
                        <a:rPr lang="en-US" altLang="zh-CN" dirty="0"/>
                        <a:t>L2</a:t>
                      </a:r>
                      <a:endParaRPr lang="zh-CN" altLang="en-US" dirty="0"/>
                    </a:p>
                  </a:txBody>
                  <a:tcPr/>
                </a:tc>
                <a:tc>
                  <a:txBody>
                    <a:bodyPr/>
                    <a:lstStyle/>
                    <a:p>
                      <a:r>
                        <a:rPr lang="en-US" altLang="zh-CN" dirty="0" err="1"/>
                        <a:t>Bomblab</a:t>
                      </a:r>
                      <a:endParaRPr lang="zh-CN" altLang="en-US" dirty="0"/>
                    </a:p>
                  </a:txBody>
                  <a:tcPr/>
                </a:tc>
                <a:tc>
                  <a:txBody>
                    <a:bodyPr/>
                    <a:lstStyle/>
                    <a:p>
                      <a:r>
                        <a:rPr lang="zh-CN" altLang="en-US" dirty="0">
                          <a:latin typeface="等线" panose="02010600030101010101" pitchFamily="2" charset="-122"/>
                          <a:ea typeface="等线" panose="02010600030101010101" pitchFamily="2" charset="-122"/>
                        </a:rPr>
                        <a:t>拆解二进制炸弹实验</a:t>
                      </a:r>
                      <a:endParaRPr lang="zh-CN" altLang="en-US" dirty="0">
                        <a:latin typeface="等线" panose="02010600030101010101" pitchFamily="2" charset="-122"/>
                        <a:ea typeface="等线" panose="02010600030101010101" pitchFamily="2" charset="-122"/>
                      </a:endParaRPr>
                    </a:p>
                  </a:txBody>
                  <a:tcPr/>
                </a:tc>
              </a:tr>
              <a:tr h="370840">
                <a:tc>
                  <a:txBody>
                    <a:bodyPr/>
                    <a:lstStyle/>
                    <a:p>
                      <a:pPr algn="ctr"/>
                      <a:r>
                        <a:rPr lang="en-US" altLang="zh-CN" dirty="0"/>
                        <a:t>L3</a:t>
                      </a:r>
                      <a:endParaRPr lang="zh-CN" altLang="en-US" dirty="0"/>
                    </a:p>
                  </a:txBody>
                  <a:tcPr/>
                </a:tc>
                <a:tc>
                  <a:txBody>
                    <a:bodyPr/>
                    <a:lstStyle/>
                    <a:p>
                      <a:r>
                        <a:rPr lang="en-US" altLang="zh-CN" dirty="0" err="1"/>
                        <a:t>Attacklab</a:t>
                      </a:r>
                      <a:endParaRPr lang="zh-CN" altLang="en-US" dirty="0"/>
                    </a:p>
                  </a:txBody>
                  <a:tcPr/>
                </a:tc>
                <a:tc>
                  <a:txBody>
                    <a:bodyPr/>
                    <a:lstStyle/>
                    <a:p>
                      <a:r>
                        <a:rPr lang="zh-CN" altLang="en-US" dirty="0">
                          <a:latin typeface="等线" panose="02010600030101010101" pitchFamily="2" charset="-122"/>
                          <a:ea typeface="等线" panose="02010600030101010101" pitchFamily="2" charset="-122"/>
                        </a:rPr>
                        <a:t>缓冲区溢出实验</a:t>
                      </a:r>
                      <a:endParaRPr lang="zh-CN" altLang="en-US" dirty="0">
                        <a:latin typeface="等线" panose="02010600030101010101" pitchFamily="2" charset="-122"/>
                        <a:ea typeface="等线" panose="02010600030101010101" pitchFamily="2" charset="-122"/>
                      </a:endParaRPr>
                    </a:p>
                  </a:txBody>
                  <a:tcPr/>
                </a:tc>
              </a:tr>
              <a:tr h="370840">
                <a:tc>
                  <a:txBody>
                    <a:bodyPr/>
                    <a:lstStyle/>
                    <a:p>
                      <a:pPr algn="ctr"/>
                      <a:r>
                        <a:rPr lang="en-US" altLang="zh-CN" dirty="0"/>
                        <a:t>L4</a:t>
                      </a:r>
                      <a:endParaRPr lang="zh-CN" altLang="en-US" dirty="0"/>
                    </a:p>
                  </a:txBody>
                  <a:tcPr/>
                </a:tc>
                <a:tc>
                  <a:txBody>
                    <a:bodyPr/>
                    <a:lstStyle/>
                    <a:p>
                      <a:r>
                        <a:rPr lang="en-US" altLang="zh-CN" dirty="0" err="1"/>
                        <a:t>Archlab</a:t>
                      </a:r>
                      <a:endParaRPr lang="zh-CN" altLang="en-US" dirty="0"/>
                    </a:p>
                  </a:txBody>
                  <a:tcPr/>
                </a:tc>
                <a:tc>
                  <a:txBody>
                    <a:bodyPr/>
                    <a:lstStyle/>
                    <a:p>
                      <a:r>
                        <a:rPr lang="zh-CN" altLang="en-US" dirty="0">
                          <a:latin typeface="等线" panose="02010600030101010101" pitchFamily="2" charset="-122"/>
                          <a:ea typeface="等线" panose="02010600030101010101" pitchFamily="2" charset="-122"/>
                        </a:rPr>
                        <a:t>处理器结构实验</a:t>
                      </a:r>
                      <a:endParaRPr lang="zh-CN" altLang="en-US" dirty="0">
                        <a:latin typeface="等线" panose="02010600030101010101" pitchFamily="2" charset="-122"/>
                        <a:ea typeface="等线" panose="02010600030101010101" pitchFamily="2" charset="-122"/>
                      </a:endParaRPr>
                    </a:p>
                  </a:txBody>
                  <a:tcPr/>
                </a:tc>
              </a:tr>
              <a:tr h="370840">
                <a:tc>
                  <a:txBody>
                    <a:bodyPr/>
                    <a:lstStyle/>
                    <a:p>
                      <a:pPr algn="ctr"/>
                      <a:r>
                        <a:rPr lang="en-US" altLang="zh-CN" dirty="0"/>
                        <a:t>L5</a:t>
                      </a:r>
                      <a:endParaRPr lang="zh-CN" altLang="en-US" dirty="0"/>
                    </a:p>
                  </a:txBody>
                  <a:tcPr/>
                </a:tc>
                <a:tc>
                  <a:txBody>
                    <a:bodyPr/>
                    <a:lstStyle/>
                    <a:p>
                      <a:r>
                        <a:rPr lang="en-US" altLang="zh-CN" dirty="0" err="1"/>
                        <a:t>Cachelab</a:t>
                      </a:r>
                      <a:endParaRPr lang="zh-CN" altLang="en-US" dirty="0"/>
                    </a:p>
                  </a:txBody>
                  <a:tcPr/>
                </a:tc>
                <a:tc>
                  <a:txBody>
                    <a:bodyPr/>
                    <a:lstStyle/>
                    <a:p>
                      <a:r>
                        <a:rPr lang="zh-CN" altLang="en-US" dirty="0">
                          <a:latin typeface="等线" panose="02010600030101010101" pitchFamily="2" charset="-122"/>
                          <a:ea typeface="等线" panose="02010600030101010101" pitchFamily="2" charset="-122"/>
                        </a:rPr>
                        <a:t>性能优化实验</a:t>
                      </a:r>
                      <a:endParaRPr lang="zh-CN" altLang="en-US" dirty="0">
                        <a:latin typeface="等线" panose="02010600030101010101" pitchFamily="2" charset="-122"/>
                        <a:ea typeface="等线" panose="02010600030101010101" pitchFamily="2" charset="-122"/>
                      </a:endParaRPr>
                    </a:p>
                  </a:txBody>
                  <a:tcPr/>
                </a:tc>
              </a:tr>
              <a:tr h="370840">
                <a:tc>
                  <a:txBody>
                    <a:bodyPr/>
                    <a:lstStyle/>
                    <a:p>
                      <a:pPr algn="ctr"/>
                      <a:r>
                        <a:rPr lang="en-US" altLang="zh-CN" dirty="0"/>
                        <a:t>L6</a:t>
                      </a:r>
                      <a:endParaRPr lang="zh-CN" altLang="en-US" dirty="0"/>
                    </a:p>
                  </a:txBody>
                  <a:tcPr/>
                </a:tc>
                <a:tc>
                  <a:txBody>
                    <a:bodyPr/>
                    <a:lstStyle/>
                    <a:p>
                      <a:r>
                        <a:rPr lang="en-US" altLang="zh-CN" dirty="0" err="1"/>
                        <a:t>Tshlab</a:t>
                      </a:r>
                      <a:endParaRPr lang="zh-CN" altLang="en-US" dirty="0"/>
                    </a:p>
                  </a:txBody>
                  <a:tcPr/>
                </a:tc>
                <a:tc>
                  <a:txBody>
                    <a:bodyPr/>
                    <a:lstStyle/>
                    <a:p>
                      <a:r>
                        <a:rPr lang="zh-CN" altLang="en-US" dirty="0">
                          <a:latin typeface="等线" panose="02010600030101010101" pitchFamily="2" charset="-122"/>
                          <a:ea typeface="等线" panose="02010600030101010101" pitchFamily="2" charset="-122"/>
                        </a:rPr>
                        <a:t>定制</a:t>
                      </a:r>
                      <a:r>
                        <a:rPr lang="en-US" altLang="zh-CN" dirty="0">
                          <a:latin typeface="等线" panose="02010600030101010101" pitchFamily="2" charset="-122"/>
                          <a:ea typeface="等线" panose="02010600030101010101" pitchFamily="2" charset="-122"/>
                        </a:rPr>
                        <a:t>shell</a:t>
                      </a:r>
                      <a:r>
                        <a:rPr lang="zh-CN" altLang="en-US" dirty="0">
                          <a:latin typeface="等线" panose="02010600030101010101" pitchFamily="2" charset="-122"/>
                          <a:ea typeface="等线" panose="02010600030101010101" pitchFamily="2" charset="-122"/>
                        </a:rPr>
                        <a:t>程序实验</a:t>
                      </a:r>
                      <a:endParaRPr lang="zh-CN" altLang="en-US" dirty="0">
                        <a:latin typeface="等线" panose="02010600030101010101" pitchFamily="2" charset="-122"/>
                        <a:ea typeface="等线" panose="02010600030101010101" pitchFamily="2" charset="-122"/>
                      </a:endParaRPr>
                    </a:p>
                  </a:txBody>
                  <a:tcPr/>
                </a:tc>
              </a:tr>
              <a:tr h="370840">
                <a:tc>
                  <a:txBody>
                    <a:bodyPr/>
                    <a:lstStyle/>
                    <a:p>
                      <a:pPr algn="ctr"/>
                      <a:r>
                        <a:rPr lang="en-US" altLang="zh-CN" dirty="0"/>
                        <a:t>L7</a:t>
                      </a:r>
                      <a:endParaRPr lang="zh-CN" altLang="en-US" dirty="0"/>
                    </a:p>
                  </a:txBody>
                  <a:tcPr/>
                </a:tc>
                <a:tc>
                  <a:txBody>
                    <a:bodyPr/>
                    <a:lstStyle/>
                    <a:p>
                      <a:r>
                        <a:rPr lang="en-US" altLang="zh-CN" dirty="0" err="1"/>
                        <a:t>Malloclab</a:t>
                      </a:r>
                      <a:endParaRPr lang="zh-CN" altLang="en-US" dirty="0"/>
                    </a:p>
                  </a:txBody>
                  <a:tcPr/>
                </a:tc>
                <a:tc>
                  <a:txBody>
                    <a:bodyPr/>
                    <a:lstStyle/>
                    <a:p>
                      <a:r>
                        <a:rPr lang="zh-CN" altLang="en-US" dirty="0">
                          <a:latin typeface="等线" panose="02010600030101010101" pitchFamily="2" charset="-122"/>
                          <a:ea typeface="等线" panose="02010600030101010101" pitchFamily="2" charset="-122"/>
                        </a:rPr>
                        <a:t>动态内存管理实验</a:t>
                      </a:r>
                      <a:endParaRPr lang="zh-CN" altLang="en-US" dirty="0">
                        <a:latin typeface="等线" panose="02010600030101010101" pitchFamily="2" charset="-122"/>
                        <a:ea typeface="等线" panose="02010600030101010101" pitchFamily="2" charset="-122"/>
                      </a:endParaRPr>
                    </a:p>
                  </a:txBody>
                  <a:tcPr/>
                </a:tc>
              </a:tr>
              <a:tr h="370840">
                <a:tc>
                  <a:txBody>
                    <a:bodyPr/>
                    <a:lstStyle/>
                    <a:p>
                      <a:pPr algn="ctr"/>
                      <a:r>
                        <a:rPr lang="en-US" altLang="zh-CN" dirty="0"/>
                        <a:t>L8</a:t>
                      </a:r>
                      <a:endParaRPr lang="zh-CN" altLang="en-US" dirty="0"/>
                    </a:p>
                  </a:txBody>
                  <a:tcPr/>
                </a:tc>
                <a:tc>
                  <a:txBody>
                    <a:bodyPr/>
                    <a:lstStyle/>
                    <a:p>
                      <a:r>
                        <a:rPr lang="en-US" altLang="zh-CN" dirty="0" err="1"/>
                        <a:t>Proxylab</a:t>
                      </a:r>
                      <a:endParaRPr lang="zh-CN" altLang="en-US" dirty="0"/>
                    </a:p>
                  </a:txBody>
                  <a:tcPr/>
                </a:tc>
                <a:tc>
                  <a:txBody>
                    <a:bodyPr/>
                    <a:lstStyle/>
                    <a:p>
                      <a:r>
                        <a:rPr lang="en-US" altLang="zh-CN" dirty="0">
                          <a:latin typeface="等线" panose="02010600030101010101" pitchFamily="2" charset="-122"/>
                          <a:ea typeface="等线" panose="02010600030101010101" pitchFamily="2" charset="-122"/>
                        </a:rPr>
                        <a:t>Web</a:t>
                      </a:r>
                      <a:r>
                        <a:rPr lang="zh-CN" altLang="en-US" dirty="0">
                          <a:latin typeface="等线" panose="02010600030101010101" pitchFamily="2" charset="-122"/>
                          <a:ea typeface="等线" panose="02010600030101010101" pitchFamily="2" charset="-122"/>
                        </a:rPr>
                        <a:t>代理实验</a:t>
                      </a:r>
                      <a:endParaRPr lang="zh-CN" altLang="en-US" dirty="0">
                        <a:latin typeface="等线" panose="02010600030101010101" pitchFamily="2" charset="-122"/>
                        <a:ea typeface="等线" panose="02010600030101010101" pitchFamily="2" charset="-122"/>
                      </a:endParaRPr>
                    </a:p>
                  </a:txBody>
                  <a:tcPr/>
                </a:tc>
              </a:tr>
            </a:tbl>
          </a:graphicData>
        </a:graphic>
      </p:graphicFrame>
      <p:sp>
        <p:nvSpPr>
          <p:cNvPr id="5" name="内容占位符 2"/>
          <p:cNvSpPr txBox="1"/>
          <p:nvPr/>
        </p:nvSpPr>
        <p:spPr bwMode="auto">
          <a:xfrm>
            <a:off x="609600" y="4191000"/>
            <a:ext cx="8229600" cy="2514600"/>
          </a:xfrm>
          <a:prstGeom prst="rect">
            <a:avLst/>
          </a:prstGeom>
          <a:noFill/>
          <a:ln w="9525">
            <a:noFill/>
            <a:miter lim="800000"/>
          </a:ln>
        </p:spPr>
        <p:txBody>
          <a:bodyPr vert="horz" wrap="square" lIns="91440" tIns="45720" rIns="91440" bIns="45720" numCol="1" anchor="t" anchorCtr="0" compatLnSpc="1"/>
          <a:lstStyle>
            <a:lvl1pPr marL="342900" indent="-342900" algn="l" rtl="0" eaLnBrk="1" fontAlgn="base" hangingPunct="1">
              <a:spcBef>
                <a:spcPct val="20000"/>
              </a:spcBef>
              <a:spcAft>
                <a:spcPct val="0"/>
              </a:spcAft>
              <a:buClr>
                <a:srgbClr val="990000"/>
              </a:buClr>
              <a:buSzPct val="60000"/>
              <a:buFont typeface="Wingdings 2" panose="05020102010507070707" pitchFamily="18" charset="2"/>
              <a:buChar char="¢"/>
              <a:defRPr sz="2800" b="1" baseline="0">
                <a:solidFill>
                  <a:schemeClr val="tx1"/>
                </a:solidFill>
                <a:latin typeface="Calibri" panose="020F0502020204030204" pitchFamily="34" charset="0"/>
                <a:ea typeface="黑体" panose="02010609060101010101" pitchFamily="49" charset="-122"/>
                <a:cs typeface="+mn-cs"/>
              </a:defRPr>
            </a:lvl1pPr>
            <a:lvl2pPr marL="742950" indent="-285750" algn="l" rtl="0" eaLnBrk="1" fontAlgn="base" hangingPunct="1">
              <a:spcBef>
                <a:spcPct val="20000"/>
              </a:spcBef>
              <a:spcAft>
                <a:spcPct val="0"/>
              </a:spcAft>
              <a:buClr>
                <a:srgbClr val="990000"/>
              </a:buClr>
              <a:buSzPct val="110000"/>
              <a:buFont typeface="Wingdings" panose="05000000000000000000" pitchFamily="2" charset="2"/>
              <a:buChar char="§"/>
              <a:defRPr sz="2400" baseline="0">
                <a:solidFill>
                  <a:schemeClr val="tx1"/>
                </a:solidFill>
                <a:latin typeface="Calibri" panose="020F0502020204030204" pitchFamily="34" charset="0"/>
                <a:ea typeface="黑体" panose="02010609060101010101" pitchFamily="49" charset="-122"/>
              </a:defRPr>
            </a:lvl2pPr>
            <a:lvl3pPr marL="1143000" indent="-228600" algn="l" rtl="0" eaLnBrk="1" fontAlgn="base" hangingPunct="1">
              <a:spcBef>
                <a:spcPct val="20000"/>
              </a:spcBef>
              <a:spcAft>
                <a:spcPct val="0"/>
              </a:spcAft>
              <a:buSzPct val="80000"/>
              <a:buFont typeface="Wingdings" panose="05000000000000000000" pitchFamily="2" charset="2"/>
              <a:buChar char="§"/>
              <a:defRPr sz="2000" baseline="0">
                <a:solidFill>
                  <a:schemeClr val="tx1"/>
                </a:solidFill>
                <a:latin typeface="Calibri" panose="020F0502020204030204" pitchFamily="34" charset="0"/>
                <a:ea typeface="黑体" panose="02010609060101010101" pitchFamily="49" charset="-122"/>
              </a:defRPr>
            </a:lvl3pPr>
            <a:lvl4pPr marL="1600200" indent="-228600" algn="l" rtl="0" eaLnBrk="1" fontAlgn="base" hangingPunct="1">
              <a:spcBef>
                <a:spcPct val="20000"/>
              </a:spcBef>
              <a:spcAft>
                <a:spcPct val="0"/>
              </a:spcAft>
              <a:buChar char="–"/>
              <a:defRPr sz="2000" baseline="0">
                <a:solidFill>
                  <a:schemeClr val="tx1"/>
                </a:solidFill>
                <a:latin typeface="Calibri" panose="020F0502020204030204" pitchFamily="34" charset="0"/>
                <a:ea typeface="黑体" panose="02010609060101010101" pitchFamily="49" charset="-122"/>
              </a:defRPr>
            </a:lvl4pPr>
            <a:lvl5pPr marL="2057400" indent="-228600" algn="l" rtl="0" eaLnBrk="1" fontAlgn="base" hangingPunct="1">
              <a:spcBef>
                <a:spcPct val="20000"/>
              </a:spcBef>
              <a:spcAft>
                <a:spcPct val="0"/>
              </a:spcAft>
              <a:buChar char="»"/>
              <a:defRPr sz="2000" baseline="0">
                <a:solidFill>
                  <a:schemeClr val="tx1"/>
                </a:solidFill>
                <a:latin typeface="Calibri" panose="020F0502020204030204" pitchFamily="34" charset="0"/>
                <a:ea typeface="黑体" panose="02010609060101010101" pitchFamily="49" charset="-122"/>
              </a:defRPr>
            </a:lvl5pPr>
            <a:lvl6pPr marL="2514600" indent="-228600" algn="l" rtl="0" eaLnBrk="1" fontAlgn="base" hangingPunct="1">
              <a:spcBef>
                <a:spcPct val="20000"/>
              </a:spcBef>
              <a:spcAft>
                <a:spcPct val="0"/>
              </a:spcAft>
              <a:buChar char="»"/>
              <a:defRPr sz="2000">
                <a:solidFill>
                  <a:schemeClr val="tx1"/>
                </a:solidFill>
                <a:latin typeface="Arial" panose="020B0604020202020204" pitchFamily="34" charset="0"/>
              </a:defRPr>
            </a:lvl6pPr>
            <a:lvl7pPr marL="2971800" indent="-228600" algn="l" rtl="0" eaLnBrk="1" fontAlgn="base" hangingPunct="1">
              <a:spcBef>
                <a:spcPct val="20000"/>
              </a:spcBef>
              <a:spcAft>
                <a:spcPct val="0"/>
              </a:spcAft>
              <a:buChar char="»"/>
              <a:defRPr sz="2000">
                <a:solidFill>
                  <a:schemeClr val="tx1"/>
                </a:solidFill>
                <a:latin typeface="Arial" panose="020B0604020202020204" pitchFamily="34" charset="0"/>
              </a:defRPr>
            </a:lvl7pPr>
            <a:lvl8pPr marL="3429000" indent="-228600" algn="l" rtl="0" eaLnBrk="1" fontAlgn="base" hangingPunct="1">
              <a:spcBef>
                <a:spcPct val="20000"/>
              </a:spcBef>
              <a:spcAft>
                <a:spcPct val="0"/>
              </a:spcAft>
              <a:buChar char="»"/>
              <a:defRPr sz="2000">
                <a:solidFill>
                  <a:schemeClr val="tx1"/>
                </a:solidFill>
                <a:latin typeface="Arial" panose="020B0604020202020204" pitchFamily="34" charset="0"/>
              </a:defRPr>
            </a:lvl8pPr>
            <a:lvl9pPr marL="3886200" indent="-228600" algn="l" rtl="0" eaLnBrk="1" fontAlgn="base" hangingPunct="1">
              <a:spcBef>
                <a:spcPct val="20000"/>
              </a:spcBef>
              <a:spcAft>
                <a:spcPct val="0"/>
              </a:spcAft>
              <a:buChar char="»"/>
              <a:defRPr sz="2000">
                <a:solidFill>
                  <a:schemeClr val="tx1"/>
                </a:solidFill>
                <a:latin typeface="Arial" panose="020B0604020202020204" pitchFamily="34" charset="0"/>
              </a:defRPr>
            </a:lvl9pPr>
          </a:lstStyle>
          <a:p>
            <a:r>
              <a:rPr lang="zh-CN" altLang="en-US" sz="2400" kern="0" dirty="0"/>
              <a:t>说明：</a:t>
            </a:r>
            <a:endParaRPr lang="en-US" altLang="zh-CN" sz="2400" kern="0" dirty="0"/>
          </a:p>
          <a:p>
            <a:pPr lvl="1"/>
            <a:r>
              <a:rPr lang="zh-CN" altLang="en-US" sz="2000" b="0" kern="0" dirty="0"/>
              <a:t>使用</a:t>
            </a:r>
            <a:r>
              <a:rPr lang="en-US" altLang="zh-CN" sz="2000" b="0" kern="0" dirty="0" err="1"/>
              <a:t>Autolab</a:t>
            </a:r>
            <a:r>
              <a:rPr lang="zh-CN" altLang="en-US" sz="2000" b="0" kern="0" dirty="0"/>
              <a:t>下载和提交，注意提交版本数量有限制（通常</a:t>
            </a:r>
            <a:r>
              <a:rPr lang="en-US" altLang="zh-CN" sz="2000" b="0" kern="0" dirty="0"/>
              <a:t>16</a:t>
            </a:r>
            <a:r>
              <a:rPr lang="zh-CN" altLang="en-US" sz="2000" b="0" kern="0" dirty="0"/>
              <a:t>个）</a:t>
            </a:r>
            <a:endParaRPr lang="zh-CN" altLang="en-US" sz="2000" b="0" kern="0" dirty="0"/>
          </a:p>
          <a:p>
            <a:pPr lvl="1"/>
            <a:r>
              <a:rPr lang="zh-CN" altLang="en-US" sz="2000" b="0" kern="0" dirty="0"/>
              <a:t>发布时间通常为对应的大班课后</a:t>
            </a:r>
            <a:endParaRPr lang="en-US" altLang="zh-CN" sz="2000" b="0" kern="0" dirty="0"/>
          </a:p>
          <a:p>
            <a:pPr lvl="1"/>
            <a:r>
              <a:rPr lang="zh-CN" altLang="en-US" sz="2000" b="0" kern="0" dirty="0"/>
              <a:t>截止时间通常为</a:t>
            </a:r>
            <a:r>
              <a:rPr lang="en-US" altLang="zh-CN" sz="2000" b="0" kern="0" dirty="0"/>
              <a:t>14</a:t>
            </a:r>
            <a:r>
              <a:rPr lang="zh-CN" altLang="en-US" sz="2000" b="0" kern="0" dirty="0"/>
              <a:t>天后的</a:t>
            </a:r>
            <a:r>
              <a:rPr lang="en-US" altLang="zh-CN" sz="2000" b="0" kern="0" dirty="0"/>
              <a:t>23:59</a:t>
            </a:r>
            <a:endParaRPr lang="en-US" altLang="zh-CN" sz="2000" b="0" kern="0" dirty="0"/>
          </a:p>
          <a:p>
            <a:pPr lvl="1"/>
            <a:r>
              <a:rPr lang="zh-CN" altLang="en-US" sz="2000" b="0" kern="0" dirty="0"/>
              <a:t>具体要求以每个</a:t>
            </a:r>
            <a:r>
              <a:rPr lang="en-US" altLang="zh-CN" sz="2000" b="0" kern="0" dirty="0"/>
              <a:t>LAB</a:t>
            </a:r>
            <a:r>
              <a:rPr lang="zh-CN" altLang="en-US" sz="2000" b="0" kern="0" dirty="0"/>
              <a:t>的发布说明为准</a:t>
            </a:r>
            <a:endParaRPr lang="en-US" altLang="zh-CN" sz="2000" b="0" kern="0" dirty="0"/>
          </a:p>
          <a:p>
            <a:pPr lvl="1"/>
            <a:r>
              <a:rPr lang="zh-CN" altLang="en-US" sz="2000" b="0" kern="0" dirty="0"/>
              <a:t>第一次小班课上会讲解</a:t>
            </a:r>
            <a:r>
              <a:rPr lang="en-US" altLang="zh-CN" sz="2000" b="0" kern="0" dirty="0"/>
              <a:t>LAB</a:t>
            </a:r>
            <a:r>
              <a:rPr lang="zh-CN" altLang="en-US" sz="2000" b="0" kern="0" dirty="0"/>
              <a:t>相关的基本操作</a:t>
            </a:r>
            <a:endParaRPr lang="en-US" altLang="zh-CN" sz="2000" b="0" kern="0"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每个实验必须独立完成</a:t>
            </a:r>
            <a:endParaRPr lang="zh-CN" altLang="en-US" dirty="0"/>
          </a:p>
        </p:txBody>
      </p:sp>
      <p:sp>
        <p:nvSpPr>
          <p:cNvPr id="3" name="内容占位符 2"/>
          <p:cNvSpPr>
            <a:spLocks noGrp="1"/>
          </p:cNvSpPr>
          <p:nvPr>
            <p:ph idx="1"/>
          </p:nvPr>
        </p:nvSpPr>
        <p:spPr/>
        <p:txBody>
          <a:bodyPr/>
          <a:lstStyle/>
          <a:p>
            <a:r>
              <a:rPr lang="zh-CN" altLang="en-US" dirty="0"/>
              <a:t>每次</a:t>
            </a:r>
            <a:r>
              <a:rPr lang="en-US" altLang="zh-CN" dirty="0"/>
              <a:t>LAB</a:t>
            </a:r>
            <a:r>
              <a:rPr lang="zh-CN" altLang="en-US" dirty="0"/>
              <a:t>都有可能抽查代码重合度，对比对象包括本次作业、往年作业和网上代码</a:t>
            </a:r>
            <a:endParaRPr lang="en-US" altLang="zh-CN" dirty="0"/>
          </a:p>
          <a:p>
            <a:endParaRPr lang="en-US" altLang="zh-CN" sz="2400" b="0" kern="0" dirty="0"/>
          </a:p>
          <a:p>
            <a:r>
              <a:rPr lang="zh-CN" altLang="en-US" dirty="0"/>
              <a:t>如果发现抄袭，根据严重程度，可能的后果包括但不限于：</a:t>
            </a:r>
            <a:endParaRPr lang="en-US" altLang="zh-CN" dirty="0"/>
          </a:p>
          <a:p>
            <a:pPr lvl="1"/>
            <a:r>
              <a:rPr lang="zh-CN" altLang="en-US" kern="0" dirty="0">
                <a:solidFill>
                  <a:srgbClr val="C00000"/>
                </a:solidFill>
              </a:rPr>
              <a:t>本次</a:t>
            </a:r>
            <a:r>
              <a:rPr lang="en-US" altLang="zh-CN" kern="0" dirty="0">
                <a:solidFill>
                  <a:srgbClr val="C00000"/>
                </a:solidFill>
              </a:rPr>
              <a:t>LAB 0</a:t>
            </a:r>
            <a:r>
              <a:rPr lang="zh-CN" altLang="en-US" kern="0" dirty="0">
                <a:solidFill>
                  <a:srgbClr val="C00000"/>
                </a:solidFill>
              </a:rPr>
              <a:t>分</a:t>
            </a:r>
            <a:endParaRPr lang="en-US" altLang="zh-CN" kern="0" dirty="0">
              <a:solidFill>
                <a:srgbClr val="C00000"/>
              </a:solidFill>
            </a:endParaRPr>
          </a:p>
          <a:p>
            <a:pPr lvl="1"/>
            <a:r>
              <a:rPr lang="zh-CN" altLang="en-US" kern="0" dirty="0">
                <a:solidFill>
                  <a:srgbClr val="C00000"/>
                </a:solidFill>
              </a:rPr>
              <a:t>全部</a:t>
            </a:r>
            <a:r>
              <a:rPr lang="en-US" altLang="zh-CN" kern="0" dirty="0">
                <a:solidFill>
                  <a:srgbClr val="C00000"/>
                </a:solidFill>
              </a:rPr>
              <a:t>LAB 0</a:t>
            </a:r>
            <a:r>
              <a:rPr lang="zh-CN" altLang="en-US" kern="0" dirty="0">
                <a:solidFill>
                  <a:srgbClr val="C00000"/>
                </a:solidFill>
              </a:rPr>
              <a:t>分</a:t>
            </a:r>
            <a:endParaRPr lang="en-US" altLang="zh-CN" kern="0" dirty="0">
              <a:solidFill>
                <a:srgbClr val="C00000"/>
              </a:solidFill>
            </a:endParaRPr>
          </a:p>
          <a:p>
            <a:pPr lvl="1"/>
            <a:r>
              <a:rPr lang="zh-CN" altLang="en-US" kern="0" dirty="0">
                <a:solidFill>
                  <a:srgbClr val="C00000"/>
                </a:solidFill>
              </a:rPr>
              <a:t>本课程不及格</a:t>
            </a:r>
            <a:endParaRPr lang="en-US" altLang="zh-CN" kern="0" dirty="0">
              <a:solidFill>
                <a:srgbClr val="C00000"/>
              </a:solidFill>
            </a:endParaRPr>
          </a:p>
          <a:p>
            <a:pPr lvl="1"/>
            <a:endParaRPr lang="en-US" altLang="zh-CN" sz="2200" dirty="0">
              <a:solidFill>
                <a:srgbClr val="C00000"/>
              </a:solidFill>
            </a:endParaRPr>
          </a:p>
          <a:p>
            <a:r>
              <a:rPr lang="zh-CN" altLang="en-US" dirty="0"/>
              <a:t>提供代码的学生同样处罚</a:t>
            </a:r>
            <a:endParaRPr lang="zh-CN" altLang="en-US"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3"/>
          <p:cNvSpPr>
            <a:spLocks noGrp="1" noChangeArrowheads="1"/>
          </p:cNvSpPr>
          <p:nvPr>
            <p:ph type="title"/>
          </p:nvPr>
        </p:nvSpPr>
        <p:spPr/>
        <p:txBody>
          <a:bodyPr/>
          <a:lstStyle/>
          <a:p>
            <a:r>
              <a:rPr lang="zh-CN" altLang="en-US" dirty="0"/>
              <a:t>主要内容</a:t>
            </a:r>
            <a:endParaRPr lang="en-US" dirty="0"/>
          </a:p>
        </p:txBody>
      </p:sp>
      <p:sp>
        <p:nvSpPr>
          <p:cNvPr id="5124" name="Rectangle 4"/>
          <p:cNvSpPr>
            <a:spLocks noGrp="1" noChangeArrowheads="1"/>
          </p:cNvSpPr>
          <p:nvPr>
            <p:ph type="body" idx="1"/>
          </p:nvPr>
        </p:nvSpPr>
        <p:spPr>
          <a:xfrm>
            <a:off x="381000" y="1397000"/>
            <a:ext cx="8382000" cy="4927600"/>
          </a:xfrm>
        </p:spPr>
        <p:txBody>
          <a:bodyPr/>
          <a:lstStyle/>
          <a:p>
            <a:pPr>
              <a:lnSpc>
                <a:spcPct val="150000"/>
              </a:lnSpc>
              <a:spcBef>
                <a:spcPts val="0"/>
              </a:spcBef>
            </a:pPr>
            <a:r>
              <a:rPr lang="zh-CN" altLang="en-US" sz="3200" dirty="0"/>
              <a:t>课程起源</a:t>
            </a:r>
            <a:endParaRPr lang="en-US" altLang="zh-CN" sz="3200" dirty="0"/>
          </a:p>
          <a:p>
            <a:pPr>
              <a:lnSpc>
                <a:spcPct val="150000"/>
              </a:lnSpc>
              <a:spcBef>
                <a:spcPts val="0"/>
              </a:spcBef>
            </a:pPr>
            <a:r>
              <a:rPr lang="zh-CN" altLang="en-US" sz="3200" dirty="0"/>
              <a:t>课程规划 </a:t>
            </a:r>
            <a:endParaRPr lang="en-US" altLang="zh-CN" sz="3200" dirty="0"/>
          </a:p>
          <a:p>
            <a:pPr>
              <a:lnSpc>
                <a:spcPct val="150000"/>
              </a:lnSpc>
              <a:spcBef>
                <a:spcPts val="0"/>
              </a:spcBef>
            </a:pPr>
            <a:r>
              <a:rPr lang="zh-CN" altLang="en-US" sz="3200" dirty="0"/>
              <a:t>五个有趣的现实问题 </a:t>
            </a:r>
            <a:endParaRPr lang="en-US" sz="3200" dirty="0"/>
          </a:p>
          <a:p>
            <a:pPr>
              <a:lnSpc>
                <a:spcPct val="150000"/>
              </a:lnSpc>
              <a:spcBef>
                <a:spcPts val="0"/>
              </a:spcBef>
            </a:pPr>
            <a:r>
              <a:rPr lang="zh-CN" altLang="en-US" sz="3200" dirty="0"/>
              <a:t>课程主体内容</a:t>
            </a:r>
            <a:endParaRPr lang="en-US" altLang="zh-CN" sz="3200" dirty="0"/>
          </a:p>
          <a:p>
            <a:pPr>
              <a:lnSpc>
                <a:spcPct val="150000"/>
              </a:lnSpc>
              <a:spcBef>
                <a:spcPts val="0"/>
              </a:spcBef>
            </a:pPr>
            <a:r>
              <a:rPr lang="zh-CN" altLang="en-US" sz="3200" dirty="0"/>
              <a:t>注意事项</a:t>
            </a:r>
            <a:br>
              <a:rPr lang="en-US" altLang="zh-CN" sz="3200" dirty="0"/>
            </a:br>
            <a:endParaRPr lang="en-US" sz="3200" dirty="0"/>
          </a:p>
        </p:txBody>
      </p:sp>
      <p:sp>
        <p:nvSpPr>
          <p:cNvPr id="4" name="箭头: 左 3"/>
          <p:cNvSpPr/>
          <p:nvPr/>
        </p:nvSpPr>
        <p:spPr bwMode="auto">
          <a:xfrm>
            <a:off x="2590800" y="4559300"/>
            <a:ext cx="609600" cy="457200"/>
          </a:xfrm>
          <a:prstGeom prst="leftArrow">
            <a:avLst/>
          </a:prstGeom>
          <a:solidFill>
            <a:srgbClr val="C00000"/>
          </a:solidFill>
          <a:ln w="25400" cap="flat" cmpd="sng" algn="ctr">
            <a:noFill/>
            <a:prstDash val="solid"/>
            <a:round/>
            <a:headEnd type="none" w="med" len="med"/>
            <a:tailEnd type="triangl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2400" b="1" i="0" u="none" strike="noStrike" cap="none" normalizeH="0" baseline="0">
              <a:ln>
                <a:noFill/>
              </a:ln>
              <a:solidFill>
                <a:schemeClr val="tx1"/>
              </a:solidFill>
              <a:latin typeface="Arial Narrow" panose="020B060602020203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400">
        <p14:doors dir="vert"/>
      </p:transition>
    </mc:Choice>
    <mc:Fallback>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课程主页</a:t>
            </a:r>
            <a:endParaRPr lang="zh-CN" altLang="en-US" dirty="0"/>
          </a:p>
        </p:txBody>
      </p:sp>
      <p:pic>
        <p:nvPicPr>
          <p:cNvPr id="4" name="Picture 2"/>
          <p:cNvPicPr>
            <a:picLocks noChangeAspect="1" noChangeArrowheads="1"/>
          </p:cNvPicPr>
          <p:nvPr/>
        </p:nvPicPr>
        <p:blipFill>
          <a:blip r:embed="rId1"/>
          <a:srcRect/>
          <a:stretch>
            <a:fillRect/>
          </a:stretch>
        </p:blipFill>
        <p:spPr bwMode="auto">
          <a:xfrm>
            <a:off x="357018" y="1346200"/>
            <a:ext cx="8516472" cy="4826000"/>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7" name="内容占位符 2"/>
          <p:cNvSpPr txBox="1"/>
          <p:nvPr/>
        </p:nvSpPr>
        <p:spPr bwMode="auto">
          <a:xfrm>
            <a:off x="2961255" y="715078"/>
            <a:ext cx="5722495" cy="631122"/>
          </a:xfrm>
          <a:prstGeom prst="rect">
            <a:avLst/>
          </a:prstGeom>
          <a:noFill/>
          <a:ln w="9525">
            <a:noFill/>
            <a:miter lim="800000"/>
          </a:ln>
        </p:spPr>
        <p:txBody>
          <a:bodyPr vert="horz" wrap="square" lIns="91440" tIns="45720" rIns="91440" bIns="45720" numCol="1" anchor="t" anchorCtr="0" compatLnSpc="1"/>
          <a:lstStyle>
            <a:lvl1pPr marL="342900" indent="-342900" algn="l" rtl="0" eaLnBrk="1" fontAlgn="base" hangingPunct="1">
              <a:spcBef>
                <a:spcPct val="20000"/>
              </a:spcBef>
              <a:spcAft>
                <a:spcPct val="0"/>
              </a:spcAft>
              <a:buClr>
                <a:srgbClr val="990000"/>
              </a:buClr>
              <a:buSzPct val="60000"/>
              <a:buFont typeface="Wingdings 2" panose="05020102010507070707" pitchFamily="18" charset="2"/>
              <a:buChar char="¢"/>
              <a:defRPr sz="2400" b="1" baseline="0">
                <a:solidFill>
                  <a:schemeClr val="tx1"/>
                </a:solidFill>
                <a:latin typeface="Calibri" panose="020F0502020204030204" pitchFamily="34" charset="0"/>
                <a:ea typeface="黑体" panose="02010609060101010101" pitchFamily="49" charset="-122"/>
                <a:cs typeface="+mn-cs"/>
              </a:defRPr>
            </a:lvl1pPr>
            <a:lvl2pPr marL="742950" indent="-285750" algn="l" rtl="0" eaLnBrk="1" fontAlgn="base" hangingPunct="1">
              <a:spcBef>
                <a:spcPct val="20000"/>
              </a:spcBef>
              <a:spcAft>
                <a:spcPct val="0"/>
              </a:spcAft>
              <a:buClr>
                <a:srgbClr val="990000"/>
              </a:buClr>
              <a:buSzPct val="110000"/>
              <a:buFont typeface="Wingdings" panose="05000000000000000000" pitchFamily="2" charset="2"/>
              <a:buChar char="§"/>
              <a:defRPr sz="2000" baseline="0">
                <a:solidFill>
                  <a:schemeClr val="tx1"/>
                </a:solidFill>
                <a:latin typeface="Calibri" panose="020F0502020204030204" pitchFamily="34" charset="0"/>
                <a:ea typeface="黑体" panose="02010609060101010101" pitchFamily="49" charset="-122"/>
              </a:defRPr>
            </a:lvl2pPr>
            <a:lvl3pPr marL="1143000" indent="-228600" algn="l" rtl="0" eaLnBrk="1" fontAlgn="base" hangingPunct="1">
              <a:spcBef>
                <a:spcPct val="20000"/>
              </a:spcBef>
              <a:spcAft>
                <a:spcPct val="0"/>
              </a:spcAft>
              <a:buSzPct val="80000"/>
              <a:buFont typeface="Wingdings" panose="05000000000000000000" pitchFamily="2" charset="2"/>
              <a:buChar char="§"/>
              <a:defRPr sz="2000" baseline="0">
                <a:solidFill>
                  <a:schemeClr val="tx1"/>
                </a:solidFill>
                <a:latin typeface="Calibri" panose="020F0502020204030204" pitchFamily="34" charset="0"/>
                <a:ea typeface="黑体" panose="02010609060101010101" pitchFamily="49" charset="-122"/>
              </a:defRPr>
            </a:lvl3pPr>
            <a:lvl4pPr marL="1600200" indent="-228600" algn="l" rtl="0" eaLnBrk="1" fontAlgn="base" hangingPunct="1">
              <a:spcBef>
                <a:spcPct val="20000"/>
              </a:spcBef>
              <a:spcAft>
                <a:spcPct val="0"/>
              </a:spcAft>
              <a:buChar char="–"/>
              <a:defRPr sz="2000" baseline="0">
                <a:solidFill>
                  <a:schemeClr val="tx1"/>
                </a:solidFill>
                <a:latin typeface="Calibri" panose="020F0502020204030204" pitchFamily="34" charset="0"/>
                <a:ea typeface="黑体" panose="02010609060101010101" pitchFamily="49" charset="-122"/>
              </a:defRPr>
            </a:lvl4pPr>
            <a:lvl5pPr marL="2057400" indent="-228600" algn="l" rtl="0" eaLnBrk="1" fontAlgn="base" hangingPunct="1">
              <a:spcBef>
                <a:spcPct val="20000"/>
              </a:spcBef>
              <a:spcAft>
                <a:spcPct val="0"/>
              </a:spcAft>
              <a:buChar char="»"/>
              <a:defRPr sz="2000" baseline="0">
                <a:solidFill>
                  <a:schemeClr val="tx1"/>
                </a:solidFill>
                <a:latin typeface="Calibri" panose="020F0502020204030204" pitchFamily="34" charset="0"/>
                <a:ea typeface="黑体" panose="02010609060101010101" pitchFamily="49" charset="-122"/>
              </a:defRPr>
            </a:lvl5pPr>
            <a:lvl6pPr marL="2514600" indent="-228600" algn="l" rtl="0" eaLnBrk="1" fontAlgn="base" hangingPunct="1">
              <a:spcBef>
                <a:spcPct val="20000"/>
              </a:spcBef>
              <a:spcAft>
                <a:spcPct val="0"/>
              </a:spcAft>
              <a:buChar char="»"/>
              <a:defRPr sz="2000">
                <a:solidFill>
                  <a:schemeClr val="tx1"/>
                </a:solidFill>
                <a:latin typeface="Arial" panose="020B0604020202020204" pitchFamily="34" charset="0"/>
              </a:defRPr>
            </a:lvl6pPr>
            <a:lvl7pPr marL="2971800" indent="-228600" algn="l" rtl="0" eaLnBrk="1" fontAlgn="base" hangingPunct="1">
              <a:spcBef>
                <a:spcPct val="20000"/>
              </a:spcBef>
              <a:spcAft>
                <a:spcPct val="0"/>
              </a:spcAft>
              <a:buChar char="»"/>
              <a:defRPr sz="2000">
                <a:solidFill>
                  <a:schemeClr val="tx1"/>
                </a:solidFill>
                <a:latin typeface="Arial" panose="020B0604020202020204" pitchFamily="34" charset="0"/>
              </a:defRPr>
            </a:lvl7pPr>
            <a:lvl8pPr marL="3429000" indent="-228600" algn="l" rtl="0" eaLnBrk="1" fontAlgn="base" hangingPunct="1">
              <a:spcBef>
                <a:spcPct val="20000"/>
              </a:spcBef>
              <a:spcAft>
                <a:spcPct val="0"/>
              </a:spcAft>
              <a:buChar char="»"/>
              <a:defRPr sz="2000">
                <a:solidFill>
                  <a:schemeClr val="tx1"/>
                </a:solidFill>
                <a:latin typeface="Arial" panose="020B0604020202020204" pitchFamily="34" charset="0"/>
              </a:defRPr>
            </a:lvl8pPr>
            <a:lvl9pPr marL="3886200" indent="-228600" algn="l" rtl="0" eaLnBrk="1" fontAlgn="base" hangingPunct="1">
              <a:spcBef>
                <a:spcPct val="20000"/>
              </a:spcBef>
              <a:spcAft>
                <a:spcPct val="0"/>
              </a:spcAft>
              <a:buChar char="»"/>
              <a:defRPr sz="2000">
                <a:solidFill>
                  <a:schemeClr val="tx1"/>
                </a:solidFill>
                <a:latin typeface="Arial" panose="020B0604020202020204" pitchFamily="34" charset="0"/>
              </a:defRPr>
            </a:lvl9pPr>
          </a:lstStyle>
          <a:p>
            <a:pPr marL="0" indent="0" algn="ctr">
              <a:buFont typeface="Wingdings 2" panose="05020102010507070707" pitchFamily="18" charset="2"/>
              <a:buNone/>
            </a:pPr>
            <a:r>
              <a:rPr lang="en-US" altLang="zh-CN" sz="2800" dirty="0"/>
              <a:t>http://course.pku.edu.cn</a:t>
            </a:r>
            <a:endParaRPr lang="zh-CN" altLang="en-US" sz="2800" dirty="0"/>
          </a:p>
        </p:txBody>
      </p:sp>
      <p:sp>
        <p:nvSpPr>
          <p:cNvPr id="5" name="矩形 4"/>
          <p:cNvSpPr/>
          <p:nvPr/>
        </p:nvSpPr>
        <p:spPr>
          <a:xfrm>
            <a:off x="1437861" y="4696599"/>
            <a:ext cx="4724400" cy="553998"/>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pPr algn="ctr"/>
            <a:r>
              <a:rPr lang="zh-CN" altLang="en-US" sz="3000" dirty="0">
                <a:solidFill>
                  <a:schemeClr val="bg1"/>
                </a:solidFill>
              </a:rPr>
              <a:t>课程通知，课后作业等</a:t>
            </a:r>
            <a:endParaRPr lang="zh-CN" altLang="en-US" sz="3000" dirty="0">
              <a:solidFill>
                <a:schemeClr val="bg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课程教材</a:t>
            </a:r>
            <a:endParaRPr lang="zh-CN" altLang="en-US" dirty="0"/>
          </a:p>
        </p:txBody>
      </p:sp>
      <p:sp>
        <p:nvSpPr>
          <p:cNvPr id="3" name="内容占位符 2"/>
          <p:cNvSpPr>
            <a:spLocks noGrp="1"/>
          </p:cNvSpPr>
          <p:nvPr>
            <p:ph idx="1"/>
          </p:nvPr>
        </p:nvSpPr>
        <p:spPr>
          <a:xfrm>
            <a:off x="396875" y="1362075"/>
            <a:ext cx="8670925" cy="4972050"/>
          </a:xfrm>
        </p:spPr>
        <p:txBody>
          <a:bodyPr/>
          <a:lstStyle/>
          <a:p>
            <a:r>
              <a:rPr lang="en-US" altLang="zh-CN" sz="2400" dirty="0"/>
              <a:t>Computer Systems: A Programmer's Perspective（3</a:t>
            </a:r>
            <a:r>
              <a:rPr lang="en-US" altLang="zh-CN" sz="2400" baseline="30000" dirty="0"/>
              <a:t>rd</a:t>
            </a:r>
            <a:r>
              <a:rPr lang="en-US" altLang="zh-CN" sz="2400" dirty="0"/>
              <a:t> Edition）</a:t>
            </a:r>
            <a:br>
              <a:rPr lang="en-US" altLang="zh-CN" sz="2400" dirty="0"/>
            </a:br>
            <a:r>
              <a:rPr lang="zh-CN" altLang="en-US" sz="2400" dirty="0"/>
              <a:t>深入理解计算机系统（第</a:t>
            </a:r>
            <a:r>
              <a:rPr lang="en-US" altLang="zh-CN" sz="2400" dirty="0"/>
              <a:t>3</a:t>
            </a:r>
            <a:r>
              <a:rPr lang="zh-CN" altLang="en-US" sz="2400" dirty="0"/>
              <a:t>版）</a:t>
            </a:r>
            <a:endParaRPr lang="en-US" altLang="zh-CN" sz="2400" dirty="0"/>
          </a:p>
          <a:p>
            <a:r>
              <a:rPr lang="zh-CN" altLang="en-US" sz="2400" dirty="0"/>
              <a:t>英文版作者</a:t>
            </a:r>
            <a:r>
              <a:rPr lang="en-US" altLang="zh-CN" sz="2400" dirty="0"/>
              <a:t>: </a:t>
            </a:r>
            <a:r>
              <a:rPr lang="zh-CN" altLang="en-US" sz="2400" dirty="0"/>
              <a:t>（美）</a:t>
            </a:r>
            <a:r>
              <a:rPr lang="en-US" altLang="zh-CN" sz="2400" dirty="0"/>
              <a:t>Randal </a:t>
            </a:r>
            <a:r>
              <a:rPr lang="en-US" altLang="zh-CN" sz="2400" dirty="0" err="1"/>
              <a:t>E.Bryant</a:t>
            </a:r>
            <a:r>
              <a:rPr lang="en-US" altLang="zh-CN" sz="2400" dirty="0"/>
              <a:t> / David </a:t>
            </a:r>
            <a:r>
              <a:rPr lang="en-US" altLang="zh-CN" sz="2400" dirty="0" err="1"/>
              <a:t>O'Hallaron</a:t>
            </a:r>
            <a:endParaRPr lang="en-US" altLang="zh-CN" sz="2400" dirty="0"/>
          </a:p>
          <a:p>
            <a:endParaRPr lang="en-US" altLang="zh-CN" sz="2400" dirty="0"/>
          </a:p>
          <a:p>
            <a:endParaRPr lang="zh-CN" altLang="en-US" sz="2400" dirty="0"/>
          </a:p>
        </p:txBody>
      </p:sp>
      <p:pic>
        <p:nvPicPr>
          <p:cNvPr id="1030" name="Picture 6" descr="http://img1.douban.com/lpic/s4510534.jpg"/>
          <p:cNvPicPr>
            <a:picLocks noChangeAspect="1" noChangeArrowheads="1"/>
          </p:cNvPicPr>
          <p:nvPr/>
        </p:nvPicPr>
        <p:blipFill>
          <a:blip r:embed="rId1"/>
          <a:srcRect/>
          <a:stretch>
            <a:fillRect/>
          </a:stretch>
        </p:blipFill>
        <p:spPr bwMode="auto">
          <a:xfrm>
            <a:off x="7151769" y="4725749"/>
            <a:ext cx="1339119" cy="1903649"/>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ttp://images.99read.com/newProduct/335/600.600/a0000022477.jpg"/>
          <p:cNvPicPr>
            <a:picLocks noChangeAspect="1" noChangeArrowheads="1"/>
          </p:cNvPicPr>
          <p:nvPr/>
        </p:nvPicPr>
        <p:blipFill>
          <a:blip r:embed="rId2" cstate="screen"/>
          <a:srcRect/>
          <a:stretch>
            <a:fillRect/>
          </a:stretch>
        </p:blipFill>
        <p:spPr bwMode="auto">
          <a:xfrm>
            <a:off x="6888060" y="2674526"/>
            <a:ext cx="1866539" cy="1866540"/>
          </a:xfrm>
          <a:prstGeom prst="rect">
            <a:avLst/>
          </a:prstGeom>
          <a:noFill/>
          <a:extLst>
            <a:ext uri="{909E8E84-426E-40DD-AFC4-6F175D3DCCD1}">
              <a14:hiddenFill xmlns:a14="http://schemas.microsoft.com/office/drawing/2010/main">
                <a:solidFill>
                  <a:srgbClr val="FFFFFF"/>
                </a:solidFill>
              </a14:hiddenFill>
            </a:ext>
          </a:extLst>
        </p:spPr>
      </p:pic>
      <p:sp>
        <p:nvSpPr>
          <p:cNvPr id="11" name="圆角矩形标注 10"/>
          <p:cNvSpPr/>
          <p:nvPr/>
        </p:nvSpPr>
        <p:spPr bwMode="auto">
          <a:xfrm>
            <a:off x="6324600" y="3331319"/>
            <a:ext cx="609600" cy="2666999"/>
          </a:xfrm>
          <a:prstGeom prst="wedgeRoundRectCallout">
            <a:avLst>
              <a:gd name="adj1" fmla="val 75016"/>
              <a:gd name="adj2" fmla="val 915"/>
              <a:gd name="adj3" fmla="val 16667"/>
            </a:avLst>
          </a:prstGeom>
          <a:ln>
            <a:headEnd type="none" w="med" len="med"/>
            <a:tailEnd type="triangle" w="med" len="med"/>
          </a:ln>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rtlCol="0" anchor="ctr" anchorCtr="0" compatLnSpc="1"/>
          <a:lstStyle/>
          <a:p>
            <a:pPr marL="0" marR="0" indent="0" algn="ctr" defTabSz="914400" rtl="0" eaLnBrk="0" fontAlgn="base" latinLnBrk="0" hangingPunct="0">
              <a:lnSpc>
                <a:spcPct val="100000"/>
              </a:lnSpc>
              <a:spcBef>
                <a:spcPct val="0"/>
              </a:spcBef>
              <a:spcAft>
                <a:spcPct val="0"/>
              </a:spcAft>
              <a:buClrTx/>
              <a:buSzTx/>
              <a:buFontTx/>
              <a:buNone/>
            </a:pPr>
            <a:r>
              <a:rPr kumimoji="0" lang="zh-CN" altLang="en-US" sz="2400" b="0" i="0" u="none" strike="noStrike" cap="none" normalizeH="0" baseline="0" dirty="0">
                <a:ln>
                  <a:noFill/>
                </a:ln>
                <a:solidFill>
                  <a:schemeClr val="tx1"/>
                </a:solidFill>
                <a:effectLst/>
                <a:latin typeface="黑体" panose="02010609060101010101" pitchFamily="49" charset="-122"/>
                <a:ea typeface="黑体" panose="02010609060101010101" pitchFamily="49" charset="-122"/>
              </a:rPr>
              <a:t>这些是第</a:t>
            </a:r>
            <a:r>
              <a:rPr kumimoji="0" lang="en-US" altLang="zh-CN" sz="2400" b="0" i="0" u="none" strike="noStrike" cap="none" normalizeH="0" baseline="0" dirty="0">
                <a:ln>
                  <a:noFill/>
                </a:ln>
                <a:solidFill>
                  <a:schemeClr val="tx1"/>
                </a:solidFill>
                <a:effectLst/>
                <a:latin typeface="黑体" panose="02010609060101010101" pitchFamily="49" charset="-122"/>
                <a:ea typeface="黑体" panose="02010609060101010101" pitchFamily="49" charset="-122"/>
              </a:rPr>
              <a:t>2</a:t>
            </a:r>
            <a:r>
              <a:rPr kumimoji="0" lang="zh-CN" altLang="en-US" sz="2400" b="0" i="0" u="none" strike="noStrike" cap="none" normalizeH="0" baseline="0" dirty="0">
                <a:ln>
                  <a:noFill/>
                </a:ln>
                <a:solidFill>
                  <a:schemeClr val="tx1"/>
                </a:solidFill>
                <a:effectLst/>
                <a:latin typeface="黑体" panose="02010609060101010101" pitchFamily="49" charset="-122"/>
                <a:ea typeface="黑体" panose="02010609060101010101" pitchFamily="49" charset="-122"/>
              </a:rPr>
              <a:t>版</a:t>
            </a:r>
            <a:endParaRPr kumimoji="0" lang="zh-CN" altLang="en-US" sz="2400" b="0" i="0" u="none" strike="noStrike" cap="none" normalizeH="0" baseline="0" dirty="0">
              <a:ln>
                <a:noFill/>
              </a:ln>
              <a:solidFill>
                <a:schemeClr val="tx1"/>
              </a:solidFill>
              <a:effectLst/>
              <a:latin typeface="黑体" panose="02010609060101010101" pitchFamily="49" charset="-122"/>
              <a:ea typeface="黑体" panose="02010609060101010101" pitchFamily="49" charset="-122"/>
            </a:endParaRPr>
          </a:p>
        </p:txBody>
      </p:sp>
      <p:pic>
        <p:nvPicPr>
          <p:cNvPr id="5" name="图片 4"/>
          <p:cNvPicPr>
            <a:picLocks noChangeAspect="1"/>
          </p:cNvPicPr>
          <p:nvPr/>
        </p:nvPicPr>
        <p:blipFill rotWithShape="1">
          <a:blip r:embed="rId3"/>
          <a:srcRect l="35417" t="13704" r="28750" b="1852"/>
          <a:stretch>
            <a:fillRect/>
          </a:stretch>
        </p:blipFill>
        <p:spPr>
          <a:xfrm>
            <a:off x="531312" y="2743197"/>
            <a:ext cx="2931696" cy="3886201"/>
          </a:xfrm>
          <a:prstGeom prst="rect">
            <a:avLst/>
          </a:prstGeom>
          <a:ln>
            <a:noFill/>
          </a:ln>
          <a:effectLst>
            <a:outerShdw blurRad="292100" dist="139700" dir="2700000" algn="tl" rotWithShape="0">
              <a:srgbClr val="333333">
                <a:alpha val="65000"/>
              </a:srgbClr>
            </a:outerShdw>
          </a:effectLst>
        </p:spPr>
      </p:pic>
      <p:sp>
        <p:nvSpPr>
          <p:cNvPr id="10" name="圆角矩形标注 9"/>
          <p:cNvSpPr/>
          <p:nvPr/>
        </p:nvSpPr>
        <p:spPr bwMode="auto">
          <a:xfrm>
            <a:off x="3760869" y="2670768"/>
            <a:ext cx="1942936" cy="591560"/>
          </a:xfrm>
          <a:prstGeom prst="wedgeRoundRectCallout">
            <a:avLst>
              <a:gd name="adj1" fmla="val -56873"/>
              <a:gd name="adj2" fmla="val 52876"/>
              <a:gd name="adj3" fmla="val 16667"/>
            </a:avLst>
          </a:prstGeom>
          <a:ln>
            <a:headEnd type="none" w="med" len="med"/>
            <a:tailEnd type="triangl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lstStyle/>
          <a:p>
            <a:pPr marL="0" marR="0" indent="0" algn="ctr" defTabSz="914400" rtl="0" eaLnBrk="0" fontAlgn="base" latinLnBrk="0" hangingPunct="0">
              <a:lnSpc>
                <a:spcPct val="100000"/>
              </a:lnSpc>
              <a:spcBef>
                <a:spcPct val="0"/>
              </a:spcBef>
              <a:spcAft>
                <a:spcPct val="0"/>
              </a:spcAft>
              <a:buClrTx/>
              <a:buSzTx/>
              <a:buFontTx/>
              <a:buNone/>
            </a:pPr>
            <a:r>
              <a:rPr kumimoji="0" lang="zh-CN" altLang="en-US" sz="2400" b="0" i="0" u="none" strike="noStrike" cap="none" normalizeH="0" baseline="0" dirty="0">
                <a:ln>
                  <a:noFill/>
                </a:ln>
                <a:solidFill>
                  <a:schemeClr val="bg1"/>
                </a:solidFill>
                <a:effectLst/>
                <a:latin typeface="黑体" panose="02010609060101010101" pitchFamily="49" charset="-122"/>
                <a:ea typeface="黑体" panose="02010609060101010101" pitchFamily="49" charset="-122"/>
              </a:rPr>
              <a:t>教材第</a:t>
            </a:r>
            <a:r>
              <a:rPr kumimoji="0" lang="en-US" altLang="zh-CN" sz="2400" b="0" i="0" u="none" strike="noStrike" cap="none" normalizeH="0" baseline="0" dirty="0">
                <a:ln>
                  <a:noFill/>
                </a:ln>
                <a:solidFill>
                  <a:schemeClr val="bg1"/>
                </a:solidFill>
                <a:effectLst/>
                <a:latin typeface="黑体" panose="02010609060101010101" pitchFamily="49" charset="-122"/>
                <a:ea typeface="黑体" panose="02010609060101010101" pitchFamily="49" charset="-122"/>
              </a:rPr>
              <a:t>3</a:t>
            </a:r>
            <a:r>
              <a:rPr kumimoji="0" lang="zh-CN" altLang="en-US" sz="2400" b="0" i="0" u="none" strike="noStrike" cap="none" normalizeH="0" baseline="0" dirty="0">
                <a:ln>
                  <a:noFill/>
                </a:ln>
                <a:solidFill>
                  <a:schemeClr val="bg1"/>
                </a:solidFill>
                <a:effectLst/>
                <a:latin typeface="黑体" panose="02010609060101010101" pitchFamily="49" charset="-122"/>
                <a:ea typeface="黑体" panose="02010609060101010101" pitchFamily="49" charset="-122"/>
              </a:rPr>
              <a:t>版</a:t>
            </a:r>
            <a:endParaRPr kumimoji="0" lang="zh-CN" altLang="en-US" sz="2400" b="0" i="0" u="none" strike="noStrike" cap="none" normalizeH="0" baseline="0" dirty="0">
              <a:ln>
                <a:noFill/>
              </a:ln>
              <a:solidFill>
                <a:schemeClr val="bg1"/>
              </a:solidFill>
              <a:effectLst/>
              <a:latin typeface="黑体" panose="02010609060101010101" pitchFamily="49" charset="-122"/>
              <a:ea typeface="黑体" panose="02010609060101010101" pitchFamily="49" charset="-122"/>
            </a:endParaRPr>
          </a:p>
        </p:txBody>
      </p:sp>
      <p:pic>
        <p:nvPicPr>
          <p:cNvPr id="4" name="图片 3"/>
          <p:cNvPicPr>
            <a:picLocks noChangeAspect="1"/>
          </p:cNvPicPr>
          <p:nvPr/>
        </p:nvPicPr>
        <p:blipFill>
          <a:blip r:embed="rId4"/>
          <a:stretch>
            <a:fillRect/>
          </a:stretch>
        </p:blipFill>
        <p:spPr>
          <a:xfrm>
            <a:off x="3734028" y="3429000"/>
            <a:ext cx="2209572" cy="3169468"/>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小班教学的启动</a:t>
            </a:r>
            <a:endParaRPr lang="zh-CN" altLang="en-US" dirty="0"/>
          </a:p>
        </p:txBody>
      </p:sp>
      <p:sp>
        <p:nvSpPr>
          <p:cNvPr id="3" name="内容占位符 2"/>
          <p:cNvSpPr>
            <a:spLocks noGrp="1"/>
          </p:cNvSpPr>
          <p:nvPr>
            <p:ph idx="1"/>
          </p:nvPr>
        </p:nvSpPr>
        <p:spPr/>
        <p:txBody>
          <a:bodyPr/>
          <a:lstStyle/>
          <a:p>
            <a:r>
              <a:rPr lang="en-US" altLang="zh-CN" dirty="0"/>
              <a:t>2010-2011 </a:t>
            </a:r>
            <a:r>
              <a:rPr lang="zh-CN" altLang="en-US" dirty="0"/>
              <a:t>学年，本科班级规模的初步统计</a:t>
            </a:r>
            <a:endParaRPr lang="en-US" altLang="zh-CN" dirty="0"/>
          </a:p>
          <a:p>
            <a:pPr lvl="1"/>
            <a:r>
              <a:rPr lang="en-US" altLang="zh-CN" dirty="0"/>
              <a:t>20 </a:t>
            </a:r>
            <a:r>
              <a:rPr lang="zh-CN" altLang="en-US" dirty="0"/>
              <a:t>人以下的班级占所有本科课程的比例仅为</a:t>
            </a:r>
            <a:r>
              <a:rPr lang="en-US" altLang="zh-CN" dirty="0"/>
              <a:t>3.8%</a:t>
            </a:r>
            <a:r>
              <a:rPr lang="zh-CN" altLang="en-US" dirty="0"/>
              <a:t>，</a:t>
            </a:r>
            <a:r>
              <a:rPr lang="en-US" altLang="zh-CN" dirty="0"/>
              <a:t>100 </a:t>
            </a:r>
            <a:r>
              <a:rPr lang="zh-CN" altLang="en-US" dirty="0"/>
              <a:t>人以上的课程约占</a:t>
            </a:r>
            <a:r>
              <a:rPr lang="en-US" altLang="zh-CN" dirty="0"/>
              <a:t>27.2%</a:t>
            </a:r>
            <a:r>
              <a:rPr lang="zh-CN" altLang="en-US" dirty="0"/>
              <a:t>（进一步统计表明，</a:t>
            </a:r>
            <a:r>
              <a:rPr lang="en-US" altLang="zh-CN" dirty="0"/>
              <a:t>200 </a:t>
            </a:r>
            <a:r>
              <a:rPr lang="zh-CN" altLang="en-US" dirty="0"/>
              <a:t>人以上的班级占</a:t>
            </a:r>
            <a:r>
              <a:rPr lang="en-US" altLang="zh-CN" dirty="0"/>
              <a:t>4%</a:t>
            </a:r>
            <a:r>
              <a:rPr lang="zh-CN" altLang="en-US" dirty="0"/>
              <a:t>）</a:t>
            </a:r>
            <a:endParaRPr lang="en-US" altLang="zh-CN" dirty="0"/>
          </a:p>
          <a:p>
            <a:pPr lvl="1"/>
            <a:r>
              <a:rPr lang="zh-CN" altLang="en-US" dirty="0"/>
              <a:t>在全校</a:t>
            </a:r>
            <a:r>
              <a:rPr lang="en-US" altLang="zh-CN" dirty="0"/>
              <a:t>153 </a:t>
            </a:r>
            <a:r>
              <a:rPr lang="zh-CN" altLang="en-US" dirty="0"/>
              <a:t>个</a:t>
            </a:r>
            <a:r>
              <a:rPr lang="en-US" altLang="zh-CN" dirty="0"/>
              <a:t>20 </a:t>
            </a:r>
            <a:r>
              <a:rPr lang="zh-CN" altLang="en-US" dirty="0"/>
              <a:t>人以下的小班中，大部分是外国语学院课程，大约占</a:t>
            </a:r>
            <a:r>
              <a:rPr lang="en-US" altLang="zh-CN" dirty="0"/>
              <a:t>67%</a:t>
            </a:r>
            <a:r>
              <a:rPr lang="zh-CN" altLang="en-US" dirty="0"/>
              <a:t>，其他为公共英语课程</a:t>
            </a:r>
            <a:endParaRPr lang="en-US" altLang="zh-CN" dirty="0"/>
          </a:p>
          <a:p>
            <a:pPr lvl="1"/>
            <a:r>
              <a:rPr lang="zh-CN" altLang="en-US" dirty="0"/>
              <a:t>这表明，当时在绝大多数院系中小班教学很少开展</a:t>
            </a:r>
            <a:endParaRPr lang="zh-CN" altLang="en-US" dirty="0"/>
          </a:p>
        </p:txBody>
      </p:sp>
      <p:graphicFrame>
        <p:nvGraphicFramePr>
          <p:cNvPr id="4" name="表格 3"/>
          <p:cNvGraphicFramePr>
            <a:graphicFrameLocks noGrp="1"/>
          </p:cNvGraphicFramePr>
          <p:nvPr/>
        </p:nvGraphicFramePr>
        <p:xfrm>
          <a:off x="357018" y="4419600"/>
          <a:ext cx="8482182" cy="1981200"/>
        </p:xfrm>
        <a:graphic>
          <a:graphicData uri="http://schemas.openxmlformats.org/drawingml/2006/table">
            <a:tbl>
              <a:tblPr firstRow="1" firstCol="1" bandRow="1">
                <a:tableStyleId>{21E4AEA4-8DFA-4A89-87EB-49C32662AFE0}</a:tableStyleId>
              </a:tblPr>
              <a:tblGrid>
                <a:gridCol w="1014582"/>
                <a:gridCol w="1371600"/>
                <a:gridCol w="1219200"/>
                <a:gridCol w="1219200"/>
                <a:gridCol w="1219200"/>
                <a:gridCol w="1447800"/>
                <a:gridCol w="990600"/>
              </a:tblGrid>
              <a:tr h="660400">
                <a:tc>
                  <a:txBody>
                    <a:bodyPr/>
                    <a:lstStyle/>
                    <a:p>
                      <a:pPr algn="ctr"/>
                      <a:endParaRPr lang="zh-CN" altLang="en-US" sz="2000" b="1" kern="1200" dirty="0">
                        <a:solidFill>
                          <a:schemeClr val="bg1"/>
                        </a:solidFill>
                        <a:latin typeface="Arial" panose="020B0604020202020204" pitchFamily="34" charset="0"/>
                        <a:ea typeface="黑体" panose="02010609060101010101" pitchFamily="49" charset="-122"/>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000" b="1" kern="1200" dirty="0">
                          <a:solidFill>
                            <a:schemeClr val="bg1"/>
                          </a:solidFill>
                          <a:latin typeface="Arial" panose="020B0604020202020204" pitchFamily="34" charset="0"/>
                          <a:ea typeface="黑体" panose="02010609060101010101" pitchFamily="49" charset="-122"/>
                          <a:cs typeface="Arial" panose="020B0604020202020204" pitchFamily="34" charset="0"/>
                        </a:rPr>
                        <a:t>20</a:t>
                      </a:r>
                      <a:r>
                        <a:rPr lang="zh-CN" altLang="en-US" sz="2000" b="1" kern="1200" dirty="0">
                          <a:solidFill>
                            <a:schemeClr val="bg1"/>
                          </a:solidFill>
                          <a:latin typeface="Arial" panose="020B0604020202020204" pitchFamily="34" charset="0"/>
                          <a:ea typeface="黑体" panose="02010609060101010101" pitchFamily="49" charset="-122"/>
                          <a:cs typeface="Arial" panose="020B0604020202020204" pitchFamily="34" charset="0"/>
                        </a:rPr>
                        <a:t>人以下</a:t>
                      </a:r>
                      <a:endParaRPr lang="en-US" altLang="zh-CN" sz="2000" b="1" kern="1200" dirty="0">
                        <a:solidFill>
                          <a:schemeClr val="bg1"/>
                        </a:solidFill>
                        <a:latin typeface="Arial" panose="020B0604020202020204" pitchFamily="34" charset="0"/>
                        <a:ea typeface="黑体" panose="02010609060101010101" pitchFamily="49" charset="-122"/>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000" b="1" kern="1200" dirty="0">
                          <a:solidFill>
                            <a:schemeClr val="bg1"/>
                          </a:solidFill>
                          <a:latin typeface="Arial" panose="020B0604020202020204" pitchFamily="34" charset="0"/>
                          <a:ea typeface="黑体" panose="02010609060101010101" pitchFamily="49" charset="-122"/>
                          <a:cs typeface="Arial" panose="020B0604020202020204" pitchFamily="34" charset="0"/>
                        </a:rPr>
                        <a:t>20~39</a:t>
                      </a:r>
                      <a:r>
                        <a:rPr lang="zh-CN" altLang="en-US" sz="2000" b="1" kern="1200" dirty="0">
                          <a:solidFill>
                            <a:schemeClr val="bg1"/>
                          </a:solidFill>
                          <a:latin typeface="Arial" panose="020B0604020202020204" pitchFamily="34" charset="0"/>
                          <a:ea typeface="黑体" panose="02010609060101010101" pitchFamily="49" charset="-122"/>
                          <a:cs typeface="Arial" panose="020B0604020202020204" pitchFamily="34" charset="0"/>
                        </a:rPr>
                        <a:t>人</a:t>
                      </a:r>
                      <a:endParaRPr lang="en-US" altLang="zh-CN" sz="2000" b="1" kern="1200" dirty="0">
                        <a:solidFill>
                          <a:schemeClr val="bg1"/>
                        </a:solidFill>
                        <a:latin typeface="Arial" panose="020B0604020202020204" pitchFamily="34" charset="0"/>
                        <a:ea typeface="黑体" panose="02010609060101010101" pitchFamily="49" charset="-122"/>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000" b="1" kern="1200" dirty="0">
                          <a:solidFill>
                            <a:schemeClr val="bg1"/>
                          </a:solidFill>
                          <a:latin typeface="Arial" panose="020B0604020202020204" pitchFamily="34" charset="0"/>
                          <a:ea typeface="黑体" panose="02010609060101010101" pitchFamily="49" charset="-122"/>
                          <a:cs typeface="Arial" panose="020B0604020202020204" pitchFamily="34" charset="0"/>
                        </a:rPr>
                        <a:t>40~49</a:t>
                      </a:r>
                      <a:r>
                        <a:rPr lang="zh-CN" altLang="en-US" sz="2000" b="1" kern="1200" dirty="0">
                          <a:solidFill>
                            <a:schemeClr val="bg1"/>
                          </a:solidFill>
                          <a:latin typeface="Arial" panose="020B0604020202020204" pitchFamily="34" charset="0"/>
                          <a:ea typeface="黑体" panose="02010609060101010101" pitchFamily="49" charset="-122"/>
                          <a:cs typeface="Arial" panose="020B0604020202020204" pitchFamily="34" charset="0"/>
                        </a:rPr>
                        <a:t>人</a:t>
                      </a:r>
                      <a:endParaRPr lang="en-US" altLang="zh-CN" sz="2000" b="1" kern="1200" dirty="0">
                        <a:solidFill>
                          <a:schemeClr val="bg1"/>
                        </a:solidFill>
                        <a:latin typeface="Arial" panose="020B0604020202020204" pitchFamily="34" charset="0"/>
                        <a:ea typeface="黑体" panose="02010609060101010101" pitchFamily="49" charset="-122"/>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000" b="1" kern="1200" dirty="0">
                          <a:solidFill>
                            <a:schemeClr val="bg1"/>
                          </a:solidFill>
                          <a:latin typeface="Arial" panose="020B0604020202020204" pitchFamily="34" charset="0"/>
                          <a:ea typeface="黑体" panose="02010609060101010101" pitchFamily="49" charset="-122"/>
                          <a:cs typeface="Arial" panose="020B0604020202020204" pitchFamily="34" charset="0"/>
                        </a:rPr>
                        <a:t>50~99</a:t>
                      </a:r>
                      <a:r>
                        <a:rPr lang="zh-CN" altLang="en-US" sz="2000" b="1" kern="1200" dirty="0">
                          <a:solidFill>
                            <a:schemeClr val="bg1"/>
                          </a:solidFill>
                          <a:latin typeface="Arial" panose="020B0604020202020204" pitchFamily="34" charset="0"/>
                          <a:ea typeface="黑体" panose="02010609060101010101" pitchFamily="49" charset="-122"/>
                          <a:cs typeface="Arial" panose="020B0604020202020204" pitchFamily="34" charset="0"/>
                        </a:rPr>
                        <a:t>人</a:t>
                      </a:r>
                      <a:endParaRPr lang="en-US" altLang="zh-CN" sz="2000" b="1" kern="1200" dirty="0">
                        <a:solidFill>
                          <a:schemeClr val="bg1"/>
                        </a:solidFill>
                        <a:latin typeface="Arial" panose="020B0604020202020204" pitchFamily="34" charset="0"/>
                        <a:ea typeface="黑体" panose="02010609060101010101" pitchFamily="49" charset="-122"/>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000" b="1" kern="1200" dirty="0">
                          <a:solidFill>
                            <a:schemeClr val="bg1"/>
                          </a:solidFill>
                          <a:latin typeface="Arial" panose="020B0604020202020204" pitchFamily="34" charset="0"/>
                          <a:ea typeface="黑体" panose="02010609060101010101" pitchFamily="49" charset="-122"/>
                          <a:cs typeface="Arial" panose="020B0604020202020204" pitchFamily="34" charset="0"/>
                        </a:rPr>
                        <a:t>100</a:t>
                      </a:r>
                      <a:r>
                        <a:rPr lang="zh-CN" altLang="en-US" sz="2000" b="1" kern="1200" dirty="0">
                          <a:solidFill>
                            <a:schemeClr val="bg1"/>
                          </a:solidFill>
                          <a:latin typeface="Arial" panose="020B0604020202020204" pitchFamily="34" charset="0"/>
                          <a:ea typeface="黑体" panose="02010609060101010101" pitchFamily="49" charset="-122"/>
                          <a:cs typeface="Arial" panose="020B0604020202020204" pitchFamily="34" charset="0"/>
                        </a:rPr>
                        <a:t>人以上</a:t>
                      </a:r>
                      <a:endParaRPr lang="en-US" altLang="zh-CN" sz="2000" b="1" kern="1200" dirty="0">
                        <a:solidFill>
                          <a:schemeClr val="bg1"/>
                        </a:solidFill>
                        <a:latin typeface="Arial" panose="020B0604020202020204" pitchFamily="34" charset="0"/>
                        <a:ea typeface="黑体" panose="02010609060101010101" pitchFamily="49" charset="-122"/>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CN" altLang="en-US" sz="2000" b="1" kern="1200" dirty="0">
                          <a:solidFill>
                            <a:schemeClr val="bg1"/>
                          </a:solidFill>
                          <a:latin typeface="Arial" panose="020B0604020202020204" pitchFamily="34" charset="0"/>
                          <a:ea typeface="黑体" panose="02010609060101010101" pitchFamily="49" charset="-122"/>
                          <a:cs typeface="Arial" panose="020B0604020202020204" pitchFamily="34" charset="0"/>
                        </a:rPr>
                        <a:t>合计</a:t>
                      </a:r>
                      <a:endParaRPr lang="en-US" altLang="zh-CN" sz="2000" b="1" kern="1200" dirty="0">
                        <a:solidFill>
                          <a:schemeClr val="bg1"/>
                        </a:solidFill>
                        <a:latin typeface="Arial" panose="020B0604020202020204" pitchFamily="34" charset="0"/>
                        <a:ea typeface="黑体" panose="02010609060101010101" pitchFamily="49" charset="-122"/>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660400">
                <a:tc>
                  <a:txBody>
                    <a:bodyPr/>
                    <a:lstStyle/>
                    <a:p>
                      <a:pPr algn="ctr"/>
                      <a:r>
                        <a:rPr lang="zh-CN" altLang="en-US" sz="2000" b="1" kern="1200" dirty="0">
                          <a:solidFill>
                            <a:schemeClr val="bg1"/>
                          </a:solidFill>
                          <a:latin typeface="Arial" panose="020B0604020202020204" pitchFamily="34" charset="0"/>
                          <a:ea typeface="黑体" panose="02010609060101010101" pitchFamily="49" charset="-122"/>
                          <a:cs typeface="Arial" panose="020B0604020202020204" pitchFamily="34" charset="0"/>
                        </a:rPr>
                        <a:t>课程数</a:t>
                      </a:r>
                      <a:endParaRPr lang="zh-CN" altLang="en-US" sz="2000" b="1" kern="1200" dirty="0">
                        <a:solidFill>
                          <a:schemeClr val="bg1"/>
                        </a:solidFill>
                        <a:latin typeface="Arial" panose="020B0604020202020204" pitchFamily="34" charset="0"/>
                        <a:ea typeface="黑体" panose="02010609060101010101" pitchFamily="49" charset="-122"/>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400" b="0" kern="1200" dirty="0">
                          <a:solidFill>
                            <a:schemeClr val="dk1"/>
                          </a:solidFill>
                          <a:latin typeface="Arial" panose="020B0604020202020204" pitchFamily="34" charset="0"/>
                          <a:ea typeface="黑体" panose="02010609060101010101" pitchFamily="49" charset="-122"/>
                          <a:cs typeface="Arial" panose="020B0604020202020204" pitchFamily="34" charset="0"/>
                        </a:rPr>
                        <a:t>153</a:t>
                      </a:r>
                      <a:endParaRPr lang="en-US" altLang="zh-CN" sz="2400" b="0" kern="1200" dirty="0">
                        <a:solidFill>
                          <a:schemeClr val="dk1"/>
                        </a:solidFill>
                        <a:latin typeface="Arial" panose="020B0604020202020204" pitchFamily="34" charset="0"/>
                        <a:ea typeface="黑体" panose="02010609060101010101" pitchFamily="49" charset="-122"/>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400" b="0" kern="1200" dirty="0">
                          <a:solidFill>
                            <a:schemeClr val="dk1"/>
                          </a:solidFill>
                          <a:latin typeface="Arial" panose="020B0604020202020204" pitchFamily="34" charset="0"/>
                          <a:ea typeface="黑体" panose="02010609060101010101" pitchFamily="49" charset="-122"/>
                          <a:cs typeface="Arial" panose="020B0604020202020204" pitchFamily="34" charset="0"/>
                        </a:rPr>
                        <a:t>1387</a:t>
                      </a:r>
                      <a:endParaRPr lang="en-US" altLang="zh-CN" sz="2400" b="0" kern="1200" dirty="0">
                        <a:solidFill>
                          <a:schemeClr val="dk1"/>
                        </a:solidFill>
                        <a:latin typeface="Arial" panose="020B0604020202020204" pitchFamily="34" charset="0"/>
                        <a:ea typeface="黑体" panose="02010609060101010101" pitchFamily="49" charset="-122"/>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400" b="0" kern="1200" dirty="0">
                          <a:solidFill>
                            <a:schemeClr val="dk1"/>
                          </a:solidFill>
                          <a:latin typeface="Arial" panose="020B0604020202020204" pitchFamily="34" charset="0"/>
                          <a:ea typeface="黑体" panose="02010609060101010101" pitchFamily="49" charset="-122"/>
                          <a:cs typeface="Arial" panose="020B0604020202020204" pitchFamily="34" charset="0"/>
                        </a:rPr>
                        <a:t>186</a:t>
                      </a:r>
                      <a:endParaRPr lang="en-US" altLang="zh-CN" sz="2400" b="0" kern="1200" dirty="0">
                        <a:solidFill>
                          <a:schemeClr val="dk1"/>
                        </a:solidFill>
                        <a:latin typeface="Arial" panose="020B0604020202020204" pitchFamily="34" charset="0"/>
                        <a:ea typeface="黑体" panose="02010609060101010101" pitchFamily="49" charset="-122"/>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400" b="0" kern="1200" dirty="0">
                          <a:solidFill>
                            <a:schemeClr val="dk1"/>
                          </a:solidFill>
                          <a:latin typeface="Arial" panose="020B0604020202020204" pitchFamily="34" charset="0"/>
                          <a:ea typeface="黑体" panose="02010609060101010101" pitchFamily="49" charset="-122"/>
                          <a:cs typeface="Arial" panose="020B0604020202020204" pitchFamily="34" charset="0"/>
                        </a:rPr>
                        <a:t>1205</a:t>
                      </a:r>
                      <a:endParaRPr lang="en-US" altLang="zh-CN" sz="2400" b="0" kern="1200" dirty="0">
                        <a:solidFill>
                          <a:schemeClr val="dk1"/>
                        </a:solidFill>
                        <a:latin typeface="Arial" panose="020B0604020202020204" pitchFamily="34" charset="0"/>
                        <a:ea typeface="黑体" panose="02010609060101010101" pitchFamily="49" charset="-122"/>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400" b="0" kern="1200" dirty="0">
                          <a:solidFill>
                            <a:schemeClr val="dk1"/>
                          </a:solidFill>
                          <a:latin typeface="Arial" panose="020B0604020202020204" pitchFamily="34" charset="0"/>
                          <a:ea typeface="黑体" panose="02010609060101010101" pitchFamily="49" charset="-122"/>
                          <a:cs typeface="Arial" panose="020B0604020202020204" pitchFamily="34" charset="0"/>
                        </a:rPr>
                        <a:t>1093</a:t>
                      </a:r>
                      <a:endParaRPr lang="en-US" altLang="zh-CN" sz="2400" b="0" kern="1200" dirty="0">
                        <a:solidFill>
                          <a:schemeClr val="dk1"/>
                        </a:solidFill>
                        <a:latin typeface="Arial" panose="020B0604020202020204" pitchFamily="34" charset="0"/>
                        <a:ea typeface="黑体" panose="02010609060101010101" pitchFamily="49" charset="-122"/>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400" b="0" kern="1200" dirty="0">
                          <a:solidFill>
                            <a:schemeClr val="dk1"/>
                          </a:solidFill>
                          <a:latin typeface="Arial" panose="020B0604020202020204" pitchFamily="34" charset="0"/>
                          <a:ea typeface="黑体" panose="02010609060101010101" pitchFamily="49" charset="-122"/>
                          <a:cs typeface="Arial" panose="020B0604020202020204" pitchFamily="34" charset="0"/>
                        </a:rPr>
                        <a:t>4024</a:t>
                      </a:r>
                      <a:endParaRPr lang="en-US" altLang="zh-CN" sz="2400" b="0" kern="1200" dirty="0">
                        <a:solidFill>
                          <a:schemeClr val="dk1"/>
                        </a:solidFill>
                        <a:latin typeface="Arial" panose="020B0604020202020204" pitchFamily="34" charset="0"/>
                        <a:ea typeface="黑体" panose="02010609060101010101" pitchFamily="49" charset="-122"/>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660400">
                <a:tc>
                  <a:txBody>
                    <a:bodyPr/>
                    <a:lstStyle/>
                    <a:p>
                      <a:pPr algn="ctr"/>
                      <a:r>
                        <a:rPr lang="zh-CN" altLang="en-US" sz="2000" b="1" kern="1200" dirty="0">
                          <a:solidFill>
                            <a:schemeClr val="bg1"/>
                          </a:solidFill>
                          <a:latin typeface="Arial" panose="020B0604020202020204" pitchFamily="34" charset="0"/>
                          <a:ea typeface="黑体" panose="02010609060101010101" pitchFamily="49" charset="-122"/>
                          <a:cs typeface="Arial" panose="020B0604020202020204" pitchFamily="34" charset="0"/>
                        </a:rPr>
                        <a:t>百分比</a:t>
                      </a:r>
                      <a:endParaRPr lang="zh-CN" altLang="en-US" sz="2000" b="1" kern="1200" dirty="0">
                        <a:solidFill>
                          <a:schemeClr val="bg1"/>
                        </a:solidFill>
                        <a:latin typeface="Arial" panose="020B0604020202020204" pitchFamily="34" charset="0"/>
                        <a:ea typeface="黑体" panose="02010609060101010101" pitchFamily="49" charset="-122"/>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1" indent="0" algn="ctr"/>
                      <a:r>
                        <a:rPr lang="en-US" altLang="zh-CN" sz="2400" b="0" kern="1200" dirty="0">
                          <a:solidFill>
                            <a:schemeClr val="dk1"/>
                          </a:solidFill>
                          <a:latin typeface="Arial" panose="020B0604020202020204" pitchFamily="34" charset="0"/>
                          <a:ea typeface="黑体" panose="02010609060101010101" pitchFamily="49" charset="-122"/>
                          <a:cs typeface="Arial" panose="020B0604020202020204" pitchFamily="34" charset="0"/>
                        </a:rPr>
                        <a:t>3.8%</a:t>
                      </a:r>
                      <a:endParaRPr lang="en-US" altLang="zh-CN" sz="2400" b="0" kern="1200" dirty="0">
                        <a:solidFill>
                          <a:schemeClr val="dk1"/>
                        </a:solidFill>
                        <a:latin typeface="Arial" panose="020B0604020202020204" pitchFamily="34" charset="0"/>
                        <a:ea typeface="黑体" panose="02010609060101010101" pitchFamily="49" charset="-122"/>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6350" lvl="1" indent="0" algn="ctr"/>
                      <a:r>
                        <a:rPr lang="en-US" altLang="zh-CN" sz="2400" b="0" kern="1200" dirty="0">
                          <a:solidFill>
                            <a:schemeClr val="dk1"/>
                          </a:solidFill>
                          <a:latin typeface="Arial" panose="020B0604020202020204" pitchFamily="34" charset="0"/>
                          <a:ea typeface="黑体" panose="02010609060101010101" pitchFamily="49" charset="-122"/>
                          <a:cs typeface="Arial" panose="020B0604020202020204" pitchFamily="34" charset="0"/>
                        </a:rPr>
                        <a:t>34.5%</a:t>
                      </a:r>
                      <a:endParaRPr lang="en-US" altLang="zh-CN" sz="2400" b="0" kern="1200" dirty="0">
                        <a:solidFill>
                          <a:schemeClr val="dk1"/>
                        </a:solidFill>
                        <a:latin typeface="Arial" panose="020B0604020202020204" pitchFamily="34" charset="0"/>
                        <a:ea typeface="黑体" panose="02010609060101010101" pitchFamily="49" charset="-122"/>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1" indent="0" algn="ctr"/>
                      <a:r>
                        <a:rPr lang="en-US" altLang="zh-CN" sz="2400" b="0" kern="1200" dirty="0">
                          <a:solidFill>
                            <a:schemeClr val="dk1"/>
                          </a:solidFill>
                          <a:latin typeface="Arial" panose="020B0604020202020204" pitchFamily="34" charset="0"/>
                          <a:ea typeface="黑体" panose="02010609060101010101" pitchFamily="49" charset="-122"/>
                          <a:cs typeface="Arial" panose="020B0604020202020204" pitchFamily="34" charset="0"/>
                        </a:rPr>
                        <a:t>4.6%</a:t>
                      </a:r>
                      <a:endParaRPr lang="en-US" altLang="zh-CN" sz="2400" b="0" kern="1200" dirty="0">
                        <a:solidFill>
                          <a:schemeClr val="dk1"/>
                        </a:solidFill>
                        <a:latin typeface="Arial" panose="020B0604020202020204" pitchFamily="34" charset="0"/>
                        <a:ea typeface="黑体" panose="02010609060101010101" pitchFamily="49" charset="-122"/>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1" indent="0" algn="ctr"/>
                      <a:r>
                        <a:rPr lang="en-US" altLang="zh-CN" sz="2400" b="0" kern="1200" dirty="0">
                          <a:solidFill>
                            <a:schemeClr val="dk1"/>
                          </a:solidFill>
                          <a:latin typeface="Arial" panose="020B0604020202020204" pitchFamily="34" charset="0"/>
                          <a:ea typeface="黑体" panose="02010609060101010101" pitchFamily="49" charset="-122"/>
                          <a:cs typeface="Arial" panose="020B0604020202020204" pitchFamily="34" charset="0"/>
                        </a:rPr>
                        <a:t>29.9%</a:t>
                      </a:r>
                      <a:endParaRPr lang="en-US" altLang="zh-CN" sz="2400" b="0" kern="1200" dirty="0">
                        <a:solidFill>
                          <a:schemeClr val="dk1"/>
                        </a:solidFill>
                        <a:latin typeface="Arial" panose="020B0604020202020204" pitchFamily="34" charset="0"/>
                        <a:ea typeface="黑体" panose="02010609060101010101" pitchFamily="49" charset="-122"/>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1" indent="0" algn="ctr"/>
                      <a:r>
                        <a:rPr lang="en-US" altLang="zh-CN" sz="2400" b="0" kern="1200" dirty="0">
                          <a:solidFill>
                            <a:schemeClr val="dk1"/>
                          </a:solidFill>
                          <a:latin typeface="Arial" panose="020B0604020202020204" pitchFamily="34" charset="0"/>
                          <a:ea typeface="黑体" panose="02010609060101010101" pitchFamily="49" charset="-122"/>
                          <a:cs typeface="Arial" panose="020B0604020202020204" pitchFamily="34" charset="0"/>
                        </a:rPr>
                        <a:t>27.2%</a:t>
                      </a:r>
                      <a:endParaRPr lang="en-US" altLang="zh-CN" sz="2400" b="0" kern="1200" dirty="0">
                        <a:solidFill>
                          <a:schemeClr val="dk1"/>
                        </a:solidFill>
                        <a:latin typeface="Arial" panose="020B0604020202020204" pitchFamily="34" charset="0"/>
                        <a:ea typeface="黑体" panose="02010609060101010101" pitchFamily="49" charset="-122"/>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6350" lvl="1" indent="0" algn="ctr"/>
                      <a:r>
                        <a:rPr lang="en-US" altLang="zh-CN" sz="2400" b="0" kern="1200" dirty="0">
                          <a:solidFill>
                            <a:schemeClr val="dk1"/>
                          </a:solidFill>
                          <a:latin typeface="Arial" panose="020B0604020202020204" pitchFamily="34" charset="0"/>
                          <a:ea typeface="黑体" panose="02010609060101010101" pitchFamily="49" charset="-122"/>
                          <a:cs typeface="Arial" panose="020B0604020202020204" pitchFamily="34" charset="0"/>
                        </a:rPr>
                        <a:t>100%</a:t>
                      </a:r>
                      <a:endParaRPr lang="en-US" altLang="zh-CN" sz="2400" b="0" kern="1200" dirty="0">
                        <a:solidFill>
                          <a:schemeClr val="dk1"/>
                        </a:solidFill>
                        <a:latin typeface="Arial" panose="020B0604020202020204" pitchFamily="34" charset="0"/>
                        <a:ea typeface="黑体" panose="02010609060101010101" pitchFamily="49" charset="-122"/>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成绩评定占比</a:t>
            </a:r>
            <a:endParaRPr lang="zh-CN" altLang="en-US" dirty="0"/>
          </a:p>
        </p:txBody>
      </p:sp>
      <p:sp>
        <p:nvSpPr>
          <p:cNvPr id="3" name="内容占位符 2"/>
          <p:cNvSpPr>
            <a:spLocks noGrp="1"/>
          </p:cNvSpPr>
          <p:nvPr>
            <p:ph idx="1"/>
          </p:nvPr>
        </p:nvSpPr>
        <p:spPr/>
        <p:txBody>
          <a:bodyPr/>
          <a:lstStyle/>
          <a:p>
            <a:r>
              <a:rPr lang="zh-CN" altLang="en-US" dirty="0"/>
              <a:t>期末考试：</a:t>
            </a:r>
            <a:r>
              <a:rPr lang="en-US" altLang="zh-CN" dirty="0"/>
              <a:t>35</a:t>
            </a:r>
            <a:r>
              <a:rPr lang="zh-CN" altLang="en-US" dirty="0"/>
              <a:t>分</a:t>
            </a:r>
            <a:endParaRPr lang="en-US" altLang="zh-CN" dirty="0"/>
          </a:p>
          <a:p>
            <a:r>
              <a:rPr lang="zh-CN" altLang="en-US" dirty="0"/>
              <a:t>阶段测验</a:t>
            </a:r>
            <a:r>
              <a:rPr lang="en-US" altLang="zh-CN" dirty="0"/>
              <a:t>1</a:t>
            </a:r>
            <a:r>
              <a:rPr lang="zh-CN" altLang="en-US" dirty="0"/>
              <a:t>：</a:t>
            </a:r>
            <a:r>
              <a:rPr lang="en-US" altLang="zh-CN" dirty="0"/>
              <a:t>10</a:t>
            </a:r>
            <a:r>
              <a:rPr lang="zh-CN" altLang="en-US" dirty="0"/>
              <a:t>分</a:t>
            </a:r>
            <a:endParaRPr lang="en-US" altLang="zh-CN" dirty="0"/>
          </a:p>
          <a:p>
            <a:r>
              <a:rPr lang="zh-CN" altLang="en-US" dirty="0"/>
              <a:t>阶段测验</a:t>
            </a:r>
            <a:r>
              <a:rPr lang="en-US" altLang="zh-CN" dirty="0"/>
              <a:t>2</a:t>
            </a:r>
            <a:r>
              <a:rPr lang="zh-CN" altLang="en-US" dirty="0"/>
              <a:t>：</a:t>
            </a:r>
            <a:r>
              <a:rPr lang="en-US" altLang="zh-CN" dirty="0"/>
              <a:t>10</a:t>
            </a:r>
            <a:r>
              <a:rPr lang="zh-CN" altLang="en-US" dirty="0"/>
              <a:t>分</a:t>
            </a:r>
            <a:endParaRPr lang="en-US" altLang="zh-CN" dirty="0"/>
          </a:p>
          <a:p>
            <a:endParaRPr lang="en-US" altLang="zh-CN" dirty="0"/>
          </a:p>
          <a:p>
            <a:r>
              <a:rPr lang="en-US" altLang="zh-CN" dirty="0"/>
              <a:t>LAB</a:t>
            </a:r>
            <a:r>
              <a:rPr lang="zh-CN" altLang="en-US" dirty="0"/>
              <a:t>测验：</a:t>
            </a:r>
            <a:r>
              <a:rPr lang="en-US" altLang="zh-CN" dirty="0"/>
              <a:t>10</a:t>
            </a:r>
            <a:r>
              <a:rPr lang="zh-CN" altLang="en-US" dirty="0"/>
              <a:t>分</a:t>
            </a:r>
            <a:endParaRPr lang="en-US" altLang="zh-CN" dirty="0"/>
          </a:p>
          <a:p>
            <a:r>
              <a:rPr lang="en-US" altLang="zh-CN" dirty="0"/>
              <a:t>LAB</a:t>
            </a:r>
            <a:r>
              <a:rPr lang="zh-CN" altLang="en-US" dirty="0"/>
              <a:t>：</a:t>
            </a:r>
            <a:r>
              <a:rPr lang="en-US" altLang="zh-CN" dirty="0"/>
              <a:t>20</a:t>
            </a:r>
            <a:r>
              <a:rPr lang="zh-CN" altLang="en-US" dirty="0"/>
              <a:t>分</a:t>
            </a:r>
            <a:endParaRPr lang="en-US" altLang="zh-CN" dirty="0"/>
          </a:p>
          <a:p>
            <a:endParaRPr lang="en-US" altLang="zh-CN" dirty="0"/>
          </a:p>
          <a:p>
            <a:r>
              <a:rPr lang="zh-CN" altLang="en-US" dirty="0"/>
              <a:t>小班评分：</a:t>
            </a:r>
            <a:r>
              <a:rPr lang="en-US" altLang="zh-CN" dirty="0"/>
              <a:t>15</a:t>
            </a:r>
            <a:r>
              <a:rPr lang="zh-CN" altLang="en-US" dirty="0"/>
              <a:t>分</a:t>
            </a:r>
            <a:endParaRPr lang="en-US" altLang="zh-CN" dirty="0"/>
          </a:p>
          <a:p>
            <a:r>
              <a:rPr lang="zh-CN" altLang="en-US" dirty="0"/>
              <a:t>大班评分：</a:t>
            </a:r>
            <a:r>
              <a:rPr lang="en-US" altLang="zh-CN" dirty="0"/>
              <a:t>0~5</a:t>
            </a:r>
            <a:r>
              <a:rPr lang="zh-CN" altLang="en-US" dirty="0"/>
              <a:t>分</a:t>
            </a:r>
            <a:r>
              <a:rPr lang="zh-CN" altLang="en-US" sz="2000" b="0" dirty="0"/>
              <a:t>（附加分，计入总分后不超过</a:t>
            </a:r>
            <a:r>
              <a:rPr lang="en-US" altLang="zh-CN" sz="2000" b="0" dirty="0"/>
              <a:t>100</a:t>
            </a:r>
            <a:r>
              <a:rPr lang="zh-CN" altLang="en-US" sz="2000" b="0" dirty="0"/>
              <a:t>分）</a:t>
            </a:r>
            <a:endParaRPr lang="en-US" altLang="zh-CN" sz="2000" b="0" dirty="0"/>
          </a:p>
          <a:p>
            <a:endParaRPr lang="zh-CN" altLang="en-US" dirty="0"/>
          </a:p>
        </p:txBody>
      </p:sp>
      <p:sp>
        <p:nvSpPr>
          <p:cNvPr id="4" name="矩形 3"/>
          <p:cNvSpPr/>
          <p:nvPr/>
        </p:nvSpPr>
        <p:spPr>
          <a:xfrm>
            <a:off x="850900" y="6237656"/>
            <a:ext cx="7288243" cy="369332"/>
          </a:xfrm>
          <a:prstGeom prst="rect">
            <a:avLst/>
          </a:prstGeom>
        </p:spPr>
        <p:txBody>
          <a:bodyPr wrap="square">
            <a:spAutoFit/>
          </a:bodyPr>
          <a:lstStyle/>
          <a:p>
            <a:pPr marL="627380" indent="-627380" algn="ctr"/>
            <a:r>
              <a:rPr lang="zh-CN" altLang="en-US" sz="1800" b="0" dirty="0">
                <a:solidFill>
                  <a:srgbClr val="C00000"/>
                </a:solidFill>
                <a:latin typeface="等线" panose="02010600030101010101" pitchFamily="2" charset="-122"/>
                <a:ea typeface="等线" panose="02010600030101010101" pitchFamily="2" charset="-122"/>
              </a:rPr>
              <a:t>注：教学团队可能会根据实际教学情况进行适度调整</a:t>
            </a:r>
            <a:endParaRPr lang="zh-CN" altLang="en-US" sz="1800" b="0" dirty="0">
              <a:solidFill>
                <a:srgbClr val="C00000"/>
              </a:solidFill>
              <a:latin typeface="等线" panose="02010600030101010101" pitchFamily="2" charset="-122"/>
              <a:ea typeface="等线"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t>需要注意的问题</a:t>
            </a:r>
            <a:endParaRPr lang="zh-CN" altLang="en-US" dirty="0"/>
          </a:p>
        </p:txBody>
      </p:sp>
      <p:sp>
        <p:nvSpPr>
          <p:cNvPr id="5" name="内容占位符 4"/>
          <p:cNvSpPr>
            <a:spLocks noGrp="1"/>
          </p:cNvSpPr>
          <p:nvPr>
            <p:ph idx="1"/>
          </p:nvPr>
        </p:nvSpPr>
        <p:spPr>
          <a:xfrm>
            <a:off x="396875" y="1362074"/>
            <a:ext cx="7896225" cy="5267325"/>
          </a:xfrm>
        </p:spPr>
        <p:txBody>
          <a:bodyPr>
            <a:normAutofit/>
          </a:bodyPr>
          <a:lstStyle/>
          <a:p>
            <a:pPr marL="0" indent="0">
              <a:buNone/>
            </a:pPr>
            <a:r>
              <a:rPr lang="en-US" altLang="zh-CN" sz="2400" b="1" dirty="0">
                <a:solidFill>
                  <a:srgbClr val="0070C0"/>
                </a:solidFill>
              </a:rPr>
              <a:t>Q</a:t>
            </a:r>
            <a:r>
              <a:rPr lang="zh-CN" altLang="en-US" sz="2400" b="1" dirty="0">
                <a:solidFill>
                  <a:srgbClr val="0070C0"/>
                </a:solidFill>
              </a:rPr>
              <a:t>：为什么教学网的小班和安排的不一致？</a:t>
            </a:r>
            <a:endParaRPr lang="en-US" altLang="zh-CN" sz="2400" b="1" dirty="0">
              <a:solidFill>
                <a:srgbClr val="0070C0"/>
              </a:solidFill>
            </a:endParaRPr>
          </a:p>
          <a:p>
            <a:pPr marL="0" indent="0">
              <a:buNone/>
            </a:pPr>
            <a:r>
              <a:rPr lang="en-US" altLang="zh-CN" sz="2400" dirty="0"/>
              <a:t>A</a:t>
            </a:r>
            <a:r>
              <a:rPr lang="zh-CN" altLang="en-US" sz="2400" dirty="0"/>
              <a:t>：根据往年情况，开学前几周，教学网选课名单可能会不稳定，使用会有不便，补选结束就可正常使用。</a:t>
            </a:r>
            <a:endParaRPr lang="en-US" altLang="zh-CN" sz="2400" dirty="0"/>
          </a:p>
          <a:p>
            <a:pPr marL="0" indent="0">
              <a:buNone/>
            </a:pPr>
            <a:r>
              <a:rPr lang="en-US" altLang="zh-CN" sz="2400" dirty="0">
                <a:solidFill>
                  <a:srgbClr val="0070C0"/>
                </a:solidFill>
              </a:rPr>
              <a:t>Q</a:t>
            </a:r>
            <a:r>
              <a:rPr lang="zh-CN" altLang="en-US" sz="2400" dirty="0">
                <a:solidFill>
                  <a:srgbClr val="0070C0"/>
                </a:solidFill>
              </a:rPr>
              <a:t>：小班是怎么安排的？</a:t>
            </a:r>
            <a:endParaRPr lang="en-US" altLang="zh-CN" sz="2400" dirty="0">
              <a:solidFill>
                <a:srgbClr val="0070C0"/>
              </a:solidFill>
            </a:endParaRPr>
          </a:p>
          <a:p>
            <a:pPr marL="0" indent="0">
              <a:buNone/>
            </a:pPr>
            <a:r>
              <a:rPr lang="en-US" altLang="zh-CN" sz="2400" dirty="0"/>
              <a:t>A</a:t>
            </a:r>
            <a:r>
              <a:rPr lang="zh-CN" altLang="en-US" sz="2400" dirty="0"/>
              <a:t>：小班不用选课，由教师统一安排分配，预计周三会在教学网公布分班名单。根据班号到指定教室上课，不可自行换班。</a:t>
            </a:r>
            <a:endParaRPr lang="en-US" altLang="zh-CN" sz="2400" dirty="0"/>
          </a:p>
          <a:p>
            <a:pPr marL="0" indent="0">
              <a:buNone/>
            </a:pPr>
            <a:r>
              <a:rPr lang="en-US" altLang="zh-CN" sz="2400" dirty="0">
                <a:solidFill>
                  <a:srgbClr val="0070C0"/>
                </a:solidFill>
              </a:rPr>
              <a:t>Q</a:t>
            </a:r>
            <a:r>
              <a:rPr lang="zh-CN" altLang="en-US" sz="2400" dirty="0">
                <a:solidFill>
                  <a:srgbClr val="0070C0"/>
                </a:solidFill>
              </a:rPr>
              <a:t>：如果小班分班名单里没有怎么办？</a:t>
            </a:r>
            <a:endParaRPr lang="en-US" altLang="zh-CN" sz="2400" dirty="0">
              <a:solidFill>
                <a:srgbClr val="0070C0"/>
              </a:solidFill>
            </a:endParaRPr>
          </a:p>
          <a:p>
            <a:pPr marL="0" indent="0">
              <a:buNone/>
            </a:pPr>
            <a:r>
              <a:rPr lang="en-US" altLang="zh-CN" sz="2400" dirty="0"/>
              <a:t>A</a:t>
            </a:r>
            <a:r>
              <a:rPr lang="zh-CN" altLang="en-US" sz="2400" dirty="0"/>
              <a:t>：少数同学可能会因为补选等原因，没有出现在小班分班名单里。首先请随时关注教学网的更新通知，如果课前还没有分到班，可以在某个小班先参与，待选课最终确定后，小班名单也会最终确定。</a:t>
            </a:r>
            <a:endParaRPr lang="en-US" altLang="zh-CN" sz="2400" dirty="0"/>
          </a:p>
          <a:p>
            <a:pPr marL="0" indent="0">
              <a:buNone/>
            </a:pPr>
            <a:endParaRPr lang="en-US" altLang="zh-CN" sz="2400" dirty="0"/>
          </a:p>
          <a:p>
            <a:endParaRPr lang="en-US" altLang="zh-CN" sz="2400" dirty="0"/>
          </a:p>
          <a:p>
            <a:endParaRPr lang="zh-CN" altLang="en-US"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5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fade">
                                      <p:cBhvr>
                                        <p:cTn id="32"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image001.png"/>
          <p:cNvPicPr>
            <a:picLocks noChangeAspect="1"/>
          </p:cNvPicPr>
          <p:nvPr/>
        </p:nvPicPr>
        <p:blipFill>
          <a:blip r:embed="rId1" cstate="screen"/>
          <a:stretch>
            <a:fillRect/>
          </a:stretch>
        </p:blipFill>
        <p:spPr>
          <a:xfrm>
            <a:off x="838200" y="2838892"/>
            <a:ext cx="7391400" cy="1547037"/>
          </a:xfrm>
          <a:prstGeom prst="rect">
            <a:avLst/>
          </a:prstGeom>
        </p:spPr>
      </p:pic>
      <p:sp>
        <p:nvSpPr>
          <p:cNvPr id="4" name="Title 3"/>
          <p:cNvSpPr>
            <a:spLocks noGrp="1"/>
          </p:cNvSpPr>
          <p:nvPr>
            <p:ph type="title"/>
          </p:nvPr>
        </p:nvSpPr>
        <p:spPr/>
        <p:txBody>
          <a:bodyPr/>
          <a:lstStyle/>
          <a:p>
            <a:r>
              <a:rPr lang="en-US" dirty="0"/>
              <a:t> </a:t>
            </a:r>
            <a:endParaRPr lang="en-US" dirty="0"/>
          </a:p>
        </p:txBody>
      </p:sp>
    </p:spTree>
  </p:cSld>
  <p:clrMapOvr>
    <a:masterClrMapping/>
  </p:clrMapOvr>
  <mc:AlternateContent xmlns:mc="http://schemas.openxmlformats.org/markup-compatibility/2006">
    <mc:Choice xmlns:p14="http://schemas.microsoft.com/office/powerpoint/2010/main" Requires="p14">
      <p:transition spd="slow" p14:dur="4400">
        <p14:honeycomb/>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3"/>
          <p:cNvSpPr>
            <a:spLocks noGrp="1" noChangeArrowheads="1"/>
          </p:cNvSpPr>
          <p:nvPr>
            <p:ph type="title"/>
          </p:nvPr>
        </p:nvSpPr>
        <p:spPr>
          <a:xfrm>
            <a:off x="357018" y="435678"/>
            <a:ext cx="8634582" cy="762000"/>
          </a:xfrm>
        </p:spPr>
        <p:txBody>
          <a:bodyPr/>
          <a:lstStyle/>
          <a:p>
            <a:r>
              <a:rPr lang="zh-CN" altLang="en-US" dirty="0"/>
              <a:t>北京大学本科生“研讨型小班教学”试点</a:t>
            </a:r>
            <a:endParaRPr lang="en-US" b="1" dirty="0"/>
          </a:p>
        </p:txBody>
      </p:sp>
      <p:sp>
        <p:nvSpPr>
          <p:cNvPr id="6148" name="Rectangle 4"/>
          <p:cNvSpPr>
            <a:spLocks noGrp="1" noChangeArrowheads="1"/>
          </p:cNvSpPr>
          <p:nvPr>
            <p:ph idx="1"/>
          </p:nvPr>
        </p:nvSpPr>
        <p:spPr/>
        <p:txBody>
          <a:bodyPr/>
          <a:lstStyle/>
          <a:p>
            <a:r>
              <a:rPr lang="en-US" altLang="zh-CN" dirty="0"/>
              <a:t>2012</a:t>
            </a:r>
            <a:r>
              <a:rPr lang="zh-CN" altLang="en-US" dirty="0"/>
              <a:t>年秋开展第一批试点</a:t>
            </a:r>
            <a:endParaRPr lang="en-US" altLang="zh-CN" dirty="0">
              <a:solidFill>
                <a:srgbClr val="FF0000"/>
              </a:solidFill>
            </a:endParaRPr>
          </a:p>
          <a:p>
            <a:pPr lvl="1"/>
            <a:r>
              <a:rPr lang="zh-CN" altLang="en-US" dirty="0"/>
              <a:t>五个学院，六门必修基础课</a:t>
            </a:r>
            <a:endParaRPr lang="en-US" altLang="zh-CN" dirty="0"/>
          </a:p>
          <a:p>
            <a:endParaRPr lang="en-US" altLang="zh-CN" sz="2400" dirty="0"/>
          </a:p>
          <a:p>
            <a:endParaRPr lang="en-US" altLang="zh-CN" sz="2400" dirty="0"/>
          </a:p>
          <a:p>
            <a:endParaRPr lang="en-US" altLang="zh-CN" sz="2400" dirty="0"/>
          </a:p>
          <a:p>
            <a:endParaRPr lang="en-US" altLang="zh-CN" sz="2400" dirty="0"/>
          </a:p>
          <a:p>
            <a:endParaRPr lang="en-US" altLang="zh-CN" sz="2400" dirty="0"/>
          </a:p>
          <a:p>
            <a:endParaRPr lang="en-US" altLang="zh-CN" sz="2400" dirty="0"/>
          </a:p>
          <a:p>
            <a:endParaRPr lang="en-US" altLang="zh-CN" sz="2400" dirty="0"/>
          </a:p>
          <a:p>
            <a:endParaRPr lang="en-US" altLang="zh-CN" sz="2400" dirty="0"/>
          </a:p>
          <a:p>
            <a:pPr lvl="1"/>
            <a:r>
              <a:rPr lang="en-US" altLang="zh-CN" dirty="0"/>
              <a:t>2013</a:t>
            </a:r>
            <a:r>
              <a:rPr lang="zh-CN" altLang="en-US" dirty="0"/>
              <a:t>年春，信息学院增设小班课“算法分析与设计”</a:t>
            </a:r>
            <a:endParaRPr lang="en-US" altLang="zh-CN" dirty="0"/>
          </a:p>
          <a:p>
            <a:endParaRPr lang="en-US" altLang="zh-CN" dirty="0"/>
          </a:p>
        </p:txBody>
      </p:sp>
      <p:graphicFrame>
        <p:nvGraphicFramePr>
          <p:cNvPr id="7" name="表格 6"/>
          <p:cNvGraphicFramePr>
            <a:graphicFrameLocks noGrp="1"/>
          </p:cNvGraphicFramePr>
          <p:nvPr/>
        </p:nvGraphicFramePr>
        <p:xfrm>
          <a:off x="723900" y="2362200"/>
          <a:ext cx="7772400" cy="3261360"/>
        </p:xfrm>
        <a:graphic>
          <a:graphicData uri="http://schemas.openxmlformats.org/drawingml/2006/table">
            <a:tbl>
              <a:tblPr bandRow="1">
                <a:tableStyleId>{21E4AEA4-8DFA-4A89-87EB-49C32662AFE0}</a:tableStyleId>
              </a:tblPr>
              <a:tblGrid>
                <a:gridCol w="3670300"/>
                <a:gridCol w="4102100"/>
              </a:tblGrid>
              <a:tr h="652272">
                <a:tc>
                  <a:txBody>
                    <a:bodyPr/>
                    <a:lstStyle/>
                    <a:p>
                      <a:pPr algn="ctr"/>
                      <a:r>
                        <a:rPr lang="zh-CN" altLang="en-US" sz="2400" b="0" kern="1200" dirty="0">
                          <a:solidFill>
                            <a:schemeClr val="tx1"/>
                          </a:solidFill>
                          <a:latin typeface="黑体" panose="02010609060101010101" pitchFamily="49" charset="-122"/>
                          <a:ea typeface="黑体" panose="02010609060101010101" pitchFamily="49" charset="-122"/>
                          <a:cs typeface="+mn-cs"/>
                        </a:rPr>
                        <a:t>信息科学技术学院</a:t>
                      </a:r>
                      <a:endParaRPr lang="zh-CN" altLang="en-US" sz="2400" b="0" kern="1200" dirty="0">
                        <a:solidFill>
                          <a:schemeClr val="tx1"/>
                        </a:solidFill>
                        <a:latin typeface="黑体" panose="02010609060101010101" pitchFamily="49" charset="-122"/>
                        <a:ea typeface="黑体" panose="02010609060101010101" pitchFamily="49" charset="-122"/>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zh-CN" altLang="en-US" sz="2400" b="1" kern="1200" dirty="0">
                          <a:solidFill>
                            <a:srgbClr val="C00000"/>
                          </a:solidFill>
                          <a:latin typeface="黑体" panose="02010609060101010101" pitchFamily="49" charset="-122"/>
                          <a:ea typeface="黑体" panose="02010609060101010101" pitchFamily="49" charset="-122"/>
                          <a:cs typeface="+mn-cs"/>
                        </a:rPr>
                        <a:t>“计算机系统导论”</a:t>
                      </a:r>
                      <a:endParaRPr lang="zh-CN" altLang="en-US" sz="2400" b="1" kern="1200" dirty="0">
                        <a:solidFill>
                          <a:srgbClr val="C00000"/>
                        </a:solidFill>
                        <a:latin typeface="黑体" panose="02010609060101010101" pitchFamily="49" charset="-122"/>
                        <a:ea typeface="黑体" panose="02010609060101010101" pitchFamily="49" charset="-122"/>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652272">
                <a:tc>
                  <a:txBody>
                    <a:bodyPr/>
                    <a:lstStyle/>
                    <a:p>
                      <a:pPr algn="ctr"/>
                      <a:r>
                        <a:rPr lang="zh-CN" altLang="en-US" sz="2400" b="0" kern="1200" dirty="0">
                          <a:solidFill>
                            <a:schemeClr val="dk1"/>
                          </a:solidFill>
                          <a:latin typeface="黑体" panose="02010609060101010101" pitchFamily="49" charset="-122"/>
                          <a:ea typeface="黑体" panose="02010609060101010101" pitchFamily="49" charset="-122"/>
                          <a:cs typeface="+mn-cs"/>
                        </a:rPr>
                        <a:t>数学科学学院</a:t>
                      </a:r>
                      <a:endParaRPr lang="zh-CN" altLang="en-US" sz="2400" b="0" kern="1200" dirty="0">
                        <a:solidFill>
                          <a:schemeClr val="dk1"/>
                        </a:solidFill>
                        <a:latin typeface="黑体" panose="02010609060101010101" pitchFamily="49" charset="-122"/>
                        <a:ea typeface="黑体" panose="02010609060101010101" pitchFamily="49" charset="-122"/>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zh-CN" altLang="en-US" sz="2400" b="0" kern="1200" dirty="0">
                          <a:solidFill>
                            <a:schemeClr val="dk1"/>
                          </a:solidFill>
                          <a:latin typeface="黑体" panose="02010609060101010101" pitchFamily="49" charset="-122"/>
                          <a:ea typeface="黑体" panose="02010609060101010101" pitchFamily="49" charset="-122"/>
                          <a:cs typeface="+mn-cs"/>
                        </a:rPr>
                        <a:t>“数学分析”、“抽象代数”</a:t>
                      </a:r>
                      <a:endParaRPr lang="en-US" altLang="zh-CN" sz="2400" b="0" kern="1200" dirty="0">
                        <a:solidFill>
                          <a:schemeClr val="dk1"/>
                        </a:solidFill>
                        <a:latin typeface="黑体" panose="02010609060101010101" pitchFamily="49" charset="-122"/>
                        <a:ea typeface="黑体" panose="02010609060101010101" pitchFamily="49" charset="-122"/>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652272">
                <a:tc>
                  <a:txBody>
                    <a:bodyPr/>
                    <a:lstStyle/>
                    <a:p>
                      <a:pPr algn="ctr"/>
                      <a:r>
                        <a:rPr lang="zh-CN" altLang="en-US" sz="2400" b="0" kern="1200" dirty="0">
                          <a:solidFill>
                            <a:schemeClr val="dk1"/>
                          </a:solidFill>
                          <a:latin typeface="黑体" panose="02010609060101010101" pitchFamily="49" charset="-122"/>
                          <a:ea typeface="黑体" panose="02010609060101010101" pitchFamily="49" charset="-122"/>
                          <a:cs typeface="+mn-cs"/>
                        </a:rPr>
                        <a:t>物理学院</a:t>
                      </a:r>
                      <a:endParaRPr lang="zh-CN" altLang="en-US" sz="2400" b="0" kern="1200" dirty="0">
                        <a:solidFill>
                          <a:schemeClr val="dk1"/>
                        </a:solidFill>
                        <a:latin typeface="黑体" panose="02010609060101010101" pitchFamily="49" charset="-122"/>
                        <a:ea typeface="黑体" panose="02010609060101010101" pitchFamily="49" charset="-122"/>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zh-CN" altLang="en-US" sz="2400" b="0" kern="1200" dirty="0">
                          <a:solidFill>
                            <a:schemeClr val="dk1"/>
                          </a:solidFill>
                          <a:latin typeface="黑体" panose="02010609060101010101" pitchFamily="49" charset="-122"/>
                          <a:ea typeface="黑体" panose="02010609060101010101" pitchFamily="49" charset="-122"/>
                          <a:cs typeface="+mn-cs"/>
                        </a:rPr>
                        <a:t>“量子力学”</a:t>
                      </a:r>
                      <a:endParaRPr lang="en-US" altLang="zh-CN" sz="2400" b="0" kern="1200" dirty="0">
                        <a:solidFill>
                          <a:schemeClr val="dk1"/>
                        </a:solidFill>
                        <a:latin typeface="黑体" panose="02010609060101010101" pitchFamily="49" charset="-122"/>
                        <a:ea typeface="黑体" panose="02010609060101010101" pitchFamily="49" charset="-122"/>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652272">
                <a:tc>
                  <a:txBody>
                    <a:bodyPr/>
                    <a:lstStyle/>
                    <a:p>
                      <a:pPr algn="ctr"/>
                      <a:r>
                        <a:rPr lang="zh-CN" altLang="en-US" sz="2400" b="0" kern="1200" dirty="0">
                          <a:solidFill>
                            <a:schemeClr val="dk1"/>
                          </a:solidFill>
                          <a:latin typeface="黑体" panose="02010609060101010101" pitchFamily="49" charset="-122"/>
                          <a:ea typeface="黑体" panose="02010609060101010101" pitchFamily="49" charset="-122"/>
                          <a:cs typeface="+mn-cs"/>
                        </a:rPr>
                        <a:t>化学与分子工程学院</a:t>
                      </a:r>
                      <a:endParaRPr lang="zh-CN" altLang="en-US" sz="2400" b="0" kern="1200" dirty="0">
                        <a:solidFill>
                          <a:schemeClr val="dk1"/>
                        </a:solidFill>
                        <a:latin typeface="黑体" panose="02010609060101010101" pitchFamily="49" charset="-122"/>
                        <a:ea typeface="黑体" panose="02010609060101010101" pitchFamily="49" charset="-122"/>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6350" lvl="1" indent="0" algn="ctr"/>
                      <a:r>
                        <a:rPr lang="zh-CN" altLang="en-US" sz="2400" b="0" kern="1200" dirty="0">
                          <a:solidFill>
                            <a:schemeClr val="dk1"/>
                          </a:solidFill>
                          <a:latin typeface="黑体" panose="02010609060101010101" pitchFamily="49" charset="-122"/>
                          <a:ea typeface="黑体" panose="02010609060101010101" pitchFamily="49" charset="-122"/>
                          <a:cs typeface="+mn-cs"/>
                        </a:rPr>
                        <a:t>“无机化学”</a:t>
                      </a:r>
                      <a:endParaRPr lang="en-US" altLang="zh-CN" sz="2400" b="0" kern="1200" dirty="0">
                        <a:solidFill>
                          <a:schemeClr val="dk1"/>
                        </a:solidFill>
                        <a:latin typeface="黑体" panose="02010609060101010101" pitchFamily="49" charset="-122"/>
                        <a:ea typeface="黑体" panose="02010609060101010101" pitchFamily="49" charset="-122"/>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652272">
                <a:tc>
                  <a:txBody>
                    <a:bodyPr/>
                    <a:lstStyle/>
                    <a:p>
                      <a:pPr algn="ctr"/>
                      <a:r>
                        <a:rPr lang="zh-CN" altLang="en-US" sz="2400" b="0" kern="1200" dirty="0">
                          <a:solidFill>
                            <a:schemeClr val="dk1"/>
                          </a:solidFill>
                          <a:latin typeface="黑体" panose="02010609060101010101" pitchFamily="49" charset="-122"/>
                          <a:ea typeface="黑体" panose="02010609060101010101" pitchFamily="49" charset="-122"/>
                          <a:cs typeface="+mn-cs"/>
                        </a:rPr>
                        <a:t>生命科学学院</a:t>
                      </a:r>
                      <a:endParaRPr lang="zh-CN" altLang="en-US" sz="2400" b="0" kern="1200" dirty="0">
                        <a:solidFill>
                          <a:schemeClr val="dk1"/>
                        </a:solidFill>
                        <a:latin typeface="黑体" panose="02010609060101010101" pitchFamily="49" charset="-122"/>
                        <a:ea typeface="黑体" panose="02010609060101010101" pitchFamily="49" charset="-122"/>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6350" lvl="1" indent="0" algn="ctr"/>
                      <a:r>
                        <a:rPr lang="zh-CN" altLang="en-US" sz="2400" b="0" kern="1200" dirty="0">
                          <a:solidFill>
                            <a:schemeClr val="dk1"/>
                          </a:solidFill>
                          <a:latin typeface="黑体" panose="02010609060101010101" pitchFamily="49" charset="-122"/>
                          <a:ea typeface="黑体" panose="02010609060101010101" pitchFamily="49" charset="-122"/>
                          <a:cs typeface="+mn-cs"/>
                        </a:rPr>
                        <a:t>“生物化学”</a:t>
                      </a:r>
                      <a:endParaRPr lang="en-US" altLang="zh-CN" sz="2400" b="0" kern="1200" dirty="0">
                        <a:solidFill>
                          <a:schemeClr val="dk1"/>
                        </a:solidFill>
                        <a:latin typeface="黑体" panose="02010609060101010101" pitchFamily="49" charset="-122"/>
                        <a:ea typeface="黑体" panose="02010609060101010101" pitchFamily="49" charset="-122"/>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3"/>
          <p:cNvSpPr>
            <a:spLocks noGrp="1" noChangeArrowheads="1"/>
          </p:cNvSpPr>
          <p:nvPr>
            <p:ph type="title"/>
          </p:nvPr>
        </p:nvSpPr>
        <p:spPr/>
        <p:txBody>
          <a:bodyPr/>
          <a:lstStyle/>
          <a:p>
            <a:r>
              <a:rPr lang="zh-CN" altLang="en-US" dirty="0"/>
              <a:t>主要内容</a:t>
            </a:r>
            <a:endParaRPr lang="en-US" dirty="0"/>
          </a:p>
        </p:txBody>
      </p:sp>
      <p:sp>
        <p:nvSpPr>
          <p:cNvPr id="5124" name="Rectangle 4"/>
          <p:cNvSpPr>
            <a:spLocks noGrp="1" noChangeArrowheads="1"/>
          </p:cNvSpPr>
          <p:nvPr>
            <p:ph type="body" idx="1"/>
          </p:nvPr>
        </p:nvSpPr>
        <p:spPr>
          <a:xfrm>
            <a:off x="381000" y="1397000"/>
            <a:ext cx="8382000" cy="4927600"/>
          </a:xfrm>
        </p:spPr>
        <p:txBody>
          <a:bodyPr/>
          <a:lstStyle/>
          <a:p>
            <a:pPr>
              <a:lnSpc>
                <a:spcPct val="150000"/>
              </a:lnSpc>
              <a:spcBef>
                <a:spcPts val="0"/>
              </a:spcBef>
            </a:pPr>
            <a:r>
              <a:rPr lang="zh-CN" altLang="en-US" sz="3200" dirty="0"/>
              <a:t>课程起源</a:t>
            </a:r>
            <a:endParaRPr lang="en-US" altLang="zh-CN" sz="3200" dirty="0"/>
          </a:p>
          <a:p>
            <a:pPr>
              <a:lnSpc>
                <a:spcPct val="150000"/>
              </a:lnSpc>
              <a:spcBef>
                <a:spcPts val="0"/>
              </a:spcBef>
            </a:pPr>
            <a:r>
              <a:rPr lang="zh-CN" altLang="en-US" sz="3200" dirty="0"/>
              <a:t>课程规划 </a:t>
            </a:r>
            <a:endParaRPr lang="en-US" altLang="zh-CN" sz="3200" dirty="0"/>
          </a:p>
          <a:p>
            <a:pPr>
              <a:lnSpc>
                <a:spcPct val="150000"/>
              </a:lnSpc>
              <a:spcBef>
                <a:spcPts val="0"/>
              </a:spcBef>
            </a:pPr>
            <a:r>
              <a:rPr lang="zh-CN" altLang="en-US" sz="3200" dirty="0"/>
              <a:t>五个有趣的现实问题 </a:t>
            </a:r>
            <a:endParaRPr lang="en-US" sz="3200" dirty="0"/>
          </a:p>
          <a:p>
            <a:pPr>
              <a:lnSpc>
                <a:spcPct val="150000"/>
              </a:lnSpc>
              <a:spcBef>
                <a:spcPts val="0"/>
              </a:spcBef>
            </a:pPr>
            <a:r>
              <a:rPr lang="zh-CN" altLang="en-US" sz="3200" dirty="0"/>
              <a:t>课程主体内容</a:t>
            </a:r>
            <a:endParaRPr lang="en-US" altLang="zh-CN" sz="3200" dirty="0"/>
          </a:p>
          <a:p>
            <a:pPr>
              <a:lnSpc>
                <a:spcPct val="150000"/>
              </a:lnSpc>
              <a:spcBef>
                <a:spcPts val="0"/>
              </a:spcBef>
            </a:pPr>
            <a:r>
              <a:rPr lang="zh-CN" altLang="en-US" sz="3200" dirty="0"/>
              <a:t>注意事项</a:t>
            </a:r>
            <a:br>
              <a:rPr lang="en-US" altLang="zh-CN" sz="3200" dirty="0"/>
            </a:br>
            <a:endParaRPr lang="en-US" sz="3200" dirty="0"/>
          </a:p>
        </p:txBody>
      </p:sp>
      <p:sp>
        <p:nvSpPr>
          <p:cNvPr id="4" name="箭头: 左 3"/>
          <p:cNvSpPr/>
          <p:nvPr/>
        </p:nvSpPr>
        <p:spPr bwMode="auto">
          <a:xfrm>
            <a:off x="2590800" y="2362200"/>
            <a:ext cx="609600" cy="457200"/>
          </a:xfrm>
          <a:prstGeom prst="leftArrow">
            <a:avLst/>
          </a:prstGeom>
          <a:solidFill>
            <a:srgbClr val="C00000"/>
          </a:solidFill>
          <a:ln w="25400" cap="flat" cmpd="sng" algn="ctr">
            <a:noFill/>
            <a:prstDash val="solid"/>
            <a:round/>
            <a:headEnd type="none" w="med" len="med"/>
            <a:tailEnd type="triangl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2400" b="1" i="0" u="none" strike="noStrike" cap="none" normalizeH="0" baseline="0">
              <a:ln>
                <a:noFill/>
              </a:ln>
              <a:solidFill>
                <a:schemeClr val="tx1"/>
              </a:solidFill>
              <a:latin typeface="Arial Narrow" panose="020B060602020203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400">
        <p14:doors dir="ver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本课程的教学方式</a:t>
            </a:r>
            <a:endParaRPr lang="zh-CN" altLang="en-US" dirty="0"/>
          </a:p>
        </p:txBody>
      </p:sp>
      <p:sp>
        <p:nvSpPr>
          <p:cNvPr id="5" name="内容占位符 4"/>
          <p:cNvSpPr>
            <a:spLocks noGrp="1"/>
          </p:cNvSpPr>
          <p:nvPr>
            <p:ph idx="1"/>
          </p:nvPr>
        </p:nvSpPr>
        <p:spPr/>
        <p:txBody>
          <a:bodyPr/>
          <a:lstStyle/>
          <a:p>
            <a:pPr algn="just"/>
            <a:r>
              <a:rPr lang="zh-CN" altLang="en-US" sz="2800" dirty="0"/>
              <a:t>研讨型教学的两种主要方式</a:t>
            </a:r>
            <a:endParaRPr lang="en-US" altLang="zh-CN" sz="2800" dirty="0"/>
          </a:p>
          <a:p>
            <a:pPr lvl="1" algn="just"/>
            <a:r>
              <a:rPr lang="zh-CN" altLang="en-US" sz="2400" dirty="0"/>
              <a:t>第一种，一学期由一个教师面对一个小班的学生</a:t>
            </a:r>
            <a:endParaRPr lang="en-US" altLang="zh-CN" sz="2400" dirty="0"/>
          </a:p>
          <a:p>
            <a:pPr lvl="1" algn="just"/>
            <a:r>
              <a:rPr lang="zh-CN" altLang="en-US" sz="2400" b="1" dirty="0">
                <a:solidFill>
                  <a:srgbClr val="C00000"/>
                </a:solidFill>
              </a:rPr>
              <a:t>第二种，大班讲授课教学同时辅以小班研讨课</a:t>
            </a:r>
            <a:endParaRPr lang="en-US" altLang="zh-CN" sz="2400" b="1" dirty="0">
              <a:solidFill>
                <a:srgbClr val="C00000"/>
              </a:solidFill>
            </a:endParaRPr>
          </a:p>
          <a:p>
            <a:pPr lvl="0"/>
            <a:endParaRPr lang="en-US" altLang="zh-CN" b="0" dirty="0">
              <a:latin typeface="黑体" panose="02010609060101010101" pitchFamily="49" charset="-122"/>
            </a:endParaRPr>
          </a:p>
          <a:p>
            <a:pPr lvl="0"/>
            <a:r>
              <a:rPr lang="zh-CN" altLang="en-US" dirty="0">
                <a:latin typeface="黑体" panose="02010609060101010101" pitchFamily="49" charset="-122"/>
              </a:rPr>
              <a:t>本课程采用上面第二种方式</a:t>
            </a:r>
            <a:endParaRPr lang="en-US" altLang="zh-CN" dirty="0">
              <a:latin typeface="黑体" panose="02010609060101010101" pitchFamily="49" charset="-122"/>
            </a:endParaRPr>
          </a:p>
          <a:p>
            <a:pPr lvl="1"/>
            <a:r>
              <a:rPr lang="zh-CN" altLang="en-US" dirty="0"/>
              <a:t>每周两次，大班授课</a:t>
            </a:r>
            <a:endParaRPr lang="en-US" altLang="zh-CN" dirty="0"/>
          </a:p>
          <a:p>
            <a:pPr lvl="1"/>
            <a:r>
              <a:rPr lang="zh-CN" altLang="en-US" dirty="0"/>
              <a:t>每周一次，小班研讨</a:t>
            </a:r>
            <a:endParaRPr lang="en-US" altLang="zh-CN" dirty="0"/>
          </a:p>
          <a:p>
            <a:pPr lvl="1"/>
            <a:endParaRPr lang="zh-CN" altLang="en-US" dirty="0"/>
          </a:p>
          <a:p>
            <a:pPr lvl="0"/>
            <a:endParaRPr lang="zh-CN" altLang="en-US" dirty="0"/>
          </a:p>
          <a:p>
            <a:pPr lvl="2" algn="just"/>
            <a:endParaRPr lang="zh-CN" altLang="en-US" b="1" dirty="0">
              <a:solidFill>
                <a:srgbClr val="C00000"/>
              </a:solidFill>
            </a:endParaRPr>
          </a:p>
          <a:p>
            <a:endParaRPr lang="zh-CN" altLang="en-US" sz="32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fade">
                                      <p:cBhvr>
                                        <p:cTn id="7" dur="500"/>
                                        <p:tgtEl>
                                          <p:spTgt spid="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fade">
                                      <p:cBhvr>
                                        <p:cTn id="12" dur="500"/>
                                        <p:tgtEl>
                                          <p:spTgt spid="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animEffect transition="in" filter="fade">
                                      <p:cBhvr>
                                        <p:cTn id="17" dur="500"/>
                                        <p:tgtEl>
                                          <p:spTgt spid="5">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5" end="5"/>
                                            </p:txEl>
                                          </p:spTgt>
                                        </p:tgtEl>
                                        <p:attrNameLst>
                                          <p:attrName>style.visibility</p:attrName>
                                        </p:attrNameLst>
                                      </p:cBhvr>
                                      <p:to>
                                        <p:strVal val="visible"/>
                                      </p:to>
                                    </p:set>
                                    <p:animEffect transition="in" filter="fade">
                                      <p:cBhvr>
                                        <p:cTn id="22" dur="500"/>
                                        <p:tgtEl>
                                          <p:spTgt spid="5">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animEffect transition="in" filter="fade">
                                      <p:cBhvr>
                                        <p:cTn id="27" dur="500"/>
                                        <p:tgtEl>
                                          <p:spTgt spid="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课程安排</a:t>
            </a:r>
            <a:endParaRPr lang="zh-CN" altLang="en-US" dirty="0"/>
          </a:p>
        </p:txBody>
      </p:sp>
      <p:graphicFrame>
        <p:nvGraphicFramePr>
          <p:cNvPr id="4" name="表格 3"/>
          <p:cNvGraphicFramePr>
            <a:graphicFrameLocks noGrp="1"/>
          </p:cNvGraphicFramePr>
          <p:nvPr/>
        </p:nvGraphicFramePr>
        <p:xfrm>
          <a:off x="190499" y="1197678"/>
          <a:ext cx="8763001" cy="5208717"/>
        </p:xfrm>
        <a:graphic>
          <a:graphicData uri="http://schemas.openxmlformats.org/drawingml/2006/table">
            <a:tbl>
              <a:tblPr firstRow="1">
                <a:tableStyleId>{21E4AEA4-8DFA-4A89-87EB-49C32662AFE0}</a:tableStyleId>
              </a:tblPr>
              <a:tblGrid>
                <a:gridCol w="582582"/>
                <a:gridCol w="594719"/>
                <a:gridCol w="582582"/>
                <a:gridCol w="1638510"/>
                <a:gridCol w="582582"/>
                <a:gridCol w="629126"/>
                <a:gridCol w="609600"/>
                <a:gridCol w="615315"/>
                <a:gridCol w="1811370"/>
                <a:gridCol w="1116615"/>
              </a:tblGrid>
              <a:tr h="274143">
                <a:tc>
                  <a:txBody>
                    <a:bodyPr/>
                    <a:lstStyle/>
                    <a:p>
                      <a:pPr algn="ctr" fontAlgn="ctr"/>
                      <a:r>
                        <a:rPr lang="zh-CN" altLang="en-US" sz="1100" u="none" strike="noStrike" dirty="0">
                          <a:effectLst/>
                        </a:rPr>
                        <a:t>周次</a:t>
                      </a:r>
                      <a:endParaRPr lang="zh-CN" altLang="en-US" sz="1100" b="1"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6562" marR="6562" marT="656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rgbClr val="C00000"/>
                    </a:solidFill>
                  </a:tcPr>
                </a:tc>
                <a:tc>
                  <a:txBody>
                    <a:bodyPr/>
                    <a:lstStyle/>
                    <a:p>
                      <a:pPr algn="ctr" fontAlgn="ctr"/>
                      <a:r>
                        <a:rPr lang="zh-CN" altLang="en-US" sz="1100" u="none" strike="noStrike" dirty="0">
                          <a:effectLst/>
                        </a:rPr>
                        <a:t>日期</a:t>
                      </a:r>
                      <a:endParaRPr lang="zh-CN" altLang="en-US" sz="1100" b="1"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6562" marR="6562" marT="6562"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accent6">
                        <a:lumMod val="50000"/>
                      </a:schemeClr>
                    </a:solidFill>
                  </a:tcPr>
                </a:tc>
                <a:tc>
                  <a:txBody>
                    <a:bodyPr/>
                    <a:lstStyle/>
                    <a:p>
                      <a:pPr algn="ctr" fontAlgn="ctr"/>
                      <a:r>
                        <a:rPr lang="zh-CN" altLang="en-US" sz="1100" u="none" strike="noStrike" dirty="0">
                          <a:effectLst/>
                        </a:rPr>
                        <a:t>大班课</a:t>
                      </a:r>
                      <a:endParaRPr lang="zh-CN" altLang="en-US" sz="1100" b="1"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6562" marR="6562" marT="6562" marB="0" anchor="ctr">
                    <a:lnT w="12700" cap="flat" cmpd="sng" algn="ctr">
                      <a:solidFill>
                        <a:schemeClr val="tx1"/>
                      </a:solidFill>
                      <a:prstDash val="solid"/>
                      <a:round/>
                      <a:headEnd type="none" w="med" len="med"/>
                      <a:tailEnd type="none" w="med" len="med"/>
                    </a:lnT>
                    <a:solidFill>
                      <a:schemeClr val="accent6">
                        <a:lumMod val="50000"/>
                      </a:schemeClr>
                    </a:solidFill>
                  </a:tcPr>
                </a:tc>
                <a:tc>
                  <a:txBody>
                    <a:bodyPr/>
                    <a:lstStyle/>
                    <a:p>
                      <a:pPr algn="ctr" fontAlgn="ctr"/>
                      <a:r>
                        <a:rPr lang="zh-CN" altLang="en-US" sz="1100" u="none" strike="noStrike" dirty="0">
                          <a:effectLst/>
                        </a:rPr>
                        <a:t>主题</a:t>
                      </a:r>
                      <a:endParaRPr lang="zh-CN" altLang="en-US" sz="1100" b="1"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6562" marR="6562" marT="6562"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6">
                        <a:lumMod val="50000"/>
                      </a:schemeClr>
                    </a:solidFill>
                  </a:tcPr>
                </a:tc>
                <a:tc>
                  <a:txBody>
                    <a:bodyPr/>
                    <a:lstStyle/>
                    <a:p>
                      <a:pPr algn="ctr" fontAlgn="ctr"/>
                      <a:r>
                        <a:rPr lang="zh-CN" altLang="en-US" sz="1100" u="none" strike="noStrike" dirty="0">
                          <a:effectLst/>
                        </a:rPr>
                        <a:t>日期</a:t>
                      </a:r>
                      <a:endParaRPr lang="zh-CN" altLang="en-US" sz="1100" b="1" i="0" u="none" strike="noStrike" dirty="0">
                        <a:solidFill>
                          <a:srgbClr val="C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6562" marR="6562" marT="6562"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fontAlgn="ctr"/>
                      <a:r>
                        <a:rPr lang="zh-CN" altLang="en-US" sz="1100" u="none" strike="noStrike" dirty="0">
                          <a:effectLst/>
                        </a:rPr>
                        <a:t>小班课</a:t>
                      </a:r>
                      <a:endParaRPr lang="zh-CN" altLang="en-US" sz="1100" b="1" i="0" u="none" strike="noStrike" dirty="0">
                        <a:solidFill>
                          <a:srgbClr val="C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6562" marR="6562" marT="6562"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fontAlgn="ctr"/>
                      <a:r>
                        <a:rPr lang="zh-CN" altLang="en-US" sz="1100" u="none" strike="noStrike" dirty="0">
                          <a:effectLst/>
                        </a:rPr>
                        <a:t>日期</a:t>
                      </a:r>
                      <a:endParaRPr lang="zh-CN" altLang="en-US" sz="1100" b="1"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6562" marR="6562" marT="6562"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accent6">
                        <a:lumMod val="50000"/>
                      </a:schemeClr>
                    </a:solidFill>
                  </a:tcPr>
                </a:tc>
                <a:tc>
                  <a:txBody>
                    <a:bodyPr/>
                    <a:lstStyle/>
                    <a:p>
                      <a:pPr algn="ctr" fontAlgn="ctr"/>
                      <a:r>
                        <a:rPr lang="zh-CN" altLang="en-US" sz="1100" u="none" strike="noStrike" dirty="0">
                          <a:effectLst/>
                        </a:rPr>
                        <a:t>大班课</a:t>
                      </a:r>
                      <a:endParaRPr lang="zh-CN" altLang="en-US" sz="1100" b="1"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6562" marR="6562" marT="6562" marB="0" anchor="ctr">
                    <a:lnT w="12700" cap="flat" cmpd="sng" algn="ctr">
                      <a:solidFill>
                        <a:schemeClr val="tx1"/>
                      </a:solidFill>
                      <a:prstDash val="solid"/>
                      <a:round/>
                      <a:headEnd type="none" w="med" len="med"/>
                      <a:tailEnd type="none" w="med" len="med"/>
                    </a:lnT>
                    <a:solidFill>
                      <a:schemeClr val="accent6">
                        <a:lumMod val="50000"/>
                      </a:schemeClr>
                    </a:solidFill>
                  </a:tcPr>
                </a:tc>
                <a:tc>
                  <a:txBody>
                    <a:bodyPr/>
                    <a:lstStyle/>
                    <a:p>
                      <a:pPr algn="ctr" fontAlgn="ctr"/>
                      <a:r>
                        <a:rPr lang="zh-CN" altLang="en-US" sz="1100" u="none" strike="noStrike" dirty="0">
                          <a:effectLst/>
                        </a:rPr>
                        <a:t>主题</a:t>
                      </a:r>
                      <a:endParaRPr lang="zh-CN" altLang="en-US" sz="1100" b="1"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6562" marR="6562" marT="6562"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6">
                        <a:lumMod val="50000"/>
                      </a:schemeClr>
                    </a:solidFill>
                  </a:tcPr>
                </a:tc>
                <a:tc>
                  <a:txBody>
                    <a:bodyPr/>
                    <a:lstStyle/>
                    <a:p>
                      <a:pPr algn="ctr" fontAlgn="ctr"/>
                      <a:r>
                        <a:rPr lang="en-US" sz="1100" u="none" strike="noStrike" dirty="0">
                          <a:effectLst/>
                        </a:rPr>
                        <a:t>LAB</a:t>
                      </a:r>
                      <a:endParaRPr lang="en-US" sz="1100" b="1" i="0" u="none" strike="noStrike" dirty="0">
                        <a:solidFill>
                          <a:srgbClr val="0070C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6562" marR="6562" marT="656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rgbClr val="0070C0"/>
                    </a:solidFill>
                  </a:tcPr>
                </a:tc>
              </a:tr>
              <a:tr h="274143">
                <a:tc>
                  <a:txBody>
                    <a:bodyPr/>
                    <a:lstStyle/>
                    <a:p>
                      <a:pPr algn="ctr" fontAlgn="ctr"/>
                      <a:r>
                        <a:rPr lang="zh-CN" altLang="en-US" sz="1100" b="1" u="none" strike="noStrike" dirty="0">
                          <a:effectLst/>
                        </a:rPr>
                        <a:t>　</a:t>
                      </a:r>
                      <a:endParaRPr lang="zh-CN" altLang="en-US" sz="1100" b="1"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6562" marR="6562" marT="656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ctr"/>
                      <a:r>
                        <a:rPr lang="zh-CN" altLang="en-US" sz="1100" b="1" u="none" strike="noStrike" dirty="0">
                          <a:effectLst/>
                        </a:rPr>
                        <a:t>周一</a:t>
                      </a:r>
                      <a:endParaRPr lang="zh-CN" altLang="en-US" sz="1100" b="1"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6562" marR="6562" marT="6562" marB="0" anchor="ctr">
                    <a:lnL w="12700" cap="flat" cmpd="sng" algn="ctr">
                      <a:solidFill>
                        <a:schemeClr val="tx1"/>
                      </a:solidFill>
                      <a:prstDash val="solid"/>
                      <a:round/>
                      <a:headEnd type="none" w="med" len="med"/>
                      <a:tailEnd type="none" w="med" len="med"/>
                    </a:lnL>
                  </a:tcPr>
                </a:tc>
                <a:tc>
                  <a:txBody>
                    <a:bodyPr/>
                    <a:lstStyle/>
                    <a:p>
                      <a:pPr algn="l" fontAlgn="ctr"/>
                      <a:r>
                        <a:rPr lang="zh-CN" altLang="en-US" sz="1100" b="1" u="none" strike="noStrike" dirty="0">
                          <a:effectLst/>
                        </a:rPr>
                        <a:t>　</a:t>
                      </a:r>
                      <a:r>
                        <a:rPr lang="en-US" altLang="zh-CN" sz="1100" b="1" u="none" strike="noStrike" dirty="0">
                          <a:effectLst/>
                        </a:rPr>
                        <a:t>5~6</a:t>
                      </a:r>
                      <a:r>
                        <a:rPr lang="zh-CN" altLang="en-US" sz="1100" b="1" u="none" strike="noStrike" dirty="0">
                          <a:effectLst/>
                        </a:rPr>
                        <a:t>节</a:t>
                      </a:r>
                      <a:endParaRPr lang="zh-CN" altLang="en-US" sz="1100" b="1"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6562" marR="6562" marT="6562" marB="0" anchor="ctr"/>
                </a:tc>
                <a:tc>
                  <a:txBody>
                    <a:bodyPr/>
                    <a:lstStyle/>
                    <a:p>
                      <a:pPr algn="l" fontAlgn="ctr"/>
                      <a:r>
                        <a:rPr lang="zh-CN" altLang="en-US" sz="1100" b="1" u="none" strike="noStrike" dirty="0">
                          <a:effectLst/>
                        </a:rPr>
                        <a:t>　</a:t>
                      </a:r>
                      <a:endParaRPr lang="zh-CN" altLang="en-US" sz="1100" b="1"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6562" marR="6562" marT="6562" marB="0" anchor="ctr">
                    <a:lnR w="12700" cap="flat" cmpd="sng" algn="ctr">
                      <a:solidFill>
                        <a:schemeClr val="tx1"/>
                      </a:solidFill>
                      <a:prstDash val="solid"/>
                      <a:round/>
                      <a:headEnd type="none" w="med" len="med"/>
                      <a:tailEnd type="none" w="med" len="med"/>
                    </a:lnR>
                  </a:tcPr>
                </a:tc>
                <a:tc>
                  <a:txBody>
                    <a:bodyPr/>
                    <a:lstStyle/>
                    <a:p>
                      <a:pPr algn="ctr" fontAlgn="ctr"/>
                      <a:r>
                        <a:rPr lang="zh-CN" altLang="en-US" sz="1100" b="1" u="none" strike="noStrike" dirty="0">
                          <a:solidFill>
                            <a:srgbClr val="C00000"/>
                          </a:solidFill>
                          <a:effectLst/>
                        </a:rPr>
                        <a:t>周三</a:t>
                      </a:r>
                      <a:endParaRPr lang="zh-CN" altLang="en-US" sz="1100" b="1" i="0" u="none" strike="noStrike" dirty="0">
                        <a:solidFill>
                          <a:srgbClr val="C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6562" marR="6562" marT="6562" marB="0" anchor="ctr">
                    <a:lnL w="12700" cap="flat" cmpd="sng" algn="ctr">
                      <a:solidFill>
                        <a:schemeClr val="tx1"/>
                      </a:solidFill>
                      <a:prstDash val="solid"/>
                      <a:round/>
                      <a:headEnd type="none" w="med" len="med"/>
                      <a:tailEnd type="none" w="med" len="med"/>
                    </a:lnL>
                  </a:tcPr>
                </a:tc>
                <a:tc>
                  <a:txBody>
                    <a:bodyPr/>
                    <a:lstStyle/>
                    <a:p>
                      <a:pPr algn="ctr" fontAlgn="ctr"/>
                      <a:r>
                        <a:rPr lang="en-US" altLang="zh-CN" sz="1100" b="1" u="none" strike="noStrike" dirty="0">
                          <a:solidFill>
                            <a:srgbClr val="C00000"/>
                          </a:solidFill>
                          <a:effectLst/>
                        </a:rPr>
                        <a:t>10~11</a:t>
                      </a:r>
                      <a:r>
                        <a:rPr lang="zh-CN" altLang="en-US" sz="1100" b="1" u="none" strike="noStrike" dirty="0">
                          <a:solidFill>
                            <a:srgbClr val="C00000"/>
                          </a:solidFill>
                          <a:effectLst/>
                        </a:rPr>
                        <a:t>节</a:t>
                      </a:r>
                      <a:endParaRPr lang="zh-CN" altLang="en-US" sz="1100" b="1" i="0" u="none" strike="noStrike" dirty="0">
                        <a:solidFill>
                          <a:srgbClr val="C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6562" marR="6562" marT="6562" marB="0" anchor="ctr">
                    <a:lnR w="12700" cap="flat" cmpd="sng" algn="ctr">
                      <a:solidFill>
                        <a:schemeClr val="tx1"/>
                      </a:solidFill>
                      <a:prstDash val="solid"/>
                      <a:round/>
                      <a:headEnd type="none" w="med" len="med"/>
                      <a:tailEnd type="none" w="med" len="med"/>
                    </a:lnR>
                  </a:tcPr>
                </a:tc>
                <a:tc>
                  <a:txBody>
                    <a:bodyPr/>
                    <a:lstStyle/>
                    <a:p>
                      <a:pPr algn="ctr" fontAlgn="ctr"/>
                      <a:r>
                        <a:rPr lang="zh-CN" altLang="en-US" sz="1100" b="1" u="none" strike="noStrike" dirty="0">
                          <a:effectLst/>
                        </a:rPr>
                        <a:t>周四</a:t>
                      </a:r>
                      <a:endParaRPr lang="zh-CN" altLang="en-US" sz="1100" b="1"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6562" marR="6562" marT="6562" marB="0" anchor="ctr">
                    <a:lnL w="12700" cap="flat" cmpd="sng" algn="ctr">
                      <a:solidFill>
                        <a:schemeClr val="tx1"/>
                      </a:solidFill>
                      <a:prstDash val="solid"/>
                      <a:round/>
                      <a:headEnd type="none" w="med" len="med"/>
                      <a:tailEnd type="none" w="med" len="med"/>
                    </a:lnL>
                  </a:tcPr>
                </a:tc>
                <a:tc>
                  <a:txBody>
                    <a:bodyPr/>
                    <a:lstStyle/>
                    <a:p>
                      <a:pPr algn="l" fontAlgn="ctr"/>
                      <a:r>
                        <a:rPr lang="zh-CN" altLang="en-US" sz="1100" b="1" u="none" strike="noStrike" dirty="0">
                          <a:effectLst/>
                        </a:rPr>
                        <a:t>　</a:t>
                      </a:r>
                      <a:r>
                        <a:rPr lang="en-US" altLang="zh-CN" sz="1100" b="1" u="none" strike="noStrike" dirty="0">
                          <a:effectLst/>
                        </a:rPr>
                        <a:t>5~6</a:t>
                      </a:r>
                      <a:r>
                        <a:rPr lang="zh-CN" altLang="en-US" sz="1100" b="1" u="none" strike="noStrike" dirty="0">
                          <a:effectLst/>
                        </a:rPr>
                        <a:t>节</a:t>
                      </a:r>
                      <a:endParaRPr lang="zh-CN" altLang="en-US" sz="1100" b="1"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6562" marR="6562" marT="6562" marB="0" anchor="ctr"/>
                </a:tc>
                <a:tc>
                  <a:txBody>
                    <a:bodyPr/>
                    <a:lstStyle/>
                    <a:p>
                      <a:pPr algn="l" fontAlgn="ctr"/>
                      <a:r>
                        <a:rPr lang="zh-CN" altLang="en-US" sz="1100" b="1" u="none" strike="noStrike" dirty="0">
                          <a:effectLst/>
                        </a:rPr>
                        <a:t>　</a:t>
                      </a:r>
                      <a:endParaRPr lang="zh-CN" altLang="en-US" sz="1100" b="1"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6562" marR="6562" marT="6562" marB="0" anchor="ctr">
                    <a:lnR w="12700" cap="flat" cmpd="sng" algn="ctr">
                      <a:solidFill>
                        <a:schemeClr val="tx1"/>
                      </a:solidFill>
                      <a:prstDash val="solid"/>
                      <a:round/>
                      <a:headEnd type="none" w="med" len="med"/>
                      <a:tailEnd type="none" w="med" len="med"/>
                    </a:lnR>
                  </a:tcPr>
                </a:tc>
                <a:tc>
                  <a:txBody>
                    <a:bodyPr/>
                    <a:lstStyle/>
                    <a:p>
                      <a:pPr algn="l" fontAlgn="ctr"/>
                      <a:r>
                        <a:rPr lang="zh-CN" altLang="en-US" sz="1100" b="1" u="none" strike="noStrike" dirty="0">
                          <a:solidFill>
                            <a:srgbClr val="0070C0"/>
                          </a:solidFill>
                          <a:effectLst/>
                        </a:rPr>
                        <a:t>　</a:t>
                      </a:r>
                      <a:endParaRPr lang="zh-CN" altLang="en-US" sz="1100" b="1" i="0" u="none" strike="noStrike" dirty="0">
                        <a:solidFill>
                          <a:srgbClr val="0070C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6562" marR="6562" marT="656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r>
              <a:tr h="274143">
                <a:tc>
                  <a:txBody>
                    <a:bodyPr/>
                    <a:lstStyle/>
                    <a:p>
                      <a:pPr algn="ctr" fontAlgn="ctr"/>
                      <a:r>
                        <a:rPr lang="zh-CN" altLang="en-US" sz="1100" b="1" u="none" strike="noStrike" dirty="0">
                          <a:effectLst/>
                        </a:rPr>
                        <a:t>第</a:t>
                      </a:r>
                      <a:r>
                        <a:rPr lang="en-US" altLang="zh-CN" sz="1100" b="1" u="none" strike="noStrike" dirty="0">
                          <a:effectLst/>
                        </a:rPr>
                        <a:t>1</a:t>
                      </a:r>
                      <a:r>
                        <a:rPr lang="zh-CN" altLang="en-US" sz="1100" b="1" u="none" strike="noStrike" dirty="0">
                          <a:effectLst/>
                        </a:rPr>
                        <a:t>周</a:t>
                      </a:r>
                      <a:endParaRPr lang="zh-CN" altLang="en-US" sz="1100" b="1"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6562" marR="6562" marT="656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ctr"/>
                      <a:r>
                        <a:rPr lang="en-US" altLang="zh-CN" sz="1100" u="none" strike="noStrike">
                          <a:effectLst/>
                        </a:rPr>
                        <a:t>9</a:t>
                      </a:r>
                      <a:r>
                        <a:rPr lang="zh-CN" altLang="en-US" sz="1100" u="none" strike="noStrike">
                          <a:effectLst/>
                        </a:rPr>
                        <a:t>月</a:t>
                      </a:r>
                      <a:r>
                        <a:rPr lang="en-US" altLang="zh-CN" sz="1100" u="none" strike="noStrike">
                          <a:effectLst/>
                        </a:rPr>
                        <a:t>8</a:t>
                      </a:r>
                      <a:r>
                        <a:rPr lang="zh-CN" altLang="en-US" sz="1100" u="none" strike="noStrike">
                          <a:effectLst/>
                        </a:rPr>
                        <a:t>日</a:t>
                      </a:r>
                      <a:endParaRPr lang="zh-CN" altLang="en-US" sz="1100" b="0" i="0" u="none" strike="noStrike">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6562" marR="6562" marT="6562" marB="0" anchor="ctr">
                    <a:lnL w="12700" cap="flat" cmpd="sng" algn="ctr">
                      <a:solidFill>
                        <a:schemeClr val="tx1"/>
                      </a:solidFill>
                      <a:prstDash val="solid"/>
                      <a:round/>
                      <a:headEnd type="none" w="med" len="med"/>
                      <a:tailEnd type="none" w="med" len="med"/>
                    </a:lnL>
                  </a:tcPr>
                </a:tc>
                <a:tc>
                  <a:txBody>
                    <a:bodyPr/>
                    <a:lstStyle/>
                    <a:p>
                      <a:pPr algn="ctr" fontAlgn="ctr"/>
                      <a:r>
                        <a:rPr lang="en-US" altLang="zh-CN" sz="1100" u="none" strike="noStrike">
                          <a:effectLst/>
                        </a:rPr>
                        <a:t>1</a:t>
                      </a:r>
                      <a:endParaRPr lang="en-US" altLang="zh-CN" sz="1100" b="0" i="0" u="none" strike="noStrike">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6562" marR="6562" marT="6562" marB="0" anchor="ctr"/>
                </a:tc>
                <a:tc>
                  <a:txBody>
                    <a:bodyPr/>
                    <a:lstStyle/>
                    <a:p>
                      <a:pPr algn="l" fontAlgn="ctr"/>
                      <a:r>
                        <a:rPr lang="en-US" sz="1100" u="none" strike="noStrike">
                          <a:effectLst/>
                        </a:rPr>
                        <a:t>Overview</a:t>
                      </a:r>
                      <a:endParaRPr lang="en-US" sz="1100" b="0" i="0" u="none" strike="noStrike">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6562" marR="6562" marT="6562" marB="0" anchor="ctr">
                    <a:lnR w="12700" cap="flat" cmpd="sng" algn="ctr">
                      <a:solidFill>
                        <a:schemeClr val="tx1"/>
                      </a:solidFill>
                      <a:prstDash val="solid"/>
                      <a:round/>
                      <a:headEnd type="none" w="med" len="med"/>
                      <a:tailEnd type="none" w="med" len="med"/>
                    </a:lnR>
                  </a:tcPr>
                </a:tc>
                <a:tc>
                  <a:txBody>
                    <a:bodyPr/>
                    <a:lstStyle/>
                    <a:p>
                      <a:pPr algn="ctr" fontAlgn="ctr"/>
                      <a:r>
                        <a:rPr lang="en-US" altLang="zh-CN" sz="1100" u="none" strike="noStrike">
                          <a:solidFill>
                            <a:srgbClr val="C00000"/>
                          </a:solidFill>
                          <a:effectLst/>
                        </a:rPr>
                        <a:t>9</a:t>
                      </a:r>
                      <a:r>
                        <a:rPr lang="zh-CN" altLang="en-US" sz="1100" u="none" strike="noStrike">
                          <a:solidFill>
                            <a:srgbClr val="C00000"/>
                          </a:solidFill>
                          <a:effectLst/>
                        </a:rPr>
                        <a:t>月</a:t>
                      </a:r>
                      <a:r>
                        <a:rPr lang="en-US" altLang="zh-CN" sz="1100" u="none" strike="noStrike">
                          <a:solidFill>
                            <a:srgbClr val="C00000"/>
                          </a:solidFill>
                          <a:effectLst/>
                        </a:rPr>
                        <a:t>10</a:t>
                      </a:r>
                      <a:r>
                        <a:rPr lang="zh-CN" altLang="en-US" sz="1100" u="none" strike="noStrike">
                          <a:solidFill>
                            <a:srgbClr val="C00000"/>
                          </a:solidFill>
                          <a:effectLst/>
                        </a:rPr>
                        <a:t>日</a:t>
                      </a:r>
                      <a:endParaRPr lang="zh-CN" altLang="en-US" sz="1100" b="0" i="0" u="none" strike="noStrike">
                        <a:solidFill>
                          <a:srgbClr val="C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6562" marR="6562" marT="6562" marB="0" anchor="ctr">
                    <a:lnL w="12700" cap="flat" cmpd="sng" algn="ctr">
                      <a:solidFill>
                        <a:schemeClr val="tx1"/>
                      </a:solidFill>
                      <a:prstDash val="solid"/>
                      <a:round/>
                      <a:headEnd type="none" w="med" len="med"/>
                      <a:tailEnd type="none" w="med" len="med"/>
                    </a:lnL>
                  </a:tcPr>
                </a:tc>
                <a:tc>
                  <a:txBody>
                    <a:bodyPr/>
                    <a:lstStyle/>
                    <a:p>
                      <a:pPr algn="ctr" fontAlgn="ctr"/>
                      <a:r>
                        <a:rPr lang="en-US" altLang="zh-CN" sz="1100" u="none" strike="noStrike" dirty="0">
                          <a:solidFill>
                            <a:srgbClr val="C00000"/>
                          </a:solidFill>
                          <a:effectLst/>
                        </a:rPr>
                        <a:t>1</a:t>
                      </a:r>
                      <a:endParaRPr lang="en-US" altLang="zh-CN" sz="1100" b="0" i="0" u="none" strike="noStrike" dirty="0">
                        <a:solidFill>
                          <a:srgbClr val="C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6562" marR="6562" marT="6562" marB="0" anchor="ctr">
                    <a:lnR w="12700" cap="flat" cmpd="sng" algn="ctr">
                      <a:solidFill>
                        <a:schemeClr val="tx1"/>
                      </a:solidFill>
                      <a:prstDash val="solid"/>
                      <a:round/>
                      <a:headEnd type="none" w="med" len="med"/>
                      <a:tailEnd type="none" w="med" len="med"/>
                    </a:lnR>
                  </a:tcPr>
                </a:tc>
                <a:tc>
                  <a:txBody>
                    <a:bodyPr/>
                    <a:lstStyle/>
                    <a:p>
                      <a:pPr algn="ctr" fontAlgn="ctr"/>
                      <a:r>
                        <a:rPr lang="en-US" altLang="zh-CN" sz="1100" u="none" strike="noStrike">
                          <a:effectLst/>
                        </a:rPr>
                        <a:t>9</a:t>
                      </a:r>
                      <a:r>
                        <a:rPr lang="zh-CN" altLang="en-US" sz="1100" u="none" strike="noStrike">
                          <a:effectLst/>
                        </a:rPr>
                        <a:t>月</a:t>
                      </a:r>
                      <a:r>
                        <a:rPr lang="en-US" altLang="zh-CN" sz="1100" u="none" strike="noStrike">
                          <a:effectLst/>
                        </a:rPr>
                        <a:t>11</a:t>
                      </a:r>
                      <a:r>
                        <a:rPr lang="zh-CN" altLang="en-US" sz="1100" u="none" strike="noStrike">
                          <a:effectLst/>
                        </a:rPr>
                        <a:t>日</a:t>
                      </a:r>
                      <a:endParaRPr lang="zh-CN" altLang="en-US" sz="1100" b="0" i="0" u="none" strike="noStrike">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6562" marR="6562" marT="6562" marB="0" anchor="ctr">
                    <a:lnL w="12700" cap="flat" cmpd="sng" algn="ctr">
                      <a:solidFill>
                        <a:schemeClr val="tx1"/>
                      </a:solidFill>
                      <a:prstDash val="solid"/>
                      <a:round/>
                      <a:headEnd type="none" w="med" len="med"/>
                      <a:tailEnd type="none" w="med" len="med"/>
                    </a:lnL>
                  </a:tcPr>
                </a:tc>
                <a:tc>
                  <a:txBody>
                    <a:bodyPr/>
                    <a:lstStyle/>
                    <a:p>
                      <a:pPr algn="ctr" fontAlgn="ctr"/>
                      <a:r>
                        <a:rPr lang="en-US" altLang="zh-CN" sz="1100" u="none" strike="noStrike">
                          <a:effectLst/>
                        </a:rPr>
                        <a:t>2</a:t>
                      </a:r>
                      <a:endParaRPr lang="en-US" altLang="zh-CN" sz="1100" b="0" i="0" u="none" strike="noStrike">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6562" marR="6562" marT="6562" marB="0" anchor="ctr"/>
                </a:tc>
                <a:tc>
                  <a:txBody>
                    <a:bodyPr/>
                    <a:lstStyle/>
                    <a:p>
                      <a:pPr algn="l" fontAlgn="ctr"/>
                      <a:r>
                        <a:rPr lang="en-US" sz="1100" u="none" strike="noStrike" dirty="0">
                          <a:effectLst/>
                        </a:rPr>
                        <a:t>Bits and Bytes/Integers</a:t>
                      </a:r>
                      <a:endParaRPr lang="en-US" sz="11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6562" marR="6562" marT="6562" marB="0" anchor="ctr">
                    <a:lnR w="12700" cap="flat" cmpd="sng" algn="ctr">
                      <a:solidFill>
                        <a:schemeClr val="tx1"/>
                      </a:solidFill>
                      <a:prstDash val="solid"/>
                      <a:round/>
                      <a:headEnd type="none" w="med" len="med"/>
                      <a:tailEnd type="none" w="med" len="med"/>
                    </a:lnR>
                  </a:tcPr>
                </a:tc>
                <a:tc>
                  <a:txBody>
                    <a:bodyPr/>
                    <a:lstStyle/>
                    <a:p>
                      <a:pPr algn="l" fontAlgn="ctr"/>
                      <a:r>
                        <a:rPr lang="en-US" sz="1100" u="none" strike="noStrike" dirty="0">
                          <a:solidFill>
                            <a:srgbClr val="0070C0"/>
                          </a:solidFill>
                          <a:effectLst/>
                        </a:rPr>
                        <a:t>L1 data（</a:t>
                      </a:r>
                      <a:r>
                        <a:rPr lang="zh-CN" altLang="en-US" sz="1100" u="none" strike="noStrike" dirty="0">
                          <a:solidFill>
                            <a:srgbClr val="0070C0"/>
                          </a:solidFill>
                          <a:effectLst/>
                        </a:rPr>
                        <a:t>周四）</a:t>
                      </a:r>
                      <a:endParaRPr lang="zh-CN" altLang="en-US" sz="1100" b="0" i="0" u="none" strike="noStrike" dirty="0">
                        <a:solidFill>
                          <a:srgbClr val="0070C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6562" marR="6562" marT="656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r>
              <a:tr h="274143">
                <a:tc>
                  <a:txBody>
                    <a:bodyPr/>
                    <a:lstStyle/>
                    <a:p>
                      <a:pPr algn="ctr" fontAlgn="ctr"/>
                      <a:r>
                        <a:rPr lang="zh-CN" altLang="en-US" sz="1100" b="1" u="none" strike="noStrike" dirty="0">
                          <a:effectLst/>
                        </a:rPr>
                        <a:t>第</a:t>
                      </a:r>
                      <a:r>
                        <a:rPr lang="en-US" altLang="zh-CN" sz="1100" b="1" u="none" strike="noStrike" dirty="0">
                          <a:effectLst/>
                        </a:rPr>
                        <a:t>2</a:t>
                      </a:r>
                      <a:r>
                        <a:rPr lang="zh-CN" altLang="en-US" sz="1100" b="1" u="none" strike="noStrike" dirty="0">
                          <a:effectLst/>
                        </a:rPr>
                        <a:t>周</a:t>
                      </a:r>
                      <a:endParaRPr lang="zh-CN" altLang="en-US" sz="1100" b="1"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6562" marR="6562" marT="656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ctr"/>
                      <a:r>
                        <a:rPr lang="en-US" altLang="zh-CN" sz="1100" u="none" strike="noStrike">
                          <a:effectLst/>
                        </a:rPr>
                        <a:t>9</a:t>
                      </a:r>
                      <a:r>
                        <a:rPr lang="zh-CN" altLang="en-US" sz="1100" u="none" strike="noStrike">
                          <a:effectLst/>
                        </a:rPr>
                        <a:t>月</a:t>
                      </a:r>
                      <a:r>
                        <a:rPr lang="en-US" altLang="zh-CN" sz="1100" u="none" strike="noStrike">
                          <a:effectLst/>
                        </a:rPr>
                        <a:t>15</a:t>
                      </a:r>
                      <a:r>
                        <a:rPr lang="zh-CN" altLang="en-US" sz="1100" u="none" strike="noStrike">
                          <a:effectLst/>
                        </a:rPr>
                        <a:t>日</a:t>
                      </a:r>
                      <a:endParaRPr lang="zh-CN" altLang="en-US" sz="1100" b="0" i="0" u="none" strike="noStrike">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6562" marR="6562" marT="6562" marB="0" anchor="ctr">
                    <a:lnL w="12700" cap="flat" cmpd="sng" algn="ctr">
                      <a:solidFill>
                        <a:schemeClr val="tx1"/>
                      </a:solidFill>
                      <a:prstDash val="solid"/>
                      <a:round/>
                      <a:headEnd type="none" w="med" len="med"/>
                      <a:tailEnd type="none" w="med" len="med"/>
                    </a:lnL>
                  </a:tcPr>
                </a:tc>
                <a:tc>
                  <a:txBody>
                    <a:bodyPr/>
                    <a:lstStyle/>
                    <a:p>
                      <a:pPr algn="ctr" fontAlgn="ctr"/>
                      <a:r>
                        <a:rPr lang="en-US" altLang="zh-CN" sz="1100" u="none" strike="noStrike" dirty="0">
                          <a:effectLst/>
                        </a:rPr>
                        <a:t>3</a:t>
                      </a:r>
                      <a:endParaRPr lang="en-US" altLang="zh-CN" sz="11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6562" marR="6562" marT="6562" marB="0" anchor="ctr"/>
                </a:tc>
                <a:tc>
                  <a:txBody>
                    <a:bodyPr/>
                    <a:lstStyle/>
                    <a:p>
                      <a:pPr algn="l" fontAlgn="ctr"/>
                      <a:r>
                        <a:rPr lang="en-US" sz="1100" u="none" strike="noStrike">
                          <a:effectLst/>
                        </a:rPr>
                        <a:t>Floating Point</a:t>
                      </a:r>
                      <a:endParaRPr lang="en-US" sz="1100" b="0" i="0" u="none" strike="noStrike">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6562" marR="6562" marT="6562" marB="0" anchor="ctr">
                    <a:lnR w="12700" cap="flat" cmpd="sng" algn="ctr">
                      <a:solidFill>
                        <a:schemeClr val="tx1"/>
                      </a:solidFill>
                      <a:prstDash val="solid"/>
                      <a:round/>
                      <a:headEnd type="none" w="med" len="med"/>
                      <a:tailEnd type="none" w="med" len="med"/>
                    </a:lnR>
                  </a:tcPr>
                </a:tc>
                <a:tc>
                  <a:txBody>
                    <a:bodyPr/>
                    <a:lstStyle/>
                    <a:p>
                      <a:pPr algn="ctr" fontAlgn="ctr"/>
                      <a:r>
                        <a:rPr lang="en-US" altLang="zh-CN" sz="1100" u="none" strike="noStrike" dirty="0">
                          <a:solidFill>
                            <a:srgbClr val="C00000"/>
                          </a:solidFill>
                          <a:effectLst/>
                        </a:rPr>
                        <a:t>9</a:t>
                      </a:r>
                      <a:r>
                        <a:rPr lang="zh-CN" altLang="en-US" sz="1100" u="none" strike="noStrike" dirty="0">
                          <a:solidFill>
                            <a:srgbClr val="C00000"/>
                          </a:solidFill>
                          <a:effectLst/>
                        </a:rPr>
                        <a:t>月</a:t>
                      </a:r>
                      <a:r>
                        <a:rPr lang="en-US" altLang="zh-CN" sz="1100" u="none" strike="noStrike" dirty="0">
                          <a:solidFill>
                            <a:srgbClr val="C00000"/>
                          </a:solidFill>
                          <a:effectLst/>
                        </a:rPr>
                        <a:t>17</a:t>
                      </a:r>
                      <a:r>
                        <a:rPr lang="zh-CN" altLang="en-US" sz="1100" u="none" strike="noStrike" dirty="0">
                          <a:solidFill>
                            <a:srgbClr val="C00000"/>
                          </a:solidFill>
                          <a:effectLst/>
                        </a:rPr>
                        <a:t>日</a:t>
                      </a:r>
                      <a:endParaRPr lang="zh-CN" altLang="en-US" sz="1100" b="0" i="0" u="none" strike="noStrike" dirty="0">
                        <a:solidFill>
                          <a:srgbClr val="C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6562" marR="6562" marT="6562" marB="0" anchor="ctr">
                    <a:lnL w="12700" cap="flat" cmpd="sng" algn="ctr">
                      <a:solidFill>
                        <a:schemeClr val="tx1"/>
                      </a:solidFill>
                      <a:prstDash val="solid"/>
                      <a:round/>
                      <a:headEnd type="none" w="med" len="med"/>
                      <a:tailEnd type="none" w="med" len="med"/>
                    </a:lnL>
                  </a:tcPr>
                </a:tc>
                <a:tc>
                  <a:txBody>
                    <a:bodyPr/>
                    <a:lstStyle/>
                    <a:p>
                      <a:pPr algn="ctr" fontAlgn="ctr"/>
                      <a:r>
                        <a:rPr lang="en-US" altLang="zh-CN" sz="1100" u="none" strike="noStrike" dirty="0">
                          <a:solidFill>
                            <a:srgbClr val="C00000"/>
                          </a:solidFill>
                          <a:effectLst/>
                        </a:rPr>
                        <a:t>2</a:t>
                      </a:r>
                      <a:endParaRPr lang="en-US" altLang="zh-CN" sz="1100" b="0" i="0" u="none" strike="noStrike" dirty="0">
                        <a:solidFill>
                          <a:srgbClr val="C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6562" marR="6562" marT="6562" marB="0" anchor="ctr">
                    <a:lnR w="12700" cap="flat" cmpd="sng" algn="ctr">
                      <a:solidFill>
                        <a:schemeClr val="tx1"/>
                      </a:solidFill>
                      <a:prstDash val="solid"/>
                      <a:round/>
                      <a:headEnd type="none" w="med" len="med"/>
                      <a:tailEnd type="none" w="med" len="med"/>
                    </a:lnR>
                  </a:tcPr>
                </a:tc>
                <a:tc>
                  <a:txBody>
                    <a:bodyPr/>
                    <a:lstStyle/>
                    <a:p>
                      <a:pPr algn="ctr" fontAlgn="ctr"/>
                      <a:r>
                        <a:rPr lang="en-US" altLang="zh-CN" sz="1100" u="none" strike="noStrike">
                          <a:effectLst/>
                        </a:rPr>
                        <a:t>9</a:t>
                      </a:r>
                      <a:r>
                        <a:rPr lang="zh-CN" altLang="en-US" sz="1100" u="none" strike="noStrike">
                          <a:effectLst/>
                        </a:rPr>
                        <a:t>月</a:t>
                      </a:r>
                      <a:r>
                        <a:rPr lang="en-US" altLang="zh-CN" sz="1100" u="none" strike="noStrike">
                          <a:effectLst/>
                        </a:rPr>
                        <a:t>18</a:t>
                      </a:r>
                      <a:r>
                        <a:rPr lang="zh-CN" altLang="en-US" sz="1100" u="none" strike="noStrike">
                          <a:effectLst/>
                        </a:rPr>
                        <a:t>日</a:t>
                      </a:r>
                      <a:endParaRPr lang="zh-CN" altLang="en-US" sz="1100" b="0" i="0" u="none" strike="noStrike">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6562" marR="6562" marT="6562" marB="0" anchor="ctr">
                    <a:lnL w="12700" cap="flat" cmpd="sng" algn="ctr">
                      <a:solidFill>
                        <a:schemeClr val="tx1"/>
                      </a:solidFill>
                      <a:prstDash val="solid"/>
                      <a:round/>
                      <a:headEnd type="none" w="med" len="med"/>
                      <a:tailEnd type="none" w="med" len="med"/>
                    </a:lnL>
                  </a:tcPr>
                </a:tc>
                <a:tc>
                  <a:txBody>
                    <a:bodyPr/>
                    <a:lstStyle/>
                    <a:p>
                      <a:pPr algn="ctr" fontAlgn="ctr"/>
                      <a:r>
                        <a:rPr lang="en-US" altLang="zh-CN" sz="1100" u="none" strike="noStrike">
                          <a:effectLst/>
                        </a:rPr>
                        <a:t>4</a:t>
                      </a:r>
                      <a:endParaRPr lang="en-US" altLang="zh-CN" sz="1100" b="0" i="0" u="none" strike="noStrike">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6562" marR="6562" marT="6562" marB="0" anchor="ctr"/>
                </a:tc>
                <a:tc>
                  <a:txBody>
                    <a:bodyPr/>
                    <a:lstStyle/>
                    <a:p>
                      <a:pPr algn="l" fontAlgn="ctr"/>
                      <a:r>
                        <a:rPr lang="en-US" sz="1100" u="none" strike="noStrike">
                          <a:effectLst/>
                        </a:rPr>
                        <a:t>Machine Prog: Basics</a:t>
                      </a:r>
                      <a:endParaRPr lang="en-US" sz="1100" b="0" i="0" u="none" strike="noStrike">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6562" marR="6562" marT="6562" marB="0" anchor="ctr">
                    <a:lnR w="12700" cap="flat" cmpd="sng" algn="ctr">
                      <a:solidFill>
                        <a:schemeClr val="tx1"/>
                      </a:solidFill>
                      <a:prstDash val="solid"/>
                      <a:round/>
                      <a:headEnd type="none" w="med" len="med"/>
                      <a:tailEnd type="none" w="med" len="med"/>
                    </a:lnR>
                  </a:tcPr>
                </a:tc>
                <a:tc>
                  <a:txBody>
                    <a:bodyPr/>
                    <a:lstStyle/>
                    <a:p>
                      <a:pPr algn="l" fontAlgn="ctr"/>
                      <a:r>
                        <a:rPr lang="zh-CN" altLang="en-US" sz="1100" u="none" strike="noStrike" dirty="0">
                          <a:solidFill>
                            <a:srgbClr val="0070C0"/>
                          </a:solidFill>
                          <a:effectLst/>
                        </a:rPr>
                        <a:t>　</a:t>
                      </a:r>
                      <a:endParaRPr lang="zh-CN" altLang="en-US" sz="1100" b="0" i="0" u="none" strike="noStrike" dirty="0">
                        <a:solidFill>
                          <a:srgbClr val="0070C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6562" marR="6562" marT="656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r>
              <a:tr h="274143">
                <a:tc>
                  <a:txBody>
                    <a:bodyPr/>
                    <a:lstStyle/>
                    <a:p>
                      <a:pPr algn="ctr" fontAlgn="ctr"/>
                      <a:r>
                        <a:rPr lang="zh-CN" altLang="en-US" sz="1100" b="1" u="none" strike="noStrike">
                          <a:effectLst/>
                        </a:rPr>
                        <a:t>第</a:t>
                      </a:r>
                      <a:r>
                        <a:rPr lang="en-US" altLang="zh-CN" sz="1100" b="1" u="none" strike="noStrike">
                          <a:effectLst/>
                        </a:rPr>
                        <a:t>3</a:t>
                      </a:r>
                      <a:r>
                        <a:rPr lang="zh-CN" altLang="en-US" sz="1100" b="1" u="none" strike="noStrike">
                          <a:effectLst/>
                        </a:rPr>
                        <a:t>周</a:t>
                      </a:r>
                      <a:endParaRPr lang="zh-CN" altLang="en-US" sz="1100" b="1" i="0" u="none" strike="noStrike">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6562" marR="6562" marT="656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ctr"/>
                      <a:r>
                        <a:rPr lang="en-US" altLang="zh-CN" sz="1100" u="none" strike="noStrike">
                          <a:effectLst/>
                        </a:rPr>
                        <a:t>9</a:t>
                      </a:r>
                      <a:r>
                        <a:rPr lang="zh-CN" altLang="en-US" sz="1100" u="none" strike="noStrike">
                          <a:effectLst/>
                        </a:rPr>
                        <a:t>月</a:t>
                      </a:r>
                      <a:r>
                        <a:rPr lang="en-US" altLang="zh-CN" sz="1100" u="none" strike="noStrike">
                          <a:effectLst/>
                        </a:rPr>
                        <a:t>22</a:t>
                      </a:r>
                      <a:r>
                        <a:rPr lang="zh-CN" altLang="en-US" sz="1100" u="none" strike="noStrike">
                          <a:effectLst/>
                        </a:rPr>
                        <a:t>日</a:t>
                      </a:r>
                      <a:endParaRPr lang="zh-CN" altLang="en-US" sz="1100" b="0" i="0" u="none" strike="noStrike">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6562" marR="6562" marT="6562" marB="0" anchor="ctr">
                    <a:lnL w="12700" cap="flat" cmpd="sng" algn="ctr">
                      <a:solidFill>
                        <a:schemeClr val="tx1"/>
                      </a:solidFill>
                      <a:prstDash val="solid"/>
                      <a:round/>
                      <a:headEnd type="none" w="med" len="med"/>
                      <a:tailEnd type="none" w="med" len="med"/>
                    </a:lnL>
                  </a:tcPr>
                </a:tc>
                <a:tc>
                  <a:txBody>
                    <a:bodyPr/>
                    <a:lstStyle/>
                    <a:p>
                      <a:pPr algn="ctr" fontAlgn="ctr"/>
                      <a:r>
                        <a:rPr lang="en-US" altLang="zh-CN" sz="1100" u="none" strike="noStrike" dirty="0">
                          <a:effectLst/>
                        </a:rPr>
                        <a:t>5</a:t>
                      </a:r>
                      <a:endParaRPr lang="en-US" altLang="zh-CN" sz="11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6562" marR="6562" marT="6562" marB="0" anchor="ctr"/>
                </a:tc>
                <a:tc>
                  <a:txBody>
                    <a:bodyPr/>
                    <a:lstStyle/>
                    <a:p>
                      <a:pPr algn="l" fontAlgn="ctr"/>
                      <a:r>
                        <a:rPr lang="en-US" sz="1100" u="none" strike="noStrike">
                          <a:effectLst/>
                        </a:rPr>
                        <a:t>Machine Prog: Control</a:t>
                      </a:r>
                      <a:endParaRPr lang="en-US" sz="1100" b="0" i="0" u="none" strike="noStrike">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6562" marR="6562" marT="6562" marB="0" anchor="ctr">
                    <a:lnR w="12700" cap="flat" cmpd="sng" algn="ctr">
                      <a:solidFill>
                        <a:schemeClr val="tx1"/>
                      </a:solidFill>
                      <a:prstDash val="solid"/>
                      <a:round/>
                      <a:headEnd type="none" w="med" len="med"/>
                      <a:tailEnd type="none" w="med" len="med"/>
                    </a:lnR>
                  </a:tcPr>
                </a:tc>
                <a:tc>
                  <a:txBody>
                    <a:bodyPr/>
                    <a:lstStyle/>
                    <a:p>
                      <a:pPr algn="ctr" fontAlgn="ctr"/>
                      <a:r>
                        <a:rPr lang="en-US" altLang="zh-CN" sz="1100" u="none" strike="noStrike">
                          <a:solidFill>
                            <a:srgbClr val="C00000"/>
                          </a:solidFill>
                          <a:effectLst/>
                        </a:rPr>
                        <a:t>9</a:t>
                      </a:r>
                      <a:r>
                        <a:rPr lang="zh-CN" altLang="en-US" sz="1100" u="none" strike="noStrike">
                          <a:solidFill>
                            <a:srgbClr val="C00000"/>
                          </a:solidFill>
                          <a:effectLst/>
                        </a:rPr>
                        <a:t>月</a:t>
                      </a:r>
                      <a:r>
                        <a:rPr lang="en-US" altLang="zh-CN" sz="1100" u="none" strike="noStrike">
                          <a:solidFill>
                            <a:srgbClr val="C00000"/>
                          </a:solidFill>
                          <a:effectLst/>
                        </a:rPr>
                        <a:t>24</a:t>
                      </a:r>
                      <a:r>
                        <a:rPr lang="zh-CN" altLang="en-US" sz="1100" u="none" strike="noStrike">
                          <a:solidFill>
                            <a:srgbClr val="C00000"/>
                          </a:solidFill>
                          <a:effectLst/>
                        </a:rPr>
                        <a:t>日</a:t>
                      </a:r>
                      <a:endParaRPr lang="zh-CN" altLang="en-US" sz="1100" b="0" i="0" u="none" strike="noStrike">
                        <a:solidFill>
                          <a:srgbClr val="C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6562" marR="6562" marT="6562" marB="0" anchor="ctr">
                    <a:lnL w="12700" cap="flat" cmpd="sng" algn="ctr">
                      <a:solidFill>
                        <a:schemeClr val="tx1"/>
                      </a:solidFill>
                      <a:prstDash val="solid"/>
                      <a:round/>
                      <a:headEnd type="none" w="med" len="med"/>
                      <a:tailEnd type="none" w="med" len="med"/>
                    </a:lnL>
                  </a:tcPr>
                </a:tc>
                <a:tc>
                  <a:txBody>
                    <a:bodyPr/>
                    <a:lstStyle/>
                    <a:p>
                      <a:pPr algn="ctr" fontAlgn="ctr"/>
                      <a:r>
                        <a:rPr lang="en-US" altLang="zh-CN" sz="1100" u="none" strike="noStrike" dirty="0">
                          <a:solidFill>
                            <a:srgbClr val="C00000"/>
                          </a:solidFill>
                          <a:effectLst/>
                        </a:rPr>
                        <a:t>3</a:t>
                      </a:r>
                      <a:endParaRPr lang="en-US" altLang="zh-CN" sz="1100" b="0" i="0" u="none" strike="noStrike" dirty="0">
                        <a:solidFill>
                          <a:srgbClr val="C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6562" marR="6562" marT="6562" marB="0" anchor="ctr">
                    <a:lnR w="12700" cap="flat" cmpd="sng" algn="ctr">
                      <a:solidFill>
                        <a:schemeClr val="tx1"/>
                      </a:solidFill>
                      <a:prstDash val="solid"/>
                      <a:round/>
                      <a:headEnd type="none" w="med" len="med"/>
                      <a:tailEnd type="none" w="med" len="med"/>
                    </a:lnR>
                  </a:tcPr>
                </a:tc>
                <a:tc>
                  <a:txBody>
                    <a:bodyPr/>
                    <a:lstStyle/>
                    <a:p>
                      <a:pPr algn="ctr" fontAlgn="ctr"/>
                      <a:r>
                        <a:rPr lang="en-US" altLang="zh-CN" sz="1100" u="none" strike="noStrike" dirty="0">
                          <a:effectLst/>
                        </a:rPr>
                        <a:t>9</a:t>
                      </a:r>
                      <a:r>
                        <a:rPr lang="zh-CN" altLang="en-US" sz="1100" u="none" strike="noStrike" dirty="0">
                          <a:effectLst/>
                        </a:rPr>
                        <a:t>月</a:t>
                      </a:r>
                      <a:r>
                        <a:rPr lang="en-US" altLang="zh-CN" sz="1100" u="none" strike="noStrike" dirty="0">
                          <a:effectLst/>
                        </a:rPr>
                        <a:t>25</a:t>
                      </a:r>
                      <a:r>
                        <a:rPr lang="zh-CN" altLang="en-US" sz="1100" u="none" strike="noStrike" dirty="0">
                          <a:effectLst/>
                        </a:rPr>
                        <a:t>日</a:t>
                      </a:r>
                      <a:endParaRPr lang="zh-CN" altLang="en-US" sz="11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6562" marR="6562" marT="6562" marB="0" anchor="ctr">
                    <a:lnL w="12700" cap="flat" cmpd="sng" algn="ctr">
                      <a:solidFill>
                        <a:schemeClr val="tx1"/>
                      </a:solidFill>
                      <a:prstDash val="solid"/>
                      <a:round/>
                      <a:headEnd type="none" w="med" len="med"/>
                      <a:tailEnd type="none" w="med" len="med"/>
                    </a:lnL>
                  </a:tcPr>
                </a:tc>
                <a:tc>
                  <a:txBody>
                    <a:bodyPr/>
                    <a:lstStyle/>
                    <a:p>
                      <a:pPr algn="ctr" fontAlgn="ctr"/>
                      <a:r>
                        <a:rPr lang="en-US" altLang="zh-CN" sz="1100" u="none" strike="noStrike">
                          <a:effectLst/>
                        </a:rPr>
                        <a:t>6</a:t>
                      </a:r>
                      <a:endParaRPr lang="en-US" altLang="zh-CN" sz="1100" b="0" i="0" u="none" strike="noStrike">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6562" marR="6562" marT="6562" marB="0" anchor="ctr"/>
                </a:tc>
                <a:tc>
                  <a:txBody>
                    <a:bodyPr/>
                    <a:lstStyle/>
                    <a:p>
                      <a:pPr algn="l" fontAlgn="ctr"/>
                      <a:r>
                        <a:rPr lang="en-US" sz="1100" u="none" strike="noStrike" dirty="0">
                          <a:effectLst/>
                        </a:rPr>
                        <a:t>Machine Prog: Procedures</a:t>
                      </a:r>
                      <a:endParaRPr lang="en-US" sz="11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6562" marR="6562" marT="6562" marB="0" anchor="ctr">
                    <a:lnR w="12700" cap="flat" cmpd="sng" algn="ctr">
                      <a:solidFill>
                        <a:schemeClr val="tx1"/>
                      </a:solidFill>
                      <a:prstDash val="solid"/>
                      <a:round/>
                      <a:headEnd type="none" w="med" len="med"/>
                      <a:tailEnd type="none" w="med" len="med"/>
                    </a:lnR>
                  </a:tcPr>
                </a:tc>
                <a:tc>
                  <a:txBody>
                    <a:bodyPr/>
                    <a:lstStyle/>
                    <a:p>
                      <a:pPr algn="l" fontAlgn="ctr"/>
                      <a:r>
                        <a:rPr lang="en-US" sz="1100" u="none" strike="noStrike" kern="1200" dirty="0">
                          <a:solidFill>
                            <a:srgbClr val="0070C0"/>
                          </a:solidFill>
                          <a:effectLst/>
                          <a:latin typeface="+mn-lt"/>
                          <a:ea typeface="+mn-ea"/>
                          <a:cs typeface="+mn-cs"/>
                        </a:rPr>
                        <a:t>L2 bomb（</a:t>
                      </a:r>
                      <a:r>
                        <a:rPr lang="zh-CN" altLang="en-US" sz="1100" u="none" strike="noStrike" kern="1200" dirty="0">
                          <a:solidFill>
                            <a:srgbClr val="0070C0"/>
                          </a:solidFill>
                          <a:effectLst/>
                          <a:latin typeface="+mn-lt"/>
                          <a:ea typeface="+mn-ea"/>
                          <a:cs typeface="+mn-cs"/>
                        </a:rPr>
                        <a:t>周一）</a:t>
                      </a:r>
                      <a:endParaRPr lang="zh-CN" altLang="en-US" sz="1100" u="none" strike="noStrike" kern="1200" dirty="0">
                        <a:solidFill>
                          <a:srgbClr val="0070C0"/>
                        </a:solidFill>
                        <a:effectLst/>
                        <a:latin typeface="+mn-lt"/>
                        <a:ea typeface="+mn-ea"/>
                        <a:cs typeface="+mn-cs"/>
                      </a:endParaRPr>
                    </a:p>
                  </a:txBody>
                  <a:tcPr marL="6562" marR="6562" marT="656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r>
              <a:tr h="274143">
                <a:tc>
                  <a:txBody>
                    <a:bodyPr/>
                    <a:lstStyle/>
                    <a:p>
                      <a:pPr algn="ctr" fontAlgn="ctr"/>
                      <a:r>
                        <a:rPr lang="zh-CN" altLang="en-US" sz="1100" b="1" u="none" strike="noStrike" dirty="0">
                          <a:effectLst/>
                        </a:rPr>
                        <a:t>第</a:t>
                      </a:r>
                      <a:r>
                        <a:rPr lang="en-US" altLang="zh-CN" sz="1100" b="1" u="none" strike="noStrike" dirty="0">
                          <a:effectLst/>
                        </a:rPr>
                        <a:t>4</a:t>
                      </a:r>
                      <a:r>
                        <a:rPr lang="zh-CN" altLang="en-US" sz="1100" b="1" u="none" strike="noStrike" dirty="0">
                          <a:effectLst/>
                        </a:rPr>
                        <a:t>周</a:t>
                      </a:r>
                      <a:endParaRPr lang="zh-CN" altLang="en-US" sz="1100" b="1"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6562" marR="6562" marT="656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ctr"/>
                      <a:r>
                        <a:rPr lang="en-US" altLang="zh-CN" sz="1100" u="none" strike="noStrike">
                          <a:effectLst/>
                        </a:rPr>
                        <a:t>9</a:t>
                      </a:r>
                      <a:r>
                        <a:rPr lang="zh-CN" altLang="en-US" sz="1100" u="none" strike="noStrike">
                          <a:effectLst/>
                        </a:rPr>
                        <a:t>月</a:t>
                      </a:r>
                      <a:r>
                        <a:rPr lang="en-US" altLang="zh-CN" sz="1100" u="none" strike="noStrike">
                          <a:effectLst/>
                        </a:rPr>
                        <a:t>29</a:t>
                      </a:r>
                      <a:r>
                        <a:rPr lang="zh-CN" altLang="en-US" sz="1100" u="none" strike="noStrike">
                          <a:effectLst/>
                        </a:rPr>
                        <a:t>日</a:t>
                      </a:r>
                      <a:endParaRPr lang="zh-CN" altLang="en-US" sz="1100" b="0" i="0" u="none" strike="noStrike">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6562" marR="6562" marT="6562" marB="0" anchor="ctr">
                    <a:lnL w="12700" cap="flat" cmpd="sng" algn="ctr">
                      <a:solidFill>
                        <a:schemeClr val="tx1"/>
                      </a:solidFill>
                      <a:prstDash val="solid"/>
                      <a:round/>
                      <a:headEnd type="none" w="med" len="med"/>
                      <a:tailEnd type="none" w="med" len="med"/>
                    </a:lnL>
                  </a:tcPr>
                </a:tc>
                <a:tc>
                  <a:txBody>
                    <a:bodyPr/>
                    <a:lstStyle/>
                    <a:p>
                      <a:pPr algn="ctr" fontAlgn="ctr"/>
                      <a:r>
                        <a:rPr lang="en-US" altLang="zh-CN" sz="1100" u="none" strike="noStrike" dirty="0">
                          <a:effectLst/>
                        </a:rPr>
                        <a:t>7</a:t>
                      </a:r>
                      <a:endParaRPr lang="en-US" altLang="zh-CN" sz="11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6562" marR="6562" marT="6562" marB="0" anchor="ctr"/>
                </a:tc>
                <a:tc>
                  <a:txBody>
                    <a:bodyPr/>
                    <a:lstStyle/>
                    <a:p>
                      <a:pPr algn="l" fontAlgn="ctr"/>
                      <a:r>
                        <a:rPr lang="en-US" sz="1100" u="none" strike="noStrike">
                          <a:effectLst/>
                        </a:rPr>
                        <a:t>Machine Prog: Data</a:t>
                      </a:r>
                      <a:endParaRPr lang="en-US" sz="1100" b="0" i="0" u="none" strike="noStrike">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6562" marR="6562" marT="6562" marB="0" anchor="ctr">
                    <a:lnR w="12700" cap="flat" cmpd="sng" algn="ctr">
                      <a:solidFill>
                        <a:schemeClr val="tx1"/>
                      </a:solidFill>
                      <a:prstDash val="solid"/>
                      <a:round/>
                      <a:headEnd type="none" w="med" len="med"/>
                      <a:tailEnd type="none" w="med" len="med"/>
                    </a:lnR>
                  </a:tcPr>
                </a:tc>
                <a:tc>
                  <a:txBody>
                    <a:bodyPr/>
                    <a:lstStyle/>
                    <a:p>
                      <a:pPr algn="ctr" fontAlgn="ctr"/>
                      <a:r>
                        <a:rPr lang="en-US" altLang="zh-CN" sz="1100" u="none" strike="noStrike" dirty="0">
                          <a:solidFill>
                            <a:srgbClr val="C00000"/>
                          </a:solidFill>
                          <a:effectLst/>
                        </a:rPr>
                        <a:t>10</a:t>
                      </a:r>
                      <a:r>
                        <a:rPr lang="zh-CN" altLang="en-US" sz="1100" u="none" strike="noStrike" dirty="0">
                          <a:solidFill>
                            <a:srgbClr val="C00000"/>
                          </a:solidFill>
                          <a:effectLst/>
                        </a:rPr>
                        <a:t>月</a:t>
                      </a:r>
                      <a:r>
                        <a:rPr lang="en-US" altLang="zh-CN" sz="1100" u="none" strike="noStrike" dirty="0">
                          <a:solidFill>
                            <a:srgbClr val="C00000"/>
                          </a:solidFill>
                          <a:effectLst/>
                        </a:rPr>
                        <a:t>1</a:t>
                      </a:r>
                      <a:r>
                        <a:rPr lang="zh-CN" altLang="en-US" sz="1100" u="none" strike="noStrike" dirty="0">
                          <a:solidFill>
                            <a:srgbClr val="C00000"/>
                          </a:solidFill>
                          <a:effectLst/>
                        </a:rPr>
                        <a:t>日</a:t>
                      </a:r>
                      <a:endParaRPr lang="zh-CN" altLang="en-US" sz="1100" b="0" i="0" u="none" strike="noStrike" dirty="0">
                        <a:solidFill>
                          <a:srgbClr val="C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6562" marR="6562" marT="6562" marB="0" anchor="ctr">
                    <a:lnL w="12700" cap="flat" cmpd="sng" algn="ctr">
                      <a:solidFill>
                        <a:schemeClr val="tx1"/>
                      </a:solidFill>
                      <a:prstDash val="solid"/>
                      <a:round/>
                      <a:headEnd type="none" w="med" len="med"/>
                      <a:tailEnd type="none" w="med" len="med"/>
                    </a:lnL>
                    <a:solidFill>
                      <a:schemeClr val="bg1">
                        <a:lumMod val="75000"/>
                      </a:schemeClr>
                    </a:solidFill>
                  </a:tcPr>
                </a:tc>
                <a:tc>
                  <a:txBody>
                    <a:bodyPr/>
                    <a:lstStyle/>
                    <a:p>
                      <a:pPr algn="ctr" fontAlgn="ctr"/>
                      <a:r>
                        <a:rPr lang="zh-CN" altLang="en-US" sz="1100" u="none" strike="noStrike" dirty="0">
                          <a:solidFill>
                            <a:srgbClr val="C00000"/>
                          </a:solidFill>
                          <a:effectLst/>
                        </a:rPr>
                        <a:t>国庆放假</a:t>
                      </a:r>
                      <a:endParaRPr lang="zh-CN" altLang="en-US" sz="1100" b="0" i="0" u="none" strike="noStrike" dirty="0">
                        <a:solidFill>
                          <a:srgbClr val="C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6562" marR="6562" marT="6562" marB="0" anchor="ctr">
                    <a:lnR w="12700" cap="flat" cmpd="sng" algn="ctr">
                      <a:solidFill>
                        <a:schemeClr val="tx1"/>
                      </a:solidFill>
                      <a:prstDash val="solid"/>
                      <a:round/>
                      <a:headEnd type="none" w="med" len="med"/>
                      <a:tailEnd type="none" w="med" len="med"/>
                    </a:lnR>
                    <a:solidFill>
                      <a:schemeClr val="bg1">
                        <a:lumMod val="75000"/>
                      </a:schemeClr>
                    </a:solidFill>
                  </a:tcPr>
                </a:tc>
                <a:tc>
                  <a:txBody>
                    <a:bodyPr/>
                    <a:lstStyle/>
                    <a:p>
                      <a:pPr algn="ctr" fontAlgn="ctr"/>
                      <a:r>
                        <a:rPr lang="en-US" altLang="zh-CN" sz="1100" u="none" strike="noStrike" dirty="0">
                          <a:effectLst/>
                        </a:rPr>
                        <a:t>10</a:t>
                      </a:r>
                      <a:r>
                        <a:rPr lang="zh-CN" altLang="en-US" sz="1100" u="none" strike="noStrike" dirty="0">
                          <a:effectLst/>
                        </a:rPr>
                        <a:t>月</a:t>
                      </a:r>
                      <a:r>
                        <a:rPr lang="en-US" altLang="zh-CN" sz="1100" u="none" strike="noStrike" dirty="0">
                          <a:effectLst/>
                        </a:rPr>
                        <a:t>2</a:t>
                      </a:r>
                      <a:r>
                        <a:rPr lang="zh-CN" altLang="en-US" sz="1100" u="none" strike="noStrike" dirty="0">
                          <a:effectLst/>
                        </a:rPr>
                        <a:t>日</a:t>
                      </a:r>
                      <a:endParaRPr lang="zh-CN" altLang="en-US" sz="11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6562" marR="6562" marT="6562" marB="0" anchor="ctr">
                    <a:lnL w="12700" cap="flat" cmpd="sng" algn="ctr">
                      <a:solidFill>
                        <a:schemeClr val="tx1"/>
                      </a:solidFill>
                      <a:prstDash val="solid"/>
                      <a:round/>
                      <a:headEnd type="none" w="med" len="med"/>
                      <a:tailEnd type="none" w="med" len="med"/>
                    </a:lnL>
                    <a:solidFill>
                      <a:schemeClr val="bg1">
                        <a:lumMod val="75000"/>
                      </a:schemeClr>
                    </a:solidFill>
                  </a:tcPr>
                </a:tc>
                <a:tc>
                  <a:txBody>
                    <a:bodyPr/>
                    <a:lstStyle/>
                    <a:p>
                      <a:pPr algn="l" fontAlgn="ctr"/>
                      <a:r>
                        <a:rPr lang="zh-CN" altLang="en-US" sz="1100" u="none" strike="noStrike" dirty="0">
                          <a:effectLst/>
                        </a:rPr>
                        <a:t>国庆放假</a:t>
                      </a:r>
                      <a:endParaRPr lang="zh-CN" altLang="en-US" sz="11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6562" marR="6562" marT="6562" marB="0" anchor="ctr">
                    <a:solidFill>
                      <a:schemeClr val="bg1">
                        <a:lumMod val="75000"/>
                      </a:schemeClr>
                    </a:solidFill>
                  </a:tcPr>
                </a:tc>
                <a:tc>
                  <a:txBody>
                    <a:bodyPr/>
                    <a:lstStyle/>
                    <a:p>
                      <a:pPr algn="l" fontAlgn="ctr"/>
                      <a:r>
                        <a:rPr lang="zh-CN" altLang="en-US" sz="1100" u="none" strike="noStrike" dirty="0">
                          <a:effectLst/>
                        </a:rPr>
                        <a:t>　</a:t>
                      </a:r>
                      <a:endParaRPr lang="zh-CN" altLang="en-US" sz="11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6562" marR="6562" marT="6562" marB="0" anchor="ctr">
                    <a:lnR w="12700" cap="flat" cmpd="sng" algn="ctr">
                      <a:solidFill>
                        <a:schemeClr val="tx1"/>
                      </a:solidFill>
                      <a:prstDash val="solid"/>
                      <a:round/>
                      <a:headEnd type="none" w="med" len="med"/>
                      <a:tailEnd type="none" w="med" len="med"/>
                    </a:lnR>
                    <a:solidFill>
                      <a:schemeClr val="bg1">
                        <a:lumMod val="75000"/>
                      </a:schemeClr>
                    </a:solidFill>
                  </a:tcPr>
                </a:tc>
                <a:tc>
                  <a:txBody>
                    <a:bodyPr/>
                    <a:lstStyle/>
                    <a:p>
                      <a:pPr algn="l" fontAlgn="ctr"/>
                      <a:r>
                        <a:rPr lang="zh-CN" altLang="en-US" sz="1100" u="none" strike="noStrike" kern="1200" dirty="0">
                          <a:solidFill>
                            <a:srgbClr val="0070C0"/>
                          </a:solidFill>
                          <a:effectLst/>
                          <a:latin typeface="+mn-lt"/>
                          <a:ea typeface="+mn-ea"/>
                          <a:cs typeface="+mn-cs"/>
                        </a:rPr>
                        <a:t>　</a:t>
                      </a:r>
                      <a:endParaRPr lang="zh-CN" altLang="en-US" sz="1100" u="none" strike="noStrike" kern="1200" dirty="0">
                        <a:solidFill>
                          <a:srgbClr val="0070C0"/>
                        </a:solidFill>
                        <a:effectLst/>
                        <a:latin typeface="+mn-lt"/>
                        <a:ea typeface="+mn-ea"/>
                        <a:cs typeface="+mn-cs"/>
                      </a:endParaRPr>
                    </a:p>
                  </a:txBody>
                  <a:tcPr marL="6562" marR="6562" marT="656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4E9E9"/>
                    </a:solidFill>
                  </a:tcPr>
                </a:tc>
              </a:tr>
              <a:tr h="274143">
                <a:tc>
                  <a:txBody>
                    <a:bodyPr/>
                    <a:lstStyle/>
                    <a:p>
                      <a:pPr algn="ctr" fontAlgn="ctr"/>
                      <a:r>
                        <a:rPr lang="zh-CN" altLang="en-US" sz="1100" b="1" u="none" strike="noStrike" dirty="0">
                          <a:effectLst/>
                        </a:rPr>
                        <a:t>第</a:t>
                      </a:r>
                      <a:r>
                        <a:rPr lang="en-US" altLang="zh-CN" sz="1100" b="1" u="none" strike="noStrike" dirty="0">
                          <a:effectLst/>
                        </a:rPr>
                        <a:t>5</a:t>
                      </a:r>
                      <a:r>
                        <a:rPr lang="zh-CN" altLang="en-US" sz="1100" b="1" u="none" strike="noStrike" dirty="0">
                          <a:effectLst/>
                        </a:rPr>
                        <a:t>周</a:t>
                      </a:r>
                      <a:endParaRPr lang="zh-CN" altLang="en-US" sz="1100" b="1"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6562" marR="6562" marT="656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ctr"/>
                      <a:r>
                        <a:rPr lang="en-US" altLang="zh-CN" sz="1100" u="none" strike="noStrike" dirty="0">
                          <a:effectLst/>
                        </a:rPr>
                        <a:t>10</a:t>
                      </a:r>
                      <a:r>
                        <a:rPr lang="zh-CN" altLang="en-US" sz="1100" u="none" strike="noStrike" dirty="0">
                          <a:effectLst/>
                        </a:rPr>
                        <a:t>月</a:t>
                      </a:r>
                      <a:r>
                        <a:rPr lang="en-US" altLang="zh-CN" sz="1100" u="none" strike="noStrike" dirty="0">
                          <a:effectLst/>
                        </a:rPr>
                        <a:t>6</a:t>
                      </a:r>
                      <a:r>
                        <a:rPr lang="zh-CN" altLang="en-US" sz="1100" u="none" strike="noStrike" dirty="0">
                          <a:effectLst/>
                        </a:rPr>
                        <a:t>日</a:t>
                      </a:r>
                      <a:endParaRPr lang="zh-CN" altLang="en-US" sz="11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6562" marR="6562" marT="6562" marB="0" anchor="ctr">
                    <a:lnL w="12700" cap="flat" cmpd="sng" algn="ctr">
                      <a:solidFill>
                        <a:schemeClr val="tx1"/>
                      </a:solidFill>
                      <a:prstDash val="solid"/>
                      <a:round/>
                      <a:headEnd type="none" w="med" len="med"/>
                      <a:tailEnd type="none" w="med" len="med"/>
                    </a:lnL>
                    <a:solidFill>
                      <a:schemeClr val="bg1">
                        <a:lumMod val="75000"/>
                      </a:schemeClr>
                    </a:solidFill>
                  </a:tcPr>
                </a:tc>
                <a:tc>
                  <a:txBody>
                    <a:bodyPr/>
                    <a:lstStyle/>
                    <a:p>
                      <a:pPr algn="l" fontAlgn="ctr"/>
                      <a:r>
                        <a:rPr lang="zh-CN" altLang="en-US" sz="1100" u="none" strike="noStrike" dirty="0">
                          <a:effectLst/>
                        </a:rPr>
                        <a:t>国庆放假</a:t>
                      </a:r>
                      <a:endParaRPr lang="zh-CN" altLang="en-US" sz="11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6562" marR="6562" marT="6562" marB="0" anchor="ctr">
                    <a:solidFill>
                      <a:schemeClr val="bg1">
                        <a:lumMod val="75000"/>
                      </a:schemeClr>
                    </a:solidFill>
                  </a:tcPr>
                </a:tc>
                <a:tc>
                  <a:txBody>
                    <a:bodyPr/>
                    <a:lstStyle/>
                    <a:p>
                      <a:pPr algn="l" fontAlgn="ctr"/>
                      <a:r>
                        <a:rPr lang="zh-CN" altLang="en-US" sz="1100" u="none" strike="noStrike" dirty="0">
                          <a:effectLst/>
                        </a:rPr>
                        <a:t>　</a:t>
                      </a:r>
                      <a:endParaRPr lang="zh-CN" altLang="en-US" sz="11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6562" marR="6562" marT="6562" marB="0" anchor="ctr">
                    <a:lnR w="12700" cap="flat" cmpd="sng" algn="ctr">
                      <a:solidFill>
                        <a:schemeClr val="tx1"/>
                      </a:solidFill>
                      <a:prstDash val="solid"/>
                      <a:round/>
                      <a:headEnd type="none" w="med" len="med"/>
                      <a:tailEnd type="none" w="med" len="med"/>
                    </a:lnR>
                    <a:solidFill>
                      <a:schemeClr val="bg1">
                        <a:lumMod val="75000"/>
                      </a:schemeClr>
                    </a:solidFill>
                  </a:tcPr>
                </a:tc>
                <a:tc>
                  <a:txBody>
                    <a:bodyPr/>
                    <a:lstStyle/>
                    <a:p>
                      <a:pPr algn="ctr" fontAlgn="ctr"/>
                      <a:r>
                        <a:rPr lang="en-US" altLang="zh-CN" sz="1100" u="none" strike="noStrike" dirty="0">
                          <a:solidFill>
                            <a:srgbClr val="C00000"/>
                          </a:solidFill>
                          <a:effectLst/>
                        </a:rPr>
                        <a:t>10</a:t>
                      </a:r>
                      <a:r>
                        <a:rPr lang="zh-CN" altLang="en-US" sz="1100" u="none" strike="noStrike" dirty="0">
                          <a:solidFill>
                            <a:srgbClr val="C00000"/>
                          </a:solidFill>
                          <a:effectLst/>
                        </a:rPr>
                        <a:t>月</a:t>
                      </a:r>
                      <a:r>
                        <a:rPr lang="en-US" altLang="zh-CN" sz="1100" u="none" strike="noStrike" dirty="0">
                          <a:solidFill>
                            <a:srgbClr val="C00000"/>
                          </a:solidFill>
                          <a:effectLst/>
                        </a:rPr>
                        <a:t>8</a:t>
                      </a:r>
                      <a:r>
                        <a:rPr lang="zh-CN" altLang="en-US" sz="1100" u="none" strike="noStrike" dirty="0">
                          <a:solidFill>
                            <a:srgbClr val="C00000"/>
                          </a:solidFill>
                          <a:effectLst/>
                        </a:rPr>
                        <a:t>日</a:t>
                      </a:r>
                      <a:endParaRPr lang="zh-CN" altLang="en-US" sz="1100" b="0" i="0" u="none" strike="noStrike" dirty="0">
                        <a:solidFill>
                          <a:srgbClr val="C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6562" marR="6562" marT="6562" marB="0" anchor="ctr">
                    <a:lnL w="12700" cap="flat" cmpd="sng" algn="ctr">
                      <a:solidFill>
                        <a:schemeClr val="tx1"/>
                      </a:solidFill>
                      <a:prstDash val="solid"/>
                      <a:round/>
                      <a:headEnd type="none" w="med" len="med"/>
                      <a:tailEnd type="none" w="med" len="med"/>
                    </a:lnL>
                    <a:solidFill>
                      <a:schemeClr val="bg1">
                        <a:lumMod val="75000"/>
                      </a:schemeClr>
                    </a:solidFill>
                  </a:tcPr>
                </a:tc>
                <a:tc>
                  <a:txBody>
                    <a:bodyPr/>
                    <a:lstStyle/>
                    <a:p>
                      <a:pPr algn="ctr" fontAlgn="ctr"/>
                      <a:r>
                        <a:rPr lang="zh-CN" altLang="en-US" sz="1100" u="none" strike="noStrike" dirty="0">
                          <a:solidFill>
                            <a:srgbClr val="C00000"/>
                          </a:solidFill>
                          <a:effectLst/>
                        </a:rPr>
                        <a:t>国庆放假</a:t>
                      </a:r>
                      <a:endParaRPr lang="zh-CN" altLang="en-US" sz="1100" b="0" i="0" u="none" strike="noStrike" dirty="0">
                        <a:solidFill>
                          <a:srgbClr val="C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6562" marR="6562" marT="6562" marB="0" anchor="ctr">
                    <a:lnR w="12700" cap="flat" cmpd="sng" algn="ctr">
                      <a:solidFill>
                        <a:schemeClr val="tx1"/>
                      </a:solidFill>
                      <a:prstDash val="solid"/>
                      <a:round/>
                      <a:headEnd type="none" w="med" len="med"/>
                      <a:tailEnd type="none" w="med" len="med"/>
                    </a:lnR>
                    <a:solidFill>
                      <a:schemeClr val="bg1">
                        <a:lumMod val="75000"/>
                      </a:schemeClr>
                    </a:solidFill>
                  </a:tcPr>
                </a:tc>
                <a:tc>
                  <a:txBody>
                    <a:bodyPr/>
                    <a:lstStyle/>
                    <a:p>
                      <a:pPr algn="ctr" fontAlgn="ctr"/>
                      <a:r>
                        <a:rPr lang="en-US" altLang="zh-CN" sz="1100" u="none" strike="noStrike" dirty="0">
                          <a:effectLst/>
                        </a:rPr>
                        <a:t>10</a:t>
                      </a:r>
                      <a:r>
                        <a:rPr lang="zh-CN" altLang="en-US" sz="1100" u="none" strike="noStrike" dirty="0">
                          <a:effectLst/>
                        </a:rPr>
                        <a:t>月</a:t>
                      </a:r>
                      <a:r>
                        <a:rPr lang="en-US" altLang="zh-CN" sz="1100" u="none" strike="noStrike" dirty="0">
                          <a:effectLst/>
                        </a:rPr>
                        <a:t>9</a:t>
                      </a:r>
                      <a:r>
                        <a:rPr lang="zh-CN" altLang="en-US" sz="1100" u="none" strike="noStrike" dirty="0">
                          <a:effectLst/>
                        </a:rPr>
                        <a:t>日</a:t>
                      </a:r>
                      <a:endParaRPr lang="zh-CN" altLang="en-US" sz="11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6562" marR="6562" marT="6562" marB="0" anchor="ctr">
                    <a:lnL w="12700" cap="flat" cmpd="sng" algn="ctr">
                      <a:solidFill>
                        <a:schemeClr val="tx1"/>
                      </a:solidFill>
                      <a:prstDash val="solid"/>
                      <a:round/>
                      <a:headEnd type="none" w="med" len="med"/>
                      <a:tailEnd type="none" w="med" len="med"/>
                    </a:lnL>
                  </a:tcPr>
                </a:tc>
                <a:tc>
                  <a:txBody>
                    <a:bodyPr/>
                    <a:lstStyle/>
                    <a:p>
                      <a:pPr algn="ctr" fontAlgn="ctr"/>
                      <a:r>
                        <a:rPr lang="en-US" altLang="zh-CN" sz="1100" u="none" strike="noStrike" dirty="0">
                          <a:effectLst/>
                        </a:rPr>
                        <a:t>8</a:t>
                      </a:r>
                      <a:endParaRPr lang="en-US" altLang="zh-CN" sz="11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6562" marR="6562" marT="6562" marB="0" anchor="ctr"/>
                </a:tc>
                <a:tc>
                  <a:txBody>
                    <a:bodyPr/>
                    <a:lstStyle/>
                    <a:p>
                      <a:pPr algn="l" fontAlgn="ctr"/>
                      <a:r>
                        <a:rPr lang="en-US" sz="1100" u="none" strike="noStrike">
                          <a:effectLst/>
                        </a:rPr>
                        <a:t>Machine Prog: Advanced</a:t>
                      </a:r>
                      <a:endParaRPr lang="en-US" sz="1100" b="0" i="0" u="none" strike="noStrike">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6562" marR="6562" marT="6562" marB="0" anchor="ctr">
                    <a:lnR w="12700" cap="flat" cmpd="sng" algn="ctr">
                      <a:solidFill>
                        <a:schemeClr val="tx1"/>
                      </a:solidFill>
                      <a:prstDash val="solid"/>
                      <a:round/>
                      <a:headEnd type="none" w="med" len="med"/>
                      <a:tailEnd type="none" w="med" len="med"/>
                    </a:lnR>
                  </a:tcPr>
                </a:tc>
                <a:tc>
                  <a:txBody>
                    <a:bodyPr/>
                    <a:lstStyle/>
                    <a:p>
                      <a:pPr algn="l" fontAlgn="ctr"/>
                      <a:r>
                        <a:rPr lang="en-US" sz="1100" u="none" strike="noStrike" dirty="0">
                          <a:solidFill>
                            <a:srgbClr val="0070C0"/>
                          </a:solidFill>
                          <a:effectLst/>
                        </a:rPr>
                        <a:t>L3 attack（</a:t>
                      </a:r>
                      <a:r>
                        <a:rPr lang="zh-CN" altLang="en-US" sz="1100" u="none" strike="noStrike" dirty="0">
                          <a:solidFill>
                            <a:srgbClr val="0070C0"/>
                          </a:solidFill>
                          <a:effectLst/>
                        </a:rPr>
                        <a:t>周四）</a:t>
                      </a:r>
                      <a:endParaRPr lang="zh-CN" altLang="en-US" sz="1100" b="0" i="0" u="none" strike="noStrike" dirty="0">
                        <a:solidFill>
                          <a:srgbClr val="0070C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6562" marR="6562" marT="656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r>
              <a:tr h="274143">
                <a:tc>
                  <a:txBody>
                    <a:bodyPr/>
                    <a:lstStyle/>
                    <a:p>
                      <a:pPr algn="ctr" fontAlgn="ctr"/>
                      <a:r>
                        <a:rPr lang="zh-CN" altLang="en-US" sz="1100" b="1" u="none" strike="noStrike" dirty="0">
                          <a:effectLst/>
                        </a:rPr>
                        <a:t>第</a:t>
                      </a:r>
                      <a:r>
                        <a:rPr lang="en-US" altLang="zh-CN" sz="1100" b="1" u="none" strike="noStrike" dirty="0">
                          <a:effectLst/>
                        </a:rPr>
                        <a:t>6</a:t>
                      </a:r>
                      <a:r>
                        <a:rPr lang="zh-CN" altLang="en-US" sz="1100" b="1" u="none" strike="noStrike" dirty="0">
                          <a:effectLst/>
                        </a:rPr>
                        <a:t>周</a:t>
                      </a:r>
                      <a:endParaRPr lang="zh-CN" altLang="en-US" sz="1100" b="1"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6562" marR="6562" marT="656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ctr"/>
                      <a:r>
                        <a:rPr lang="en-US" altLang="zh-CN" sz="1100" u="none" strike="noStrike" dirty="0">
                          <a:effectLst/>
                        </a:rPr>
                        <a:t>10</a:t>
                      </a:r>
                      <a:r>
                        <a:rPr lang="zh-CN" altLang="en-US" sz="1100" u="none" strike="noStrike" dirty="0">
                          <a:effectLst/>
                        </a:rPr>
                        <a:t>月</a:t>
                      </a:r>
                      <a:r>
                        <a:rPr lang="en-US" altLang="zh-CN" sz="1100" u="none" strike="noStrike" dirty="0">
                          <a:effectLst/>
                        </a:rPr>
                        <a:t>13</a:t>
                      </a:r>
                      <a:r>
                        <a:rPr lang="zh-CN" altLang="en-US" sz="1100" u="none" strike="noStrike" dirty="0">
                          <a:effectLst/>
                        </a:rPr>
                        <a:t>日</a:t>
                      </a:r>
                      <a:endParaRPr lang="zh-CN" altLang="en-US" sz="11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6562" marR="6562" marT="6562" marB="0" anchor="ctr">
                    <a:lnL w="12700" cap="flat" cmpd="sng" algn="ctr">
                      <a:solidFill>
                        <a:schemeClr val="tx1"/>
                      </a:solidFill>
                      <a:prstDash val="solid"/>
                      <a:round/>
                      <a:headEnd type="none" w="med" len="med"/>
                      <a:tailEnd type="none" w="med" len="med"/>
                    </a:lnL>
                    <a:solidFill>
                      <a:srgbClr val="FFC000"/>
                    </a:solidFill>
                  </a:tcPr>
                </a:tc>
                <a:tc>
                  <a:txBody>
                    <a:bodyPr/>
                    <a:lstStyle/>
                    <a:p>
                      <a:pPr algn="ctr" fontAlgn="ctr"/>
                      <a:r>
                        <a:rPr lang="en-US" altLang="zh-CN" sz="1100" u="none" strike="noStrike" dirty="0">
                          <a:effectLst/>
                        </a:rPr>
                        <a:t>9</a:t>
                      </a:r>
                      <a:endParaRPr lang="en-US" altLang="zh-CN" sz="11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6562" marR="6562" marT="6562" marB="0" anchor="ctr">
                    <a:solidFill>
                      <a:srgbClr val="FFC000"/>
                    </a:solidFill>
                  </a:tcPr>
                </a:tc>
                <a:tc>
                  <a:txBody>
                    <a:bodyPr/>
                    <a:lstStyle/>
                    <a:p>
                      <a:pPr algn="l" fontAlgn="ctr"/>
                      <a:r>
                        <a:rPr lang="zh-CN" altLang="en-US" sz="1100" u="none" strike="noStrike" dirty="0">
                          <a:effectLst/>
                        </a:rPr>
                        <a:t>阶段测验</a:t>
                      </a:r>
                      <a:r>
                        <a:rPr lang="en-US" altLang="zh-CN" sz="1100" u="none" strike="noStrike" dirty="0">
                          <a:effectLst/>
                        </a:rPr>
                        <a:t>1</a:t>
                      </a:r>
                      <a:r>
                        <a:rPr lang="zh-CN" altLang="en-US" sz="1100" u="none" strike="noStrike" dirty="0">
                          <a:effectLst/>
                        </a:rPr>
                        <a:t>（第</a:t>
                      </a:r>
                      <a:r>
                        <a:rPr lang="en-US" altLang="zh-CN" sz="1100" u="none" strike="noStrike" dirty="0">
                          <a:effectLst/>
                        </a:rPr>
                        <a:t>1~8</a:t>
                      </a:r>
                      <a:r>
                        <a:rPr lang="zh-CN" altLang="en-US" sz="1100" u="none" strike="noStrike" dirty="0">
                          <a:effectLst/>
                        </a:rPr>
                        <a:t>课）</a:t>
                      </a:r>
                      <a:endParaRPr lang="zh-CN" altLang="en-US" sz="1100" b="1"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6562" marR="6562" marT="6562" marB="0" anchor="ctr">
                    <a:lnR w="12700" cap="flat" cmpd="sng" algn="ctr">
                      <a:solidFill>
                        <a:schemeClr val="tx1"/>
                      </a:solidFill>
                      <a:prstDash val="solid"/>
                      <a:round/>
                      <a:headEnd type="none" w="med" len="med"/>
                      <a:tailEnd type="none" w="med" len="med"/>
                    </a:lnR>
                    <a:solidFill>
                      <a:srgbClr val="FFC000"/>
                    </a:solidFill>
                  </a:tcPr>
                </a:tc>
                <a:tc>
                  <a:txBody>
                    <a:bodyPr/>
                    <a:lstStyle/>
                    <a:p>
                      <a:pPr algn="ctr" fontAlgn="ctr"/>
                      <a:r>
                        <a:rPr lang="en-US" altLang="zh-CN" sz="1100" u="none" strike="noStrike">
                          <a:solidFill>
                            <a:srgbClr val="C00000"/>
                          </a:solidFill>
                          <a:effectLst/>
                        </a:rPr>
                        <a:t>10</a:t>
                      </a:r>
                      <a:r>
                        <a:rPr lang="zh-CN" altLang="en-US" sz="1100" u="none" strike="noStrike">
                          <a:solidFill>
                            <a:srgbClr val="C00000"/>
                          </a:solidFill>
                          <a:effectLst/>
                        </a:rPr>
                        <a:t>月</a:t>
                      </a:r>
                      <a:r>
                        <a:rPr lang="en-US" altLang="zh-CN" sz="1100" u="none" strike="noStrike">
                          <a:solidFill>
                            <a:srgbClr val="C00000"/>
                          </a:solidFill>
                          <a:effectLst/>
                        </a:rPr>
                        <a:t>15</a:t>
                      </a:r>
                      <a:r>
                        <a:rPr lang="zh-CN" altLang="en-US" sz="1100" u="none" strike="noStrike">
                          <a:solidFill>
                            <a:srgbClr val="C00000"/>
                          </a:solidFill>
                          <a:effectLst/>
                        </a:rPr>
                        <a:t>日</a:t>
                      </a:r>
                      <a:endParaRPr lang="zh-CN" altLang="en-US" sz="1100" b="0" i="0" u="none" strike="noStrike">
                        <a:solidFill>
                          <a:srgbClr val="C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6562" marR="6562" marT="6562" marB="0" anchor="ctr">
                    <a:lnL w="12700" cap="flat" cmpd="sng" algn="ctr">
                      <a:solidFill>
                        <a:schemeClr val="tx1"/>
                      </a:solidFill>
                      <a:prstDash val="solid"/>
                      <a:round/>
                      <a:headEnd type="none" w="med" len="med"/>
                      <a:tailEnd type="none" w="med" len="med"/>
                    </a:lnL>
                  </a:tcPr>
                </a:tc>
                <a:tc>
                  <a:txBody>
                    <a:bodyPr/>
                    <a:lstStyle/>
                    <a:p>
                      <a:pPr algn="ctr" fontAlgn="ctr"/>
                      <a:r>
                        <a:rPr lang="en-US" altLang="zh-CN" sz="1100" u="none" strike="noStrike" dirty="0">
                          <a:solidFill>
                            <a:srgbClr val="C00000"/>
                          </a:solidFill>
                          <a:effectLst/>
                        </a:rPr>
                        <a:t>4</a:t>
                      </a:r>
                      <a:endParaRPr lang="en-US" altLang="zh-CN" sz="1100" b="0" i="0" u="none" strike="noStrike" dirty="0">
                        <a:solidFill>
                          <a:srgbClr val="C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6562" marR="6562" marT="6562" marB="0" anchor="ctr">
                    <a:lnR w="12700" cap="flat" cmpd="sng" algn="ctr">
                      <a:solidFill>
                        <a:schemeClr val="tx1"/>
                      </a:solidFill>
                      <a:prstDash val="solid"/>
                      <a:round/>
                      <a:headEnd type="none" w="med" len="med"/>
                      <a:tailEnd type="none" w="med" len="med"/>
                    </a:lnR>
                  </a:tcPr>
                </a:tc>
                <a:tc>
                  <a:txBody>
                    <a:bodyPr/>
                    <a:lstStyle/>
                    <a:p>
                      <a:pPr algn="ctr" fontAlgn="ctr"/>
                      <a:r>
                        <a:rPr lang="en-US" altLang="zh-CN" sz="1100" u="none" strike="noStrike" dirty="0">
                          <a:effectLst/>
                        </a:rPr>
                        <a:t>10</a:t>
                      </a:r>
                      <a:r>
                        <a:rPr lang="zh-CN" altLang="en-US" sz="1100" u="none" strike="noStrike" dirty="0">
                          <a:effectLst/>
                        </a:rPr>
                        <a:t>月</a:t>
                      </a:r>
                      <a:r>
                        <a:rPr lang="en-US" altLang="zh-CN" sz="1100" u="none" strike="noStrike" dirty="0">
                          <a:effectLst/>
                        </a:rPr>
                        <a:t>16</a:t>
                      </a:r>
                      <a:r>
                        <a:rPr lang="zh-CN" altLang="en-US" sz="1100" u="none" strike="noStrike" dirty="0">
                          <a:effectLst/>
                        </a:rPr>
                        <a:t>日</a:t>
                      </a:r>
                      <a:endParaRPr lang="zh-CN" altLang="en-US" sz="11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6562" marR="6562" marT="6562" marB="0" anchor="ctr">
                    <a:lnL w="12700" cap="flat" cmpd="sng" algn="ctr">
                      <a:solidFill>
                        <a:schemeClr val="tx1"/>
                      </a:solidFill>
                      <a:prstDash val="solid"/>
                      <a:round/>
                      <a:headEnd type="none" w="med" len="med"/>
                      <a:tailEnd type="none" w="med" len="med"/>
                    </a:lnL>
                  </a:tcPr>
                </a:tc>
                <a:tc>
                  <a:txBody>
                    <a:bodyPr/>
                    <a:lstStyle/>
                    <a:p>
                      <a:pPr algn="ctr" fontAlgn="ctr"/>
                      <a:r>
                        <a:rPr lang="en-US" altLang="zh-CN" sz="1100" u="none" strike="noStrike">
                          <a:effectLst/>
                        </a:rPr>
                        <a:t>10</a:t>
                      </a:r>
                      <a:endParaRPr lang="en-US" altLang="zh-CN" sz="1100" b="0" i="0" u="none" strike="noStrike">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6562" marR="6562" marT="6562" marB="0" anchor="ctr"/>
                </a:tc>
                <a:tc>
                  <a:txBody>
                    <a:bodyPr/>
                    <a:lstStyle/>
                    <a:p>
                      <a:pPr algn="l" fontAlgn="ctr"/>
                      <a:r>
                        <a:rPr lang="en-US" sz="1100" u="none" strike="noStrike" dirty="0">
                          <a:effectLst/>
                        </a:rPr>
                        <a:t>Processor Arch: </a:t>
                      </a:r>
                      <a:r>
                        <a:rPr lang="en-US" sz="1100" u="none" strike="noStrike" dirty="0" err="1">
                          <a:effectLst/>
                        </a:rPr>
                        <a:t>ISA&amp;Logic</a:t>
                      </a:r>
                      <a:endParaRPr lang="en-US" sz="11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6562" marR="6562" marT="6562" marB="0" anchor="ctr">
                    <a:lnR w="12700" cap="flat" cmpd="sng" algn="ctr">
                      <a:solidFill>
                        <a:schemeClr val="tx1"/>
                      </a:solidFill>
                      <a:prstDash val="solid"/>
                      <a:round/>
                      <a:headEnd type="none" w="med" len="med"/>
                      <a:tailEnd type="none" w="med" len="med"/>
                    </a:lnR>
                  </a:tcPr>
                </a:tc>
                <a:tc>
                  <a:txBody>
                    <a:bodyPr/>
                    <a:lstStyle/>
                    <a:p>
                      <a:pPr algn="l" fontAlgn="ctr"/>
                      <a:r>
                        <a:rPr lang="zh-CN" altLang="en-US" sz="1100" u="none" strike="noStrike" dirty="0">
                          <a:solidFill>
                            <a:srgbClr val="0070C0"/>
                          </a:solidFill>
                          <a:effectLst/>
                        </a:rPr>
                        <a:t>　</a:t>
                      </a:r>
                      <a:endParaRPr lang="zh-CN" altLang="en-US" sz="1100" b="0" i="0" u="none" strike="noStrike" dirty="0">
                        <a:solidFill>
                          <a:srgbClr val="0070C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6562" marR="6562" marT="656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r>
              <a:tr h="274143">
                <a:tc>
                  <a:txBody>
                    <a:bodyPr/>
                    <a:lstStyle/>
                    <a:p>
                      <a:pPr algn="ctr" fontAlgn="ctr"/>
                      <a:r>
                        <a:rPr lang="zh-CN" altLang="en-US" sz="1100" b="1" u="none" strike="noStrike" dirty="0">
                          <a:effectLst/>
                        </a:rPr>
                        <a:t>第</a:t>
                      </a:r>
                      <a:r>
                        <a:rPr lang="en-US" altLang="zh-CN" sz="1100" b="1" u="none" strike="noStrike" dirty="0">
                          <a:effectLst/>
                        </a:rPr>
                        <a:t>7</a:t>
                      </a:r>
                      <a:r>
                        <a:rPr lang="zh-CN" altLang="en-US" sz="1100" b="1" u="none" strike="noStrike" dirty="0">
                          <a:effectLst/>
                        </a:rPr>
                        <a:t>周</a:t>
                      </a:r>
                      <a:endParaRPr lang="zh-CN" altLang="en-US" sz="1100" b="1"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6562" marR="6562" marT="656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ctr"/>
                      <a:r>
                        <a:rPr lang="en-US" altLang="zh-CN" sz="1100" u="none" strike="noStrike">
                          <a:effectLst/>
                        </a:rPr>
                        <a:t>10</a:t>
                      </a:r>
                      <a:r>
                        <a:rPr lang="zh-CN" altLang="en-US" sz="1100" u="none" strike="noStrike">
                          <a:effectLst/>
                        </a:rPr>
                        <a:t>月</a:t>
                      </a:r>
                      <a:r>
                        <a:rPr lang="en-US" altLang="zh-CN" sz="1100" u="none" strike="noStrike">
                          <a:effectLst/>
                        </a:rPr>
                        <a:t>20</a:t>
                      </a:r>
                      <a:r>
                        <a:rPr lang="zh-CN" altLang="en-US" sz="1100" u="none" strike="noStrike">
                          <a:effectLst/>
                        </a:rPr>
                        <a:t>日</a:t>
                      </a:r>
                      <a:endParaRPr lang="zh-CN" altLang="en-US" sz="1100" b="0" i="0" u="none" strike="noStrike">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6562" marR="6562" marT="6562" marB="0" anchor="ctr">
                    <a:lnL w="12700" cap="flat" cmpd="sng" algn="ctr">
                      <a:solidFill>
                        <a:schemeClr val="tx1"/>
                      </a:solidFill>
                      <a:prstDash val="solid"/>
                      <a:round/>
                      <a:headEnd type="none" w="med" len="med"/>
                      <a:tailEnd type="none" w="med" len="med"/>
                    </a:lnL>
                  </a:tcPr>
                </a:tc>
                <a:tc>
                  <a:txBody>
                    <a:bodyPr/>
                    <a:lstStyle/>
                    <a:p>
                      <a:pPr algn="ctr" fontAlgn="ctr"/>
                      <a:r>
                        <a:rPr lang="en-US" altLang="zh-CN" sz="1100" u="none" strike="noStrike">
                          <a:effectLst/>
                        </a:rPr>
                        <a:t>11</a:t>
                      </a:r>
                      <a:endParaRPr lang="en-US" altLang="zh-CN" sz="1100" b="0" i="0" u="none" strike="noStrike">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6562" marR="6562" marT="6562" marB="0" anchor="ctr"/>
                </a:tc>
                <a:tc>
                  <a:txBody>
                    <a:bodyPr/>
                    <a:lstStyle/>
                    <a:p>
                      <a:pPr algn="l" fontAlgn="ctr"/>
                      <a:r>
                        <a:rPr lang="en-US" sz="1100" u="none" strike="noStrike" dirty="0">
                          <a:effectLst/>
                        </a:rPr>
                        <a:t>Processor Arch: Sequential</a:t>
                      </a:r>
                      <a:endParaRPr lang="en-US" sz="11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6562" marR="6562" marT="6562" marB="0" anchor="ctr">
                    <a:lnR w="12700" cap="flat" cmpd="sng" algn="ctr">
                      <a:solidFill>
                        <a:schemeClr val="tx1"/>
                      </a:solidFill>
                      <a:prstDash val="solid"/>
                      <a:round/>
                      <a:headEnd type="none" w="med" len="med"/>
                      <a:tailEnd type="none" w="med" len="med"/>
                    </a:lnR>
                  </a:tcPr>
                </a:tc>
                <a:tc>
                  <a:txBody>
                    <a:bodyPr/>
                    <a:lstStyle/>
                    <a:p>
                      <a:pPr algn="ctr" fontAlgn="ctr"/>
                      <a:r>
                        <a:rPr lang="en-US" altLang="zh-CN" sz="1100" u="none" strike="noStrike">
                          <a:solidFill>
                            <a:srgbClr val="C00000"/>
                          </a:solidFill>
                          <a:effectLst/>
                        </a:rPr>
                        <a:t>10</a:t>
                      </a:r>
                      <a:r>
                        <a:rPr lang="zh-CN" altLang="en-US" sz="1100" u="none" strike="noStrike">
                          <a:solidFill>
                            <a:srgbClr val="C00000"/>
                          </a:solidFill>
                          <a:effectLst/>
                        </a:rPr>
                        <a:t>月</a:t>
                      </a:r>
                      <a:r>
                        <a:rPr lang="en-US" altLang="zh-CN" sz="1100" u="none" strike="noStrike">
                          <a:solidFill>
                            <a:srgbClr val="C00000"/>
                          </a:solidFill>
                          <a:effectLst/>
                        </a:rPr>
                        <a:t>22</a:t>
                      </a:r>
                      <a:r>
                        <a:rPr lang="zh-CN" altLang="en-US" sz="1100" u="none" strike="noStrike">
                          <a:solidFill>
                            <a:srgbClr val="C00000"/>
                          </a:solidFill>
                          <a:effectLst/>
                        </a:rPr>
                        <a:t>日</a:t>
                      </a:r>
                      <a:endParaRPr lang="zh-CN" altLang="en-US" sz="1100" b="0" i="0" u="none" strike="noStrike">
                        <a:solidFill>
                          <a:srgbClr val="C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6562" marR="6562" marT="6562" marB="0" anchor="ctr">
                    <a:lnL w="12700" cap="flat" cmpd="sng" algn="ctr">
                      <a:solidFill>
                        <a:schemeClr val="tx1"/>
                      </a:solidFill>
                      <a:prstDash val="solid"/>
                      <a:round/>
                      <a:headEnd type="none" w="med" len="med"/>
                      <a:tailEnd type="none" w="med" len="med"/>
                    </a:lnL>
                  </a:tcPr>
                </a:tc>
                <a:tc>
                  <a:txBody>
                    <a:bodyPr/>
                    <a:lstStyle/>
                    <a:p>
                      <a:pPr algn="ctr" fontAlgn="ctr"/>
                      <a:r>
                        <a:rPr lang="en-US" altLang="zh-CN" sz="1100" u="none" strike="noStrike" dirty="0">
                          <a:solidFill>
                            <a:srgbClr val="C00000"/>
                          </a:solidFill>
                          <a:effectLst/>
                        </a:rPr>
                        <a:t>5</a:t>
                      </a:r>
                      <a:endParaRPr lang="en-US" altLang="zh-CN" sz="1100" b="0" i="0" u="none" strike="noStrike" dirty="0">
                        <a:solidFill>
                          <a:srgbClr val="C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6562" marR="6562" marT="6562" marB="0" anchor="ctr">
                    <a:lnR w="12700" cap="flat" cmpd="sng" algn="ctr">
                      <a:solidFill>
                        <a:schemeClr val="tx1"/>
                      </a:solidFill>
                      <a:prstDash val="solid"/>
                      <a:round/>
                      <a:headEnd type="none" w="med" len="med"/>
                      <a:tailEnd type="none" w="med" len="med"/>
                    </a:lnR>
                  </a:tcPr>
                </a:tc>
                <a:tc>
                  <a:txBody>
                    <a:bodyPr/>
                    <a:lstStyle/>
                    <a:p>
                      <a:pPr algn="ctr" fontAlgn="ctr"/>
                      <a:r>
                        <a:rPr lang="en-US" altLang="zh-CN" sz="1100" u="none" strike="noStrike">
                          <a:effectLst/>
                        </a:rPr>
                        <a:t>10</a:t>
                      </a:r>
                      <a:r>
                        <a:rPr lang="zh-CN" altLang="en-US" sz="1100" u="none" strike="noStrike">
                          <a:effectLst/>
                        </a:rPr>
                        <a:t>月</a:t>
                      </a:r>
                      <a:r>
                        <a:rPr lang="en-US" altLang="zh-CN" sz="1100" u="none" strike="noStrike">
                          <a:effectLst/>
                        </a:rPr>
                        <a:t>23</a:t>
                      </a:r>
                      <a:r>
                        <a:rPr lang="zh-CN" altLang="en-US" sz="1100" u="none" strike="noStrike">
                          <a:effectLst/>
                        </a:rPr>
                        <a:t>日</a:t>
                      </a:r>
                      <a:endParaRPr lang="zh-CN" altLang="en-US" sz="1100" b="0" i="0" u="none" strike="noStrike">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6562" marR="6562" marT="6562" marB="0" anchor="ctr">
                    <a:lnL w="12700" cap="flat" cmpd="sng" algn="ctr">
                      <a:solidFill>
                        <a:schemeClr val="tx1"/>
                      </a:solidFill>
                      <a:prstDash val="solid"/>
                      <a:round/>
                      <a:headEnd type="none" w="med" len="med"/>
                      <a:tailEnd type="none" w="med" len="med"/>
                    </a:lnL>
                  </a:tcPr>
                </a:tc>
                <a:tc>
                  <a:txBody>
                    <a:bodyPr/>
                    <a:lstStyle/>
                    <a:p>
                      <a:pPr algn="ctr" fontAlgn="ctr"/>
                      <a:r>
                        <a:rPr lang="en-US" altLang="zh-CN" sz="1100" u="none" strike="noStrike" dirty="0">
                          <a:effectLst/>
                        </a:rPr>
                        <a:t>12</a:t>
                      </a:r>
                      <a:endParaRPr lang="en-US" altLang="zh-CN" sz="11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6562" marR="6562" marT="6562" marB="0" anchor="ctr"/>
                </a:tc>
                <a:tc>
                  <a:txBody>
                    <a:bodyPr/>
                    <a:lstStyle/>
                    <a:p>
                      <a:pPr algn="l" fontAlgn="ctr"/>
                      <a:r>
                        <a:rPr lang="en-US" sz="1100" u="none" strike="noStrike" dirty="0">
                          <a:effectLst/>
                        </a:rPr>
                        <a:t>Processor Arch: Pipelined</a:t>
                      </a:r>
                      <a:endParaRPr lang="en-US" sz="11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6562" marR="6562" marT="6562" marB="0" anchor="ctr">
                    <a:lnR w="12700" cap="flat" cmpd="sng" algn="ctr">
                      <a:solidFill>
                        <a:schemeClr val="tx1"/>
                      </a:solidFill>
                      <a:prstDash val="solid"/>
                      <a:round/>
                      <a:headEnd type="none" w="med" len="med"/>
                      <a:tailEnd type="none" w="med" len="med"/>
                    </a:lnR>
                  </a:tcPr>
                </a:tc>
                <a:tc>
                  <a:txBody>
                    <a:bodyPr/>
                    <a:lstStyle/>
                    <a:p>
                      <a:pPr algn="l" fontAlgn="ctr"/>
                      <a:r>
                        <a:rPr lang="en-US" sz="1100" u="none" strike="noStrike" dirty="0">
                          <a:solidFill>
                            <a:srgbClr val="0070C0"/>
                          </a:solidFill>
                          <a:effectLst/>
                        </a:rPr>
                        <a:t>L4 arch（</a:t>
                      </a:r>
                      <a:r>
                        <a:rPr lang="zh-CN" altLang="en-US" sz="1100" u="none" strike="noStrike" dirty="0">
                          <a:solidFill>
                            <a:srgbClr val="0070C0"/>
                          </a:solidFill>
                          <a:effectLst/>
                        </a:rPr>
                        <a:t>周一）</a:t>
                      </a:r>
                      <a:endParaRPr lang="zh-CN" altLang="en-US" sz="1100" b="0" i="0" u="none" strike="noStrike" dirty="0">
                        <a:solidFill>
                          <a:srgbClr val="0070C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6562" marR="6562" marT="656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r>
              <a:tr h="274143">
                <a:tc>
                  <a:txBody>
                    <a:bodyPr/>
                    <a:lstStyle/>
                    <a:p>
                      <a:pPr algn="ctr" fontAlgn="ctr"/>
                      <a:r>
                        <a:rPr lang="zh-CN" altLang="en-US" sz="1100" b="1" u="none" strike="noStrike" dirty="0">
                          <a:effectLst/>
                        </a:rPr>
                        <a:t>第</a:t>
                      </a:r>
                      <a:r>
                        <a:rPr lang="en-US" altLang="zh-CN" sz="1100" b="1" u="none" strike="noStrike" dirty="0">
                          <a:effectLst/>
                        </a:rPr>
                        <a:t>8</a:t>
                      </a:r>
                      <a:r>
                        <a:rPr lang="zh-CN" altLang="en-US" sz="1100" b="1" u="none" strike="noStrike" dirty="0">
                          <a:effectLst/>
                        </a:rPr>
                        <a:t>周</a:t>
                      </a:r>
                      <a:endParaRPr lang="zh-CN" altLang="en-US" sz="1100" b="1"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6562" marR="6562" marT="656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ctr"/>
                      <a:r>
                        <a:rPr lang="en-US" altLang="zh-CN" sz="1100" u="none" strike="noStrike">
                          <a:effectLst/>
                        </a:rPr>
                        <a:t>10</a:t>
                      </a:r>
                      <a:r>
                        <a:rPr lang="zh-CN" altLang="en-US" sz="1100" u="none" strike="noStrike">
                          <a:effectLst/>
                        </a:rPr>
                        <a:t>月</a:t>
                      </a:r>
                      <a:r>
                        <a:rPr lang="en-US" altLang="zh-CN" sz="1100" u="none" strike="noStrike">
                          <a:effectLst/>
                        </a:rPr>
                        <a:t>27</a:t>
                      </a:r>
                      <a:r>
                        <a:rPr lang="zh-CN" altLang="en-US" sz="1100" u="none" strike="noStrike">
                          <a:effectLst/>
                        </a:rPr>
                        <a:t>日</a:t>
                      </a:r>
                      <a:endParaRPr lang="zh-CN" altLang="en-US" sz="1100" b="0" i="0" u="none" strike="noStrike">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6562" marR="6562" marT="6562" marB="0" anchor="ctr">
                    <a:lnL w="12700" cap="flat" cmpd="sng" algn="ctr">
                      <a:solidFill>
                        <a:schemeClr val="tx1"/>
                      </a:solidFill>
                      <a:prstDash val="solid"/>
                      <a:round/>
                      <a:headEnd type="none" w="med" len="med"/>
                      <a:tailEnd type="none" w="med" len="med"/>
                    </a:lnL>
                  </a:tcPr>
                </a:tc>
                <a:tc>
                  <a:txBody>
                    <a:bodyPr/>
                    <a:lstStyle/>
                    <a:p>
                      <a:pPr algn="ctr" fontAlgn="ctr"/>
                      <a:r>
                        <a:rPr lang="en-US" altLang="zh-CN" sz="1100" u="none" strike="noStrike">
                          <a:effectLst/>
                        </a:rPr>
                        <a:t>13</a:t>
                      </a:r>
                      <a:endParaRPr lang="en-US" altLang="zh-CN" sz="1100" b="0" i="0" u="none" strike="noStrike">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6562" marR="6562" marT="6562" marB="0" anchor="ctr"/>
                </a:tc>
                <a:tc>
                  <a:txBody>
                    <a:bodyPr/>
                    <a:lstStyle/>
                    <a:p>
                      <a:pPr algn="l" fontAlgn="ctr"/>
                      <a:r>
                        <a:rPr lang="en-US" sz="1100" u="none" strike="noStrike" dirty="0">
                          <a:effectLst/>
                        </a:rPr>
                        <a:t>The Memory Hierarchy</a:t>
                      </a:r>
                      <a:endParaRPr lang="en-US" sz="11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6562" marR="6562" marT="6562" marB="0" anchor="ctr">
                    <a:lnR w="12700" cap="flat" cmpd="sng" algn="ctr">
                      <a:solidFill>
                        <a:schemeClr val="tx1"/>
                      </a:solidFill>
                      <a:prstDash val="solid"/>
                      <a:round/>
                      <a:headEnd type="none" w="med" len="med"/>
                      <a:tailEnd type="none" w="med" len="med"/>
                    </a:lnR>
                  </a:tcPr>
                </a:tc>
                <a:tc>
                  <a:txBody>
                    <a:bodyPr/>
                    <a:lstStyle/>
                    <a:p>
                      <a:pPr algn="ctr" fontAlgn="ctr"/>
                      <a:r>
                        <a:rPr lang="en-US" altLang="zh-CN" sz="1100" u="none" strike="noStrike">
                          <a:solidFill>
                            <a:srgbClr val="C00000"/>
                          </a:solidFill>
                          <a:effectLst/>
                        </a:rPr>
                        <a:t>10</a:t>
                      </a:r>
                      <a:r>
                        <a:rPr lang="zh-CN" altLang="en-US" sz="1100" u="none" strike="noStrike">
                          <a:solidFill>
                            <a:srgbClr val="C00000"/>
                          </a:solidFill>
                          <a:effectLst/>
                        </a:rPr>
                        <a:t>月</a:t>
                      </a:r>
                      <a:r>
                        <a:rPr lang="en-US" altLang="zh-CN" sz="1100" u="none" strike="noStrike">
                          <a:solidFill>
                            <a:srgbClr val="C00000"/>
                          </a:solidFill>
                          <a:effectLst/>
                        </a:rPr>
                        <a:t>29</a:t>
                      </a:r>
                      <a:r>
                        <a:rPr lang="zh-CN" altLang="en-US" sz="1100" u="none" strike="noStrike">
                          <a:solidFill>
                            <a:srgbClr val="C00000"/>
                          </a:solidFill>
                          <a:effectLst/>
                        </a:rPr>
                        <a:t>日</a:t>
                      </a:r>
                      <a:endParaRPr lang="zh-CN" altLang="en-US" sz="1100" b="0" i="0" u="none" strike="noStrike">
                        <a:solidFill>
                          <a:srgbClr val="C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6562" marR="6562" marT="6562" marB="0" anchor="ctr">
                    <a:lnL w="12700" cap="flat" cmpd="sng" algn="ctr">
                      <a:solidFill>
                        <a:schemeClr val="tx1"/>
                      </a:solidFill>
                      <a:prstDash val="solid"/>
                      <a:round/>
                      <a:headEnd type="none" w="med" len="med"/>
                      <a:tailEnd type="none" w="med" len="med"/>
                    </a:lnL>
                  </a:tcPr>
                </a:tc>
                <a:tc>
                  <a:txBody>
                    <a:bodyPr/>
                    <a:lstStyle/>
                    <a:p>
                      <a:pPr algn="ctr" fontAlgn="ctr"/>
                      <a:r>
                        <a:rPr lang="en-US" altLang="zh-CN" sz="1100" u="none" strike="noStrike" dirty="0">
                          <a:solidFill>
                            <a:srgbClr val="C00000"/>
                          </a:solidFill>
                          <a:effectLst/>
                        </a:rPr>
                        <a:t>6</a:t>
                      </a:r>
                      <a:endParaRPr lang="en-US" altLang="zh-CN" sz="1100" b="0" i="0" u="none" strike="noStrike" dirty="0">
                        <a:solidFill>
                          <a:srgbClr val="C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6562" marR="6562" marT="6562" marB="0" anchor="ctr">
                    <a:lnR w="12700" cap="flat" cmpd="sng" algn="ctr">
                      <a:solidFill>
                        <a:schemeClr val="tx1"/>
                      </a:solidFill>
                      <a:prstDash val="solid"/>
                      <a:round/>
                      <a:headEnd type="none" w="med" len="med"/>
                      <a:tailEnd type="none" w="med" len="med"/>
                    </a:lnR>
                  </a:tcPr>
                </a:tc>
                <a:tc>
                  <a:txBody>
                    <a:bodyPr/>
                    <a:lstStyle/>
                    <a:p>
                      <a:pPr algn="ctr" fontAlgn="ctr"/>
                      <a:r>
                        <a:rPr lang="en-US" altLang="zh-CN" sz="1100" u="none" strike="noStrike" dirty="0">
                          <a:effectLst/>
                        </a:rPr>
                        <a:t>10</a:t>
                      </a:r>
                      <a:r>
                        <a:rPr lang="zh-CN" altLang="en-US" sz="1100" u="none" strike="noStrike" dirty="0">
                          <a:effectLst/>
                        </a:rPr>
                        <a:t>月</a:t>
                      </a:r>
                      <a:r>
                        <a:rPr lang="en-US" altLang="zh-CN" sz="1100" u="none" strike="noStrike" dirty="0">
                          <a:effectLst/>
                        </a:rPr>
                        <a:t>30</a:t>
                      </a:r>
                      <a:r>
                        <a:rPr lang="zh-CN" altLang="en-US" sz="1100" u="none" strike="noStrike" dirty="0">
                          <a:effectLst/>
                        </a:rPr>
                        <a:t>日</a:t>
                      </a:r>
                      <a:endParaRPr lang="zh-CN" altLang="en-US" sz="11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6562" marR="6562" marT="6562" marB="0" anchor="ctr">
                    <a:lnL w="12700" cap="flat" cmpd="sng" algn="ctr">
                      <a:solidFill>
                        <a:schemeClr val="tx1"/>
                      </a:solidFill>
                      <a:prstDash val="solid"/>
                      <a:round/>
                      <a:headEnd type="none" w="med" len="med"/>
                      <a:tailEnd type="none" w="med" len="med"/>
                    </a:lnL>
                  </a:tcPr>
                </a:tc>
                <a:tc>
                  <a:txBody>
                    <a:bodyPr/>
                    <a:lstStyle/>
                    <a:p>
                      <a:pPr algn="ctr" fontAlgn="ctr"/>
                      <a:r>
                        <a:rPr lang="en-US" altLang="zh-CN" sz="1100" u="none" strike="noStrike" dirty="0">
                          <a:effectLst/>
                        </a:rPr>
                        <a:t>14</a:t>
                      </a:r>
                      <a:endParaRPr lang="en-US" altLang="zh-CN" sz="11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6562" marR="6562" marT="6562" marB="0" anchor="ctr"/>
                </a:tc>
                <a:tc>
                  <a:txBody>
                    <a:bodyPr/>
                    <a:lstStyle/>
                    <a:p>
                      <a:pPr algn="l" fontAlgn="ctr"/>
                      <a:r>
                        <a:rPr lang="en-US" sz="1100" u="none" strike="noStrike" dirty="0">
                          <a:effectLst/>
                        </a:rPr>
                        <a:t>Cache Memories</a:t>
                      </a:r>
                      <a:endParaRPr lang="en-US" sz="11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6562" marR="6562" marT="6562" marB="0" anchor="ctr">
                    <a:lnR w="12700" cap="flat" cmpd="sng" algn="ctr">
                      <a:solidFill>
                        <a:schemeClr val="tx1"/>
                      </a:solidFill>
                      <a:prstDash val="solid"/>
                      <a:round/>
                      <a:headEnd type="none" w="med" len="med"/>
                      <a:tailEnd type="none" w="med" len="med"/>
                    </a:lnR>
                  </a:tcPr>
                </a:tc>
                <a:tc>
                  <a:txBody>
                    <a:bodyPr/>
                    <a:lstStyle/>
                    <a:p>
                      <a:pPr algn="l" fontAlgn="ctr"/>
                      <a:r>
                        <a:rPr lang="en-US" sz="1100" u="none" strike="noStrike" dirty="0">
                          <a:solidFill>
                            <a:srgbClr val="0070C0"/>
                          </a:solidFill>
                          <a:effectLst/>
                        </a:rPr>
                        <a:t>L5 cache（</a:t>
                      </a:r>
                      <a:r>
                        <a:rPr lang="zh-CN" altLang="en-US" sz="1100" u="none" strike="noStrike" dirty="0">
                          <a:solidFill>
                            <a:srgbClr val="0070C0"/>
                          </a:solidFill>
                          <a:effectLst/>
                        </a:rPr>
                        <a:t>周四）</a:t>
                      </a:r>
                      <a:endParaRPr lang="zh-CN" altLang="en-US" sz="1100" b="0" i="0" u="none" strike="noStrike" dirty="0">
                        <a:solidFill>
                          <a:srgbClr val="0070C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6562" marR="6562" marT="656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r>
              <a:tr h="274143">
                <a:tc>
                  <a:txBody>
                    <a:bodyPr/>
                    <a:lstStyle/>
                    <a:p>
                      <a:pPr algn="ctr" fontAlgn="ctr"/>
                      <a:r>
                        <a:rPr lang="zh-CN" altLang="en-US" sz="1100" b="1" u="none" strike="noStrike" dirty="0">
                          <a:effectLst/>
                        </a:rPr>
                        <a:t>第</a:t>
                      </a:r>
                      <a:r>
                        <a:rPr lang="en-US" altLang="zh-CN" sz="1100" b="1" u="none" strike="noStrike" dirty="0">
                          <a:effectLst/>
                        </a:rPr>
                        <a:t>9</a:t>
                      </a:r>
                      <a:r>
                        <a:rPr lang="zh-CN" altLang="en-US" sz="1100" b="1" u="none" strike="noStrike" dirty="0">
                          <a:effectLst/>
                        </a:rPr>
                        <a:t>周</a:t>
                      </a:r>
                      <a:endParaRPr lang="zh-CN" altLang="en-US" sz="1100" b="1"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6562" marR="6562" marT="656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ctr"/>
                      <a:r>
                        <a:rPr lang="en-US" altLang="zh-CN" sz="1100" u="none" strike="noStrike">
                          <a:effectLst/>
                        </a:rPr>
                        <a:t>11</a:t>
                      </a:r>
                      <a:r>
                        <a:rPr lang="zh-CN" altLang="en-US" sz="1100" u="none" strike="noStrike">
                          <a:effectLst/>
                        </a:rPr>
                        <a:t>月</a:t>
                      </a:r>
                      <a:r>
                        <a:rPr lang="en-US" altLang="zh-CN" sz="1100" u="none" strike="noStrike">
                          <a:effectLst/>
                        </a:rPr>
                        <a:t>3</a:t>
                      </a:r>
                      <a:r>
                        <a:rPr lang="zh-CN" altLang="en-US" sz="1100" u="none" strike="noStrike">
                          <a:effectLst/>
                        </a:rPr>
                        <a:t>日</a:t>
                      </a:r>
                      <a:endParaRPr lang="zh-CN" altLang="en-US" sz="1100" b="0" i="0" u="none" strike="noStrike">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6562" marR="6562" marT="6562" marB="0" anchor="ctr">
                    <a:lnL w="12700" cap="flat" cmpd="sng" algn="ctr">
                      <a:solidFill>
                        <a:schemeClr val="tx1"/>
                      </a:solidFill>
                      <a:prstDash val="solid"/>
                      <a:round/>
                      <a:headEnd type="none" w="med" len="med"/>
                      <a:tailEnd type="none" w="med" len="med"/>
                    </a:lnL>
                  </a:tcPr>
                </a:tc>
                <a:tc>
                  <a:txBody>
                    <a:bodyPr/>
                    <a:lstStyle/>
                    <a:p>
                      <a:pPr algn="ctr" fontAlgn="ctr"/>
                      <a:r>
                        <a:rPr lang="en-US" altLang="zh-CN" sz="1100" u="none" strike="noStrike">
                          <a:effectLst/>
                        </a:rPr>
                        <a:t>15</a:t>
                      </a:r>
                      <a:endParaRPr lang="en-US" altLang="zh-CN" sz="1100" b="0" i="0" u="none" strike="noStrike">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6562" marR="6562" marT="6562" marB="0" anchor="ctr"/>
                </a:tc>
                <a:tc>
                  <a:txBody>
                    <a:bodyPr/>
                    <a:lstStyle/>
                    <a:p>
                      <a:pPr algn="l" fontAlgn="ctr"/>
                      <a:r>
                        <a:rPr lang="en-US" sz="1100" u="none" strike="noStrike" dirty="0">
                          <a:effectLst/>
                        </a:rPr>
                        <a:t>Program optimization</a:t>
                      </a:r>
                      <a:endParaRPr lang="en-US" sz="11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6562" marR="6562" marT="6562" marB="0" anchor="ctr">
                    <a:lnR w="12700" cap="flat" cmpd="sng" algn="ctr">
                      <a:solidFill>
                        <a:schemeClr val="tx1"/>
                      </a:solidFill>
                      <a:prstDash val="solid"/>
                      <a:round/>
                      <a:headEnd type="none" w="med" len="med"/>
                      <a:tailEnd type="none" w="med" len="med"/>
                    </a:lnR>
                  </a:tcPr>
                </a:tc>
                <a:tc>
                  <a:txBody>
                    <a:bodyPr/>
                    <a:lstStyle/>
                    <a:p>
                      <a:pPr algn="ctr" fontAlgn="ctr"/>
                      <a:r>
                        <a:rPr lang="en-US" altLang="zh-CN" sz="1100" u="none" strike="noStrike">
                          <a:solidFill>
                            <a:srgbClr val="C00000"/>
                          </a:solidFill>
                          <a:effectLst/>
                        </a:rPr>
                        <a:t>11</a:t>
                      </a:r>
                      <a:r>
                        <a:rPr lang="zh-CN" altLang="en-US" sz="1100" u="none" strike="noStrike">
                          <a:solidFill>
                            <a:srgbClr val="C00000"/>
                          </a:solidFill>
                          <a:effectLst/>
                        </a:rPr>
                        <a:t>月</a:t>
                      </a:r>
                      <a:r>
                        <a:rPr lang="en-US" altLang="zh-CN" sz="1100" u="none" strike="noStrike">
                          <a:solidFill>
                            <a:srgbClr val="C00000"/>
                          </a:solidFill>
                          <a:effectLst/>
                        </a:rPr>
                        <a:t>5</a:t>
                      </a:r>
                      <a:r>
                        <a:rPr lang="zh-CN" altLang="en-US" sz="1100" u="none" strike="noStrike">
                          <a:solidFill>
                            <a:srgbClr val="C00000"/>
                          </a:solidFill>
                          <a:effectLst/>
                        </a:rPr>
                        <a:t>日</a:t>
                      </a:r>
                      <a:endParaRPr lang="zh-CN" altLang="en-US" sz="1100" b="0" i="0" u="none" strike="noStrike">
                        <a:solidFill>
                          <a:srgbClr val="C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6562" marR="6562" marT="6562" marB="0" anchor="ctr">
                    <a:lnL w="12700" cap="flat" cmpd="sng" algn="ctr">
                      <a:solidFill>
                        <a:schemeClr val="tx1"/>
                      </a:solidFill>
                      <a:prstDash val="solid"/>
                      <a:round/>
                      <a:headEnd type="none" w="med" len="med"/>
                      <a:tailEnd type="none" w="med" len="med"/>
                    </a:lnL>
                  </a:tcPr>
                </a:tc>
                <a:tc>
                  <a:txBody>
                    <a:bodyPr/>
                    <a:lstStyle/>
                    <a:p>
                      <a:pPr algn="ctr" fontAlgn="ctr"/>
                      <a:r>
                        <a:rPr lang="en-US" altLang="zh-CN" sz="1100" u="none" strike="noStrike" dirty="0">
                          <a:solidFill>
                            <a:srgbClr val="C00000"/>
                          </a:solidFill>
                          <a:effectLst/>
                        </a:rPr>
                        <a:t>7</a:t>
                      </a:r>
                      <a:endParaRPr lang="en-US" altLang="zh-CN" sz="1100" b="0" i="0" u="none" strike="noStrike" dirty="0">
                        <a:solidFill>
                          <a:srgbClr val="C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6562" marR="6562" marT="6562" marB="0" anchor="ctr">
                    <a:lnR w="12700" cap="flat" cmpd="sng" algn="ctr">
                      <a:solidFill>
                        <a:schemeClr val="tx1"/>
                      </a:solidFill>
                      <a:prstDash val="solid"/>
                      <a:round/>
                      <a:headEnd type="none" w="med" len="med"/>
                      <a:tailEnd type="none" w="med" len="med"/>
                    </a:lnR>
                  </a:tcPr>
                </a:tc>
                <a:tc>
                  <a:txBody>
                    <a:bodyPr/>
                    <a:lstStyle/>
                    <a:p>
                      <a:pPr algn="ctr" fontAlgn="ctr"/>
                      <a:r>
                        <a:rPr lang="en-US" altLang="zh-CN" sz="1100" u="none" strike="noStrike">
                          <a:effectLst/>
                        </a:rPr>
                        <a:t>11</a:t>
                      </a:r>
                      <a:r>
                        <a:rPr lang="zh-CN" altLang="en-US" sz="1100" u="none" strike="noStrike">
                          <a:effectLst/>
                        </a:rPr>
                        <a:t>月</a:t>
                      </a:r>
                      <a:r>
                        <a:rPr lang="en-US" altLang="zh-CN" sz="1100" u="none" strike="noStrike">
                          <a:effectLst/>
                        </a:rPr>
                        <a:t>6</a:t>
                      </a:r>
                      <a:r>
                        <a:rPr lang="zh-CN" altLang="en-US" sz="1100" u="none" strike="noStrike">
                          <a:effectLst/>
                        </a:rPr>
                        <a:t>日</a:t>
                      </a:r>
                      <a:endParaRPr lang="zh-CN" altLang="en-US" sz="1100" b="0" i="0" u="none" strike="noStrike">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6562" marR="6562" marT="6562" marB="0" anchor="ctr">
                    <a:lnL w="12700" cap="flat" cmpd="sng" algn="ctr">
                      <a:solidFill>
                        <a:schemeClr val="tx1"/>
                      </a:solidFill>
                      <a:prstDash val="solid"/>
                      <a:round/>
                      <a:headEnd type="none" w="med" len="med"/>
                      <a:tailEnd type="none" w="med" len="med"/>
                    </a:lnL>
                  </a:tcPr>
                </a:tc>
                <a:tc>
                  <a:txBody>
                    <a:bodyPr/>
                    <a:lstStyle/>
                    <a:p>
                      <a:pPr algn="ctr" fontAlgn="ctr"/>
                      <a:r>
                        <a:rPr lang="en-US" altLang="zh-CN" sz="1100" u="none" strike="noStrike" dirty="0">
                          <a:effectLst/>
                        </a:rPr>
                        <a:t>16</a:t>
                      </a:r>
                      <a:endParaRPr lang="en-US" altLang="zh-CN" sz="11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6562" marR="6562" marT="6562" marB="0" anchor="ctr"/>
                </a:tc>
                <a:tc>
                  <a:txBody>
                    <a:bodyPr/>
                    <a:lstStyle/>
                    <a:p>
                      <a:pPr algn="l" fontAlgn="ctr"/>
                      <a:r>
                        <a:rPr lang="en-US" sz="1100" u="none" strike="noStrike" dirty="0">
                          <a:effectLst/>
                        </a:rPr>
                        <a:t>Linking</a:t>
                      </a:r>
                      <a:endParaRPr lang="en-US" sz="11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6562" marR="6562" marT="6562" marB="0" anchor="ctr">
                    <a:lnR w="12700" cap="flat" cmpd="sng" algn="ctr">
                      <a:solidFill>
                        <a:schemeClr val="tx1"/>
                      </a:solidFill>
                      <a:prstDash val="solid"/>
                      <a:round/>
                      <a:headEnd type="none" w="med" len="med"/>
                      <a:tailEnd type="none" w="med" len="med"/>
                    </a:lnR>
                  </a:tcPr>
                </a:tc>
                <a:tc>
                  <a:txBody>
                    <a:bodyPr/>
                    <a:lstStyle/>
                    <a:p>
                      <a:pPr algn="l" fontAlgn="ctr"/>
                      <a:r>
                        <a:rPr lang="zh-CN" altLang="en-US" sz="1100" u="none" strike="noStrike" dirty="0">
                          <a:solidFill>
                            <a:srgbClr val="0070C0"/>
                          </a:solidFill>
                          <a:effectLst/>
                        </a:rPr>
                        <a:t>　</a:t>
                      </a:r>
                      <a:endParaRPr lang="zh-CN" altLang="en-US" sz="1100" b="0" i="0" u="none" strike="noStrike" dirty="0">
                        <a:solidFill>
                          <a:srgbClr val="0070C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6562" marR="6562" marT="656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r>
              <a:tr h="274143">
                <a:tc>
                  <a:txBody>
                    <a:bodyPr/>
                    <a:lstStyle/>
                    <a:p>
                      <a:pPr algn="ctr" fontAlgn="ctr"/>
                      <a:r>
                        <a:rPr lang="zh-CN" altLang="en-US" sz="1100" b="1" u="none" strike="noStrike" dirty="0">
                          <a:effectLst/>
                        </a:rPr>
                        <a:t>第</a:t>
                      </a:r>
                      <a:r>
                        <a:rPr lang="en-US" altLang="zh-CN" sz="1100" b="1" u="none" strike="noStrike" dirty="0">
                          <a:effectLst/>
                        </a:rPr>
                        <a:t>10</a:t>
                      </a:r>
                      <a:r>
                        <a:rPr lang="zh-CN" altLang="en-US" sz="1100" b="1" u="none" strike="noStrike" dirty="0">
                          <a:effectLst/>
                        </a:rPr>
                        <a:t>周</a:t>
                      </a:r>
                      <a:endParaRPr lang="zh-CN" altLang="en-US" sz="1100" b="1"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6562" marR="6562" marT="656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ctr"/>
                      <a:r>
                        <a:rPr lang="en-US" altLang="zh-CN" sz="1100" u="none" strike="noStrike">
                          <a:effectLst/>
                        </a:rPr>
                        <a:t>11</a:t>
                      </a:r>
                      <a:r>
                        <a:rPr lang="zh-CN" altLang="en-US" sz="1100" u="none" strike="noStrike">
                          <a:effectLst/>
                        </a:rPr>
                        <a:t>月</a:t>
                      </a:r>
                      <a:r>
                        <a:rPr lang="en-US" altLang="zh-CN" sz="1100" u="none" strike="noStrike">
                          <a:effectLst/>
                        </a:rPr>
                        <a:t>10</a:t>
                      </a:r>
                      <a:r>
                        <a:rPr lang="zh-CN" altLang="en-US" sz="1100" u="none" strike="noStrike">
                          <a:effectLst/>
                        </a:rPr>
                        <a:t>日</a:t>
                      </a:r>
                      <a:endParaRPr lang="zh-CN" altLang="en-US" sz="1100" b="0" i="0" u="none" strike="noStrike">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6562" marR="6562" marT="6562" marB="0" anchor="ctr">
                    <a:lnL w="12700" cap="flat" cmpd="sng" algn="ctr">
                      <a:solidFill>
                        <a:schemeClr val="tx1"/>
                      </a:solidFill>
                      <a:prstDash val="solid"/>
                      <a:round/>
                      <a:headEnd type="none" w="med" len="med"/>
                      <a:tailEnd type="none" w="med" len="med"/>
                    </a:lnL>
                  </a:tcPr>
                </a:tc>
                <a:tc>
                  <a:txBody>
                    <a:bodyPr/>
                    <a:lstStyle/>
                    <a:p>
                      <a:pPr algn="ctr" fontAlgn="ctr"/>
                      <a:r>
                        <a:rPr lang="en-US" altLang="zh-CN" sz="1100" u="none" strike="noStrike">
                          <a:effectLst/>
                        </a:rPr>
                        <a:t>17</a:t>
                      </a:r>
                      <a:endParaRPr lang="en-US" altLang="zh-CN" sz="1100" b="0" i="0" u="none" strike="noStrike">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6562" marR="6562" marT="6562" marB="0" anchor="ctr"/>
                </a:tc>
                <a:tc>
                  <a:txBody>
                    <a:bodyPr/>
                    <a:lstStyle/>
                    <a:p>
                      <a:pPr algn="l" fontAlgn="ctr"/>
                      <a:r>
                        <a:rPr lang="en-US" sz="1100" u="none" strike="noStrike" dirty="0">
                          <a:effectLst/>
                        </a:rPr>
                        <a:t>ECF: Exceptions &amp; Processes</a:t>
                      </a:r>
                      <a:endParaRPr lang="en-US" sz="11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6562" marR="6562" marT="6562" marB="0" anchor="ctr">
                    <a:lnR w="12700" cap="flat" cmpd="sng" algn="ctr">
                      <a:solidFill>
                        <a:schemeClr val="tx1"/>
                      </a:solidFill>
                      <a:prstDash val="solid"/>
                      <a:round/>
                      <a:headEnd type="none" w="med" len="med"/>
                      <a:tailEnd type="none" w="med" len="med"/>
                    </a:lnR>
                  </a:tcPr>
                </a:tc>
                <a:tc>
                  <a:txBody>
                    <a:bodyPr/>
                    <a:lstStyle/>
                    <a:p>
                      <a:pPr algn="ctr" fontAlgn="ctr"/>
                      <a:r>
                        <a:rPr lang="en-US" altLang="zh-CN" sz="1100" u="none" strike="noStrike">
                          <a:solidFill>
                            <a:srgbClr val="C00000"/>
                          </a:solidFill>
                          <a:effectLst/>
                        </a:rPr>
                        <a:t>11</a:t>
                      </a:r>
                      <a:r>
                        <a:rPr lang="zh-CN" altLang="en-US" sz="1100" u="none" strike="noStrike">
                          <a:solidFill>
                            <a:srgbClr val="C00000"/>
                          </a:solidFill>
                          <a:effectLst/>
                        </a:rPr>
                        <a:t>月</a:t>
                      </a:r>
                      <a:r>
                        <a:rPr lang="en-US" altLang="zh-CN" sz="1100" u="none" strike="noStrike">
                          <a:solidFill>
                            <a:srgbClr val="C00000"/>
                          </a:solidFill>
                          <a:effectLst/>
                        </a:rPr>
                        <a:t>12</a:t>
                      </a:r>
                      <a:r>
                        <a:rPr lang="zh-CN" altLang="en-US" sz="1100" u="none" strike="noStrike">
                          <a:solidFill>
                            <a:srgbClr val="C00000"/>
                          </a:solidFill>
                          <a:effectLst/>
                        </a:rPr>
                        <a:t>日</a:t>
                      </a:r>
                      <a:endParaRPr lang="zh-CN" altLang="en-US" sz="1100" b="0" i="0" u="none" strike="noStrike">
                        <a:solidFill>
                          <a:srgbClr val="C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6562" marR="6562" marT="6562" marB="0" anchor="ctr">
                    <a:lnL w="12700" cap="flat" cmpd="sng" algn="ctr">
                      <a:solidFill>
                        <a:schemeClr val="tx1"/>
                      </a:solidFill>
                      <a:prstDash val="solid"/>
                      <a:round/>
                      <a:headEnd type="none" w="med" len="med"/>
                      <a:tailEnd type="none" w="med" len="med"/>
                    </a:lnL>
                  </a:tcPr>
                </a:tc>
                <a:tc>
                  <a:txBody>
                    <a:bodyPr/>
                    <a:lstStyle/>
                    <a:p>
                      <a:pPr algn="ctr" fontAlgn="ctr"/>
                      <a:r>
                        <a:rPr lang="en-US" altLang="zh-CN" sz="1100" u="none" strike="noStrike" dirty="0">
                          <a:solidFill>
                            <a:srgbClr val="C00000"/>
                          </a:solidFill>
                          <a:effectLst/>
                        </a:rPr>
                        <a:t>8</a:t>
                      </a:r>
                      <a:endParaRPr lang="en-US" altLang="zh-CN" sz="1100" b="0" i="0" u="none" strike="noStrike" dirty="0">
                        <a:solidFill>
                          <a:srgbClr val="C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6562" marR="6562" marT="6562" marB="0" anchor="ctr">
                    <a:lnR w="12700" cap="flat" cmpd="sng" algn="ctr">
                      <a:solidFill>
                        <a:schemeClr val="tx1"/>
                      </a:solidFill>
                      <a:prstDash val="solid"/>
                      <a:round/>
                      <a:headEnd type="none" w="med" len="med"/>
                      <a:tailEnd type="none" w="med" len="med"/>
                    </a:lnR>
                  </a:tcPr>
                </a:tc>
                <a:tc>
                  <a:txBody>
                    <a:bodyPr/>
                    <a:lstStyle/>
                    <a:p>
                      <a:pPr algn="ctr" fontAlgn="ctr"/>
                      <a:r>
                        <a:rPr lang="en-US" altLang="zh-CN" sz="1100" u="none" strike="noStrike">
                          <a:effectLst/>
                        </a:rPr>
                        <a:t>11</a:t>
                      </a:r>
                      <a:r>
                        <a:rPr lang="zh-CN" altLang="en-US" sz="1100" u="none" strike="noStrike">
                          <a:effectLst/>
                        </a:rPr>
                        <a:t>月</a:t>
                      </a:r>
                      <a:r>
                        <a:rPr lang="en-US" altLang="zh-CN" sz="1100" u="none" strike="noStrike">
                          <a:effectLst/>
                        </a:rPr>
                        <a:t>13</a:t>
                      </a:r>
                      <a:r>
                        <a:rPr lang="zh-CN" altLang="en-US" sz="1100" u="none" strike="noStrike">
                          <a:effectLst/>
                        </a:rPr>
                        <a:t>日</a:t>
                      </a:r>
                      <a:endParaRPr lang="zh-CN" altLang="en-US" sz="1100" b="0" i="0" u="none" strike="noStrike">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6562" marR="6562" marT="6562" marB="0" anchor="ctr">
                    <a:lnL w="12700" cap="flat" cmpd="sng" algn="ctr">
                      <a:solidFill>
                        <a:schemeClr val="tx1"/>
                      </a:solidFill>
                      <a:prstDash val="solid"/>
                      <a:round/>
                      <a:headEnd type="none" w="med" len="med"/>
                      <a:tailEnd type="none" w="med" len="med"/>
                    </a:lnL>
                  </a:tcPr>
                </a:tc>
                <a:tc>
                  <a:txBody>
                    <a:bodyPr/>
                    <a:lstStyle/>
                    <a:p>
                      <a:pPr algn="ctr" fontAlgn="ctr"/>
                      <a:r>
                        <a:rPr lang="en-US" altLang="zh-CN" sz="1100" u="none" strike="noStrike" dirty="0">
                          <a:effectLst/>
                        </a:rPr>
                        <a:t>18</a:t>
                      </a:r>
                      <a:endParaRPr lang="en-US" altLang="zh-CN" sz="11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6562" marR="6562" marT="6562" marB="0" anchor="ctr"/>
                </a:tc>
                <a:tc>
                  <a:txBody>
                    <a:bodyPr/>
                    <a:lstStyle/>
                    <a:p>
                      <a:pPr algn="l" fontAlgn="ctr"/>
                      <a:r>
                        <a:rPr lang="en-US" sz="1100" u="none" strike="noStrike" dirty="0">
                          <a:effectLst/>
                        </a:rPr>
                        <a:t>ECF: Signals &amp; Nonlocal Jumps</a:t>
                      </a:r>
                      <a:endParaRPr lang="en-US" sz="11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6562" marR="6562" marT="6562" marB="0" anchor="ctr">
                    <a:lnR w="12700" cap="flat" cmpd="sng" algn="ctr">
                      <a:solidFill>
                        <a:schemeClr val="tx1"/>
                      </a:solidFill>
                      <a:prstDash val="solid"/>
                      <a:round/>
                      <a:headEnd type="none" w="med" len="med"/>
                      <a:tailEnd type="none" w="med" len="med"/>
                    </a:lnR>
                  </a:tcPr>
                </a:tc>
                <a:tc>
                  <a:txBody>
                    <a:bodyPr/>
                    <a:lstStyle/>
                    <a:p>
                      <a:pPr algn="l" fontAlgn="ctr"/>
                      <a:r>
                        <a:rPr lang="en-US" sz="1100" u="none" strike="noStrike" dirty="0">
                          <a:solidFill>
                            <a:srgbClr val="0070C0"/>
                          </a:solidFill>
                          <a:effectLst/>
                        </a:rPr>
                        <a:t>L6 </a:t>
                      </a:r>
                      <a:r>
                        <a:rPr lang="en-US" sz="1100" u="none" strike="noStrike" dirty="0" err="1">
                          <a:solidFill>
                            <a:srgbClr val="0070C0"/>
                          </a:solidFill>
                          <a:effectLst/>
                        </a:rPr>
                        <a:t>tsh</a:t>
                      </a:r>
                      <a:r>
                        <a:rPr lang="en-US" sz="1100" u="none" strike="noStrike" dirty="0">
                          <a:solidFill>
                            <a:srgbClr val="0070C0"/>
                          </a:solidFill>
                          <a:effectLst/>
                        </a:rPr>
                        <a:t>（</a:t>
                      </a:r>
                      <a:r>
                        <a:rPr lang="zh-CN" altLang="en-US" sz="1100" u="none" strike="noStrike" dirty="0">
                          <a:solidFill>
                            <a:srgbClr val="0070C0"/>
                          </a:solidFill>
                          <a:effectLst/>
                        </a:rPr>
                        <a:t>周四）</a:t>
                      </a:r>
                      <a:endParaRPr lang="zh-CN" altLang="en-US" sz="1100" b="0" i="0" u="none" strike="noStrike" dirty="0">
                        <a:solidFill>
                          <a:srgbClr val="0070C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6562" marR="6562" marT="656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r>
              <a:tr h="274143">
                <a:tc>
                  <a:txBody>
                    <a:bodyPr/>
                    <a:lstStyle/>
                    <a:p>
                      <a:pPr algn="ctr" fontAlgn="ctr"/>
                      <a:r>
                        <a:rPr lang="zh-CN" altLang="en-US" sz="1100" b="1" u="none" strike="noStrike" dirty="0">
                          <a:effectLst/>
                        </a:rPr>
                        <a:t>第</a:t>
                      </a:r>
                      <a:r>
                        <a:rPr lang="en-US" altLang="zh-CN" sz="1100" b="1" u="none" strike="noStrike" dirty="0">
                          <a:effectLst/>
                        </a:rPr>
                        <a:t>11</a:t>
                      </a:r>
                      <a:r>
                        <a:rPr lang="zh-CN" altLang="en-US" sz="1100" b="1" u="none" strike="noStrike" dirty="0">
                          <a:effectLst/>
                        </a:rPr>
                        <a:t>周</a:t>
                      </a:r>
                      <a:endParaRPr lang="zh-CN" altLang="en-US" sz="1100" b="1"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6562" marR="6562" marT="656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ctr"/>
                      <a:r>
                        <a:rPr lang="en-US" altLang="zh-CN" sz="1100" u="none" strike="noStrike" dirty="0">
                          <a:effectLst/>
                        </a:rPr>
                        <a:t>11</a:t>
                      </a:r>
                      <a:r>
                        <a:rPr lang="zh-CN" altLang="en-US" sz="1100" u="none" strike="noStrike" dirty="0">
                          <a:effectLst/>
                        </a:rPr>
                        <a:t>月</a:t>
                      </a:r>
                      <a:r>
                        <a:rPr lang="en-US" altLang="zh-CN" sz="1100" u="none" strike="noStrike" dirty="0">
                          <a:effectLst/>
                        </a:rPr>
                        <a:t>17</a:t>
                      </a:r>
                      <a:r>
                        <a:rPr lang="zh-CN" altLang="en-US" sz="1100" u="none" strike="noStrike" dirty="0">
                          <a:effectLst/>
                        </a:rPr>
                        <a:t>日</a:t>
                      </a:r>
                      <a:endParaRPr lang="zh-CN" altLang="en-US" sz="11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6562" marR="6562" marT="6562" marB="0" anchor="ctr">
                    <a:lnL w="12700" cap="flat" cmpd="sng" algn="ctr">
                      <a:solidFill>
                        <a:schemeClr val="tx1"/>
                      </a:solidFill>
                      <a:prstDash val="solid"/>
                      <a:round/>
                      <a:headEnd type="none" w="med" len="med"/>
                      <a:tailEnd type="none" w="med" len="med"/>
                    </a:lnL>
                    <a:solidFill>
                      <a:srgbClr val="FFC000"/>
                    </a:solidFill>
                  </a:tcPr>
                </a:tc>
                <a:tc>
                  <a:txBody>
                    <a:bodyPr/>
                    <a:lstStyle/>
                    <a:p>
                      <a:pPr algn="ctr" fontAlgn="ctr"/>
                      <a:r>
                        <a:rPr lang="en-US" altLang="zh-CN" sz="1100" u="none" strike="noStrike" dirty="0">
                          <a:effectLst/>
                        </a:rPr>
                        <a:t>19</a:t>
                      </a:r>
                      <a:endParaRPr lang="en-US" altLang="zh-CN" sz="11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6562" marR="6562" marT="6562" marB="0" anchor="ctr">
                    <a:solidFill>
                      <a:srgbClr val="FFC000"/>
                    </a:solidFill>
                  </a:tcPr>
                </a:tc>
                <a:tc>
                  <a:txBody>
                    <a:bodyPr/>
                    <a:lstStyle/>
                    <a:p>
                      <a:pPr algn="l" fontAlgn="ctr"/>
                      <a:r>
                        <a:rPr lang="zh-CN" altLang="en-US" sz="1100" u="none" strike="noStrike" dirty="0">
                          <a:effectLst/>
                        </a:rPr>
                        <a:t>阶段测验</a:t>
                      </a:r>
                      <a:r>
                        <a:rPr lang="en-US" altLang="zh-CN" sz="1100" u="none" strike="noStrike" dirty="0">
                          <a:effectLst/>
                        </a:rPr>
                        <a:t>2</a:t>
                      </a:r>
                      <a:r>
                        <a:rPr lang="zh-CN" altLang="en-US" sz="1100" u="none" strike="noStrike" dirty="0">
                          <a:effectLst/>
                        </a:rPr>
                        <a:t>（第</a:t>
                      </a:r>
                      <a:r>
                        <a:rPr lang="en-US" altLang="zh-CN" sz="1100" u="none" strike="noStrike" dirty="0">
                          <a:effectLst/>
                        </a:rPr>
                        <a:t>10~18</a:t>
                      </a:r>
                      <a:r>
                        <a:rPr lang="zh-CN" altLang="en-US" sz="1100" u="none" strike="noStrike" dirty="0">
                          <a:effectLst/>
                        </a:rPr>
                        <a:t>课）</a:t>
                      </a:r>
                      <a:endParaRPr lang="zh-CN" altLang="en-US" sz="1100" b="1"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6562" marR="6562" marT="6562" marB="0" anchor="ctr">
                    <a:lnR w="12700" cap="flat" cmpd="sng" algn="ctr">
                      <a:solidFill>
                        <a:schemeClr val="tx1"/>
                      </a:solidFill>
                      <a:prstDash val="solid"/>
                      <a:round/>
                      <a:headEnd type="none" w="med" len="med"/>
                      <a:tailEnd type="none" w="med" len="med"/>
                    </a:lnR>
                    <a:solidFill>
                      <a:srgbClr val="FFC000"/>
                    </a:solidFill>
                  </a:tcPr>
                </a:tc>
                <a:tc>
                  <a:txBody>
                    <a:bodyPr/>
                    <a:lstStyle/>
                    <a:p>
                      <a:pPr algn="ctr" fontAlgn="ctr"/>
                      <a:r>
                        <a:rPr lang="en-US" altLang="zh-CN" sz="1100" u="none" strike="noStrike">
                          <a:solidFill>
                            <a:srgbClr val="C00000"/>
                          </a:solidFill>
                          <a:effectLst/>
                        </a:rPr>
                        <a:t>11</a:t>
                      </a:r>
                      <a:r>
                        <a:rPr lang="zh-CN" altLang="en-US" sz="1100" u="none" strike="noStrike">
                          <a:solidFill>
                            <a:srgbClr val="C00000"/>
                          </a:solidFill>
                          <a:effectLst/>
                        </a:rPr>
                        <a:t>月</a:t>
                      </a:r>
                      <a:r>
                        <a:rPr lang="en-US" altLang="zh-CN" sz="1100" u="none" strike="noStrike">
                          <a:solidFill>
                            <a:srgbClr val="C00000"/>
                          </a:solidFill>
                          <a:effectLst/>
                        </a:rPr>
                        <a:t>19</a:t>
                      </a:r>
                      <a:r>
                        <a:rPr lang="zh-CN" altLang="en-US" sz="1100" u="none" strike="noStrike">
                          <a:solidFill>
                            <a:srgbClr val="C00000"/>
                          </a:solidFill>
                          <a:effectLst/>
                        </a:rPr>
                        <a:t>日</a:t>
                      </a:r>
                      <a:endParaRPr lang="zh-CN" altLang="en-US" sz="1100" b="0" i="0" u="none" strike="noStrike">
                        <a:solidFill>
                          <a:srgbClr val="C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6562" marR="6562" marT="6562" marB="0" anchor="ctr">
                    <a:lnL w="12700" cap="flat" cmpd="sng" algn="ctr">
                      <a:solidFill>
                        <a:schemeClr val="tx1"/>
                      </a:solidFill>
                      <a:prstDash val="solid"/>
                      <a:round/>
                      <a:headEnd type="none" w="med" len="med"/>
                      <a:tailEnd type="none" w="med" len="med"/>
                    </a:lnL>
                  </a:tcPr>
                </a:tc>
                <a:tc>
                  <a:txBody>
                    <a:bodyPr/>
                    <a:lstStyle/>
                    <a:p>
                      <a:pPr algn="ctr" fontAlgn="ctr"/>
                      <a:r>
                        <a:rPr lang="en-US" altLang="zh-CN" sz="1100" u="none" strike="noStrike" dirty="0">
                          <a:solidFill>
                            <a:srgbClr val="C00000"/>
                          </a:solidFill>
                          <a:effectLst/>
                        </a:rPr>
                        <a:t>9</a:t>
                      </a:r>
                      <a:endParaRPr lang="en-US" altLang="zh-CN" sz="1100" b="0" i="0" u="none" strike="noStrike" dirty="0">
                        <a:solidFill>
                          <a:srgbClr val="C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6562" marR="6562" marT="6562" marB="0" anchor="ctr">
                    <a:lnR w="12700" cap="flat" cmpd="sng" algn="ctr">
                      <a:solidFill>
                        <a:schemeClr val="tx1"/>
                      </a:solidFill>
                      <a:prstDash val="solid"/>
                      <a:round/>
                      <a:headEnd type="none" w="med" len="med"/>
                      <a:tailEnd type="none" w="med" len="med"/>
                    </a:lnR>
                  </a:tcPr>
                </a:tc>
                <a:tc>
                  <a:txBody>
                    <a:bodyPr/>
                    <a:lstStyle/>
                    <a:p>
                      <a:pPr algn="ctr" fontAlgn="ctr"/>
                      <a:r>
                        <a:rPr lang="en-US" altLang="zh-CN" sz="1100" u="none" strike="noStrike">
                          <a:effectLst/>
                        </a:rPr>
                        <a:t>11</a:t>
                      </a:r>
                      <a:r>
                        <a:rPr lang="zh-CN" altLang="en-US" sz="1100" u="none" strike="noStrike">
                          <a:effectLst/>
                        </a:rPr>
                        <a:t>月</a:t>
                      </a:r>
                      <a:r>
                        <a:rPr lang="en-US" altLang="zh-CN" sz="1100" u="none" strike="noStrike">
                          <a:effectLst/>
                        </a:rPr>
                        <a:t>20</a:t>
                      </a:r>
                      <a:r>
                        <a:rPr lang="zh-CN" altLang="en-US" sz="1100" u="none" strike="noStrike">
                          <a:effectLst/>
                        </a:rPr>
                        <a:t>日</a:t>
                      </a:r>
                      <a:endParaRPr lang="zh-CN" altLang="en-US" sz="1100" b="0" i="0" u="none" strike="noStrike">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6562" marR="6562" marT="6562" marB="0" anchor="ctr">
                    <a:lnL w="12700" cap="flat" cmpd="sng" algn="ctr">
                      <a:solidFill>
                        <a:schemeClr val="tx1"/>
                      </a:solidFill>
                      <a:prstDash val="solid"/>
                      <a:round/>
                      <a:headEnd type="none" w="med" len="med"/>
                      <a:tailEnd type="none" w="med" len="med"/>
                    </a:lnL>
                  </a:tcPr>
                </a:tc>
                <a:tc>
                  <a:txBody>
                    <a:bodyPr/>
                    <a:lstStyle/>
                    <a:p>
                      <a:pPr algn="ctr" fontAlgn="ctr"/>
                      <a:r>
                        <a:rPr lang="en-US" altLang="zh-CN" sz="1100" u="none" strike="noStrike" dirty="0">
                          <a:effectLst/>
                        </a:rPr>
                        <a:t>20</a:t>
                      </a:r>
                      <a:endParaRPr lang="en-US" altLang="zh-CN" sz="11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6562" marR="6562" marT="6562" marB="0" anchor="ctr"/>
                </a:tc>
                <a:tc>
                  <a:txBody>
                    <a:bodyPr/>
                    <a:lstStyle/>
                    <a:p>
                      <a:pPr algn="l" fontAlgn="ctr"/>
                      <a:r>
                        <a:rPr lang="en-US" sz="1100" u="none" strike="noStrike">
                          <a:effectLst/>
                        </a:rPr>
                        <a:t>System Level I/O</a:t>
                      </a:r>
                      <a:endParaRPr lang="en-US" sz="1100" b="0" i="0" u="none" strike="noStrike">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6562" marR="6562" marT="6562" marB="0" anchor="ctr">
                    <a:lnR w="12700" cap="flat" cmpd="sng" algn="ctr">
                      <a:solidFill>
                        <a:schemeClr val="tx1"/>
                      </a:solidFill>
                      <a:prstDash val="solid"/>
                      <a:round/>
                      <a:headEnd type="none" w="med" len="med"/>
                      <a:tailEnd type="none" w="med" len="med"/>
                    </a:lnR>
                  </a:tcPr>
                </a:tc>
                <a:tc>
                  <a:txBody>
                    <a:bodyPr/>
                    <a:lstStyle/>
                    <a:p>
                      <a:pPr algn="l" fontAlgn="ctr"/>
                      <a:r>
                        <a:rPr lang="zh-CN" altLang="en-US" sz="1100" u="none" strike="noStrike" dirty="0">
                          <a:solidFill>
                            <a:srgbClr val="0070C0"/>
                          </a:solidFill>
                          <a:effectLst/>
                        </a:rPr>
                        <a:t>　</a:t>
                      </a:r>
                      <a:endParaRPr lang="zh-CN" altLang="en-US" sz="1100" b="0" i="0" u="none" strike="noStrike" dirty="0">
                        <a:solidFill>
                          <a:srgbClr val="0070C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6562" marR="6562" marT="656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r>
              <a:tr h="274143">
                <a:tc>
                  <a:txBody>
                    <a:bodyPr/>
                    <a:lstStyle/>
                    <a:p>
                      <a:pPr algn="ctr" fontAlgn="ctr"/>
                      <a:r>
                        <a:rPr lang="zh-CN" altLang="en-US" sz="1100" b="1" u="none" strike="noStrike" dirty="0">
                          <a:effectLst/>
                        </a:rPr>
                        <a:t>第</a:t>
                      </a:r>
                      <a:r>
                        <a:rPr lang="en-US" altLang="zh-CN" sz="1100" b="1" u="none" strike="noStrike" dirty="0">
                          <a:effectLst/>
                        </a:rPr>
                        <a:t>12</a:t>
                      </a:r>
                      <a:r>
                        <a:rPr lang="zh-CN" altLang="en-US" sz="1100" b="1" u="none" strike="noStrike" dirty="0">
                          <a:effectLst/>
                        </a:rPr>
                        <a:t>周</a:t>
                      </a:r>
                      <a:endParaRPr lang="zh-CN" altLang="en-US" sz="1100" b="1"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6562" marR="6562" marT="656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ctr"/>
                      <a:r>
                        <a:rPr lang="en-US" altLang="zh-CN" sz="1100" u="none" strike="noStrike">
                          <a:effectLst/>
                        </a:rPr>
                        <a:t>11</a:t>
                      </a:r>
                      <a:r>
                        <a:rPr lang="zh-CN" altLang="en-US" sz="1100" u="none" strike="noStrike">
                          <a:effectLst/>
                        </a:rPr>
                        <a:t>月</a:t>
                      </a:r>
                      <a:r>
                        <a:rPr lang="en-US" altLang="zh-CN" sz="1100" u="none" strike="noStrike">
                          <a:effectLst/>
                        </a:rPr>
                        <a:t>24</a:t>
                      </a:r>
                      <a:r>
                        <a:rPr lang="zh-CN" altLang="en-US" sz="1100" u="none" strike="noStrike">
                          <a:effectLst/>
                        </a:rPr>
                        <a:t>日</a:t>
                      </a:r>
                      <a:endParaRPr lang="zh-CN" altLang="en-US" sz="1100" b="0" i="0" u="none" strike="noStrike">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6562" marR="6562" marT="6562" marB="0" anchor="ctr">
                    <a:lnL w="12700" cap="flat" cmpd="sng" algn="ctr">
                      <a:solidFill>
                        <a:schemeClr val="tx1"/>
                      </a:solidFill>
                      <a:prstDash val="solid"/>
                      <a:round/>
                      <a:headEnd type="none" w="med" len="med"/>
                      <a:tailEnd type="none" w="med" len="med"/>
                    </a:lnL>
                  </a:tcPr>
                </a:tc>
                <a:tc>
                  <a:txBody>
                    <a:bodyPr/>
                    <a:lstStyle/>
                    <a:p>
                      <a:pPr algn="ctr" fontAlgn="ctr"/>
                      <a:r>
                        <a:rPr lang="en-US" altLang="zh-CN" sz="1100" u="none" strike="noStrike">
                          <a:effectLst/>
                        </a:rPr>
                        <a:t>21</a:t>
                      </a:r>
                      <a:endParaRPr lang="en-US" altLang="zh-CN" sz="1100" b="0" i="0" u="none" strike="noStrike">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6562" marR="6562" marT="6562" marB="0" anchor="ctr"/>
                </a:tc>
                <a:tc>
                  <a:txBody>
                    <a:bodyPr/>
                    <a:lstStyle/>
                    <a:p>
                      <a:pPr algn="l" fontAlgn="ctr"/>
                      <a:r>
                        <a:rPr lang="en-US" sz="1100" u="none" strike="noStrike" dirty="0">
                          <a:effectLst/>
                        </a:rPr>
                        <a:t>Virtual Memory: Concepts</a:t>
                      </a:r>
                      <a:endParaRPr lang="en-US" sz="11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6562" marR="6562" marT="6562" marB="0" anchor="ctr">
                    <a:lnR w="12700" cap="flat" cmpd="sng" algn="ctr">
                      <a:solidFill>
                        <a:schemeClr val="tx1"/>
                      </a:solidFill>
                      <a:prstDash val="solid"/>
                      <a:round/>
                      <a:headEnd type="none" w="med" len="med"/>
                      <a:tailEnd type="none" w="med" len="med"/>
                    </a:lnR>
                  </a:tcPr>
                </a:tc>
                <a:tc>
                  <a:txBody>
                    <a:bodyPr/>
                    <a:lstStyle/>
                    <a:p>
                      <a:pPr algn="ctr" fontAlgn="ctr"/>
                      <a:r>
                        <a:rPr lang="en-US" altLang="zh-CN" sz="1100" u="none" strike="noStrike">
                          <a:solidFill>
                            <a:srgbClr val="C00000"/>
                          </a:solidFill>
                          <a:effectLst/>
                        </a:rPr>
                        <a:t>11</a:t>
                      </a:r>
                      <a:r>
                        <a:rPr lang="zh-CN" altLang="en-US" sz="1100" u="none" strike="noStrike">
                          <a:solidFill>
                            <a:srgbClr val="C00000"/>
                          </a:solidFill>
                          <a:effectLst/>
                        </a:rPr>
                        <a:t>月</a:t>
                      </a:r>
                      <a:r>
                        <a:rPr lang="en-US" altLang="zh-CN" sz="1100" u="none" strike="noStrike">
                          <a:solidFill>
                            <a:srgbClr val="C00000"/>
                          </a:solidFill>
                          <a:effectLst/>
                        </a:rPr>
                        <a:t>26</a:t>
                      </a:r>
                      <a:r>
                        <a:rPr lang="zh-CN" altLang="en-US" sz="1100" u="none" strike="noStrike">
                          <a:solidFill>
                            <a:srgbClr val="C00000"/>
                          </a:solidFill>
                          <a:effectLst/>
                        </a:rPr>
                        <a:t>日</a:t>
                      </a:r>
                      <a:endParaRPr lang="zh-CN" altLang="en-US" sz="1100" b="0" i="0" u="none" strike="noStrike">
                        <a:solidFill>
                          <a:srgbClr val="C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6562" marR="6562" marT="6562" marB="0" anchor="ctr">
                    <a:lnL w="12700" cap="flat" cmpd="sng" algn="ctr">
                      <a:solidFill>
                        <a:schemeClr val="tx1"/>
                      </a:solidFill>
                      <a:prstDash val="solid"/>
                      <a:round/>
                      <a:headEnd type="none" w="med" len="med"/>
                      <a:tailEnd type="none" w="med" len="med"/>
                    </a:lnL>
                  </a:tcPr>
                </a:tc>
                <a:tc>
                  <a:txBody>
                    <a:bodyPr/>
                    <a:lstStyle/>
                    <a:p>
                      <a:pPr algn="ctr" fontAlgn="ctr"/>
                      <a:r>
                        <a:rPr lang="en-US" altLang="zh-CN" sz="1100" u="none" strike="noStrike" dirty="0">
                          <a:solidFill>
                            <a:srgbClr val="C00000"/>
                          </a:solidFill>
                          <a:effectLst/>
                        </a:rPr>
                        <a:t>10</a:t>
                      </a:r>
                      <a:endParaRPr lang="en-US" altLang="zh-CN" sz="1100" b="0" i="0" u="none" strike="noStrike" dirty="0">
                        <a:solidFill>
                          <a:srgbClr val="C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6562" marR="6562" marT="6562" marB="0" anchor="ctr">
                    <a:lnR w="12700" cap="flat" cmpd="sng" algn="ctr">
                      <a:solidFill>
                        <a:schemeClr val="tx1"/>
                      </a:solidFill>
                      <a:prstDash val="solid"/>
                      <a:round/>
                      <a:headEnd type="none" w="med" len="med"/>
                      <a:tailEnd type="none" w="med" len="med"/>
                    </a:lnR>
                  </a:tcPr>
                </a:tc>
                <a:tc>
                  <a:txBody>
                    <a:bodyPr/>
                    <a:lstStyle/>
                    <a:p>
                      <a:pPr algn="ctr" fontAlgn="ctr"/>
                      <a:r>
                        <a:rPr lang="en-US" altLang="zh-CN" sz="1100" u="none" strike="noStrike" dirty="0">
                          <a:effectLst/>
                        </a:rPr>
                        <a:t>11</a:t>
                      </a:r>
                      <a:r>
                        <a:rPr lang="zh-CN" altLang="en-US" sz="1100" u="none" strike="noStrike" dirty="0">
                          <a:effectLst/>
                        </a:rPr>
                        <a:t>月</a:t>
                      </a:r>
                      <a:r>
                        <a:rPr lang="en-US" altLang="zh-CN" sz="1100" u="none" strike="noStrike" dirty="0">
                          <a:effectLst/>
                        </a:rPr>
                        <a:t>27</a:t>
                      </a:r>
                      <a:r>
                        <a:rPr lang="zh-CN" altLang="en-US" sz="1100" u="none" strike="noStrike" dirty="0">
                          <a:effectLst/>
                        </a:rPr>
                        <a:t>日</a:t>
                      </a:r>
                      <a:endParaRPr lang="zh-CN" altLang="en-US" sz="11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6562" marR="6562" marT="6562" marB="0" anchor="ctr">
                    <a:lnL w="12700" cap="flat" cmpd="sng" algn="ctr">
                      <a:solidFill>
                        <a:schemeClr val="tx1"/>
                      </a:solidFill>
                      <a:prstDash val="solid"/>
                      <a:round/>
                      <a:headEnd type="none" w="med" len="med"/>
                      <a:tailEnd type="none" w="med" len="med"/>
                    </a:lnL>
                    <a:solidFill>
                      <a:srgbClr val="FFFF00"/>
                    </a:solidFill>
                  </a:tcPr>
                </a:tc>
                <a:tc>
                  <a:txBody>
                    <a:bodyPr/>
                    <a:lstStyle/>
                    <a:p>
                      <a:pPr algn="ctr" fontAlgn="ctr"/>
                      <a:r>
                        <a:rPr lang="en-US" altLang="zh-CN" sz="1100" u="none" strike="noStrike" dirty="0">
                          <a:effectLst/>
                        </a:rPr>
                        <a:t>22</a:t>
                      </a:r>
                      <a:endParaRPr lang="en-US" altLang="zh-CN" sz="11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6562" marR="6562" marT="6562" marB="0" anchor="ctr">
                    <a:solidFill>
                      <a:srgbClr val="FFFF00"/>
                    </a:solidFill>
                  </a:tcPr>
                </a:tc>
                <a:tc>
                  <a:txBody>
                    <a:bodyPr/>
                    <a:lstStyle/>
                    <a:p>
                      <a:pPr algn="l" fontAlgn="ctr"/>
                      <a:r>
                        <a:rPr lang="zh-CN" altLang="en-US" sz="1100" u="none" strike="noStrike" dirty="0">
                          <a:effectLst/>
                        </a:rPr>
                        <a:t>专题讲座</a:t>
                      </a:r>
                      <a:endParaRPr lang="zh-CN" altLang="en-US" sz="1100" b="1"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6562" marR="6562" marT="6562" marB="0" anchor="ctr">
                    <a:lnR w="12700" cap="flat" cmpd="sng" algn="ctr">
                      <a:solidFill>
                        <a:schemeClr val="tx1"/>
                      </a:solidFill>
                      <a:prstDash val="solid"/>
                      <a:round/>
                      <a:headEnd type="none" w="med" len="med"/>
                      <a:tailEnd type="none" w="med" len="med"/>
                    </a:lnR>
                    <a:solidFill>
                      <a:srgbClr val="FFFF00"/>
                    </a:solidFill>
                  </a:tcPr>
                </a:tc>
                <a:tc>
                  <a:txBody>
                    <a:bodyPr/>
                    <a:lstStyle/>
                    <a:p>
                      <a:pPr algn="l" fontAlgn="ctr"/>
                      <a:r>
                        <a:rPr lang="zh-CN" altLang="en-US" sz="1100" u="none" strike="noStrike" dirty="0">
                          <a:solidFill>
                            <a:srgbClr val="0070C0"/>
                          </a:solidFill>
                          <a:effectLst/>
                        </a:rPr>
                        <a:t>　</a:t>
                      </a:r>
                      <a:endParaRPr lang="zh-CN" altLang="en-US" sz="1100" b="0" i="0" u="none" strike="noStrike" dirty="0">
                        <a:solidFill>
                          <a:srgbClr val="0070C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6562" marR="6562" marT="656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r>
              <a:tr h="274143">
                <a:tc>
                  <a:txBody>
                    <a:bodyPr/>
                    <a:lstStyle/>
                    <a:p>
                      <a:pPr algn="ctr" fontAlgn="ctr"/>
                      <a:r>
                        <a:rPr lang="zh-CN" altLang="en-US" sz="1100" b="1" u="none" strike="noStrike" dirty="0">
                          <a:effectLst/>
                        </a:rPr>
                        <a:t>第</a:t>
                      </a:r>
                      <a:r>
                        <a:rPr lang="en-US" altLang="zh-CN" sz="1100" b="1" u="none" strike="noStrike" dirty="0">
                          <a:effectLst/>
                        </a:rPr>
                        <a:t>13</a:t>
                      </a:r>
                      <a:r>
                        <a:rPr lang="zh-CN" altLang="en-US" sz="1100" b="1" u="none" strike="noStrike" dirty="0">
                          <a:effectLst/>
                        </a:rPr>
                        <a:t>周</a:t>
                      </a:r>
                      <a:endParaRPr lang="zh-CN" altLang="en-US" sz="1100" b="1"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6562" marR="6562" marT="656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ctr"/>
                      <a:r>
                        <a:rPr lang="en-US" altLang="zh-CN" sz="1100" u="none" strike="noStrike">
                          <a:effectLst/>
                        </a:rPr>
                        <a:t>12</a:t>
                      </a:r>
                      <a:r>
                        <a:rPr lang="zh-CN" altLang="en-US" sz="1100" u="none" strike="noStrike">
                          <a:effectLst/>
                        </a:rPr>
                        <a:t>月</a:t>
                      </a:r>
                      <a:r>
                        <a:rPr lang="en-US" altLang="zh-CN" sz="1100" u="none" strike="noStrike">
                          <a:effectLst/>
                        </a:rPr>
                        <a:t>1</a:t>
                      </a:r>
                      <a:r>
                        <a:rPr lang="zh-CN" altLang="en-US" sz="1100" u="none" strike="noStrike">
                          <a:effectLst/>
                        </a:rPr>
                        <a:t>日</a:t>
                      </a:r>
                      <a:endParaRPr lang="zh-CN" altLang="en-US" sz="1100" b="0" i="0" u="none" strike="noStrike">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6562" marR="6562" marT="6562" marB="0" anchor="ctr">
                    <a:lnL w="12700" cap="flat" cmpd="sng" algn="ctr">
                      <a:solidFill>
                        <a:schemeClr val="tx1"/>
                      </a:solidFill>
                      <a:prstDash val="solid"/>
                      <a:round/>
                      <a:headEnd type="none" w="med" len="med"/>
                      <a:tailEnd type="none" w="med" len="med"/>
                    </a:lnL>
                  </a:tcPr>
                </a:tc>
                <a:tc>
                  <a:txBody>
                    <a:bodyPr/>
                    <a:lstStyle/>
                    <a:p>
                      <a:pPr algn="ctr" fontAlgn="ctr"/>
                      <a:r>
                        <a:rPr lang="en-US" altLang="zh-CN" sz="1100" u="none" strike="noStrike">
                          <a:effectLst/>
                        </a:rPr>
                        <a:t>23</a:t>
                      </a:r>
                      <a:endParaRPr lang="en-US" altLang="zh-CN" sz="1100" b="0" i="0" u="none" strike="noStrike">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6562" marR="6562" marT="6562" marB="0" anchor="ctr"/>
                </a:tc>
                <a:tc>
                  <a:txBody>
                    <a:bodyPr/>
                    <a:lstStyle/>
                    <a:p>
                      <a:pPr algn="l" fontAlgn="ctr"/>
                      <a:r>
                        <a:rPr lang="en-US" sz="1100" u="none" strike="noStrike" dirty="0">
                          <a:effectLst/>
                        </a:rPr>
                        <a:t>Virtual Memory: Systems</a:t>
                      </a:r>
                      <a:endParaRPr lang="en-US" sz="11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6562" marR="6562" marT="6562" marB="0" anchor="ctr">
                    <a:lnR w="12700" cap="flat" cmpd="sng" algn="ctr">
                      <a:solidFill>
                        <a:schemeClr val="tx1"/>
                      </a:solidFill>
                      <a:prstDash val="solid"/>
                      <a:round/>
                      <a:headEnd type="none" w="med" len="med"/>
                      <a:tailEnd type="none" w="med" len="med"/>
                    </a:lnR>
                  </a:tcPr>
                </a:tc>
                <a:tc>
                  <a:txBody>
                    <a:bodyPr/>
                    <a:lstStyle/>
                    <a:p>
                      <a:pPr algn="ctr" fontAlgn="ctr"/>
                      <a:r>
                        <a:rPr lang="en-US" altLang="zh-CN" sz="1100" u="none" strike="noStrike">
                          <a:solidFill>
                            <a:srgbClr val="C00000"/>
                          </a:solidFill>
                          <a:effectLst/>
                        </a:rPr>
                        <a:t>12</a:t>
                      </a:r>
                      <a:r>
                        <a:rPr lang="zh-CN" altLang="en-US" sz="1100" u="none" strike="noStrike">
                          <a:solidFill>
                            <a:srgbClr val="C00000"/>
                          </a:solidFill>
                          <a:effectLst/>
                        </a:rPr>
                        <a:t>月</a:t>
                      </a:r>
                      <a:r>
                        <a:rPr lang="en-US" altLang="zh-CN" sz="1100" u="none" strike="noStrike">
                          <a:solidFill>
                            <a:srgbClr val="C00000"/>
                          </a:solidFill>
                          <a:effectLst/>
                        </a:rPr>
                        <a:t>3</a:t>
                      </a:r>
                      <a:r>
                        <a:rPr lang="zh-CN" altLang="en-US" sz="1100" u="none" strike="noStrike">
                          <a:solidFill>
                            <a:srgbClr val="C00000"/>
                          </a:solidFill>
                          <a:effectLst/>
                        </a:rPr>
                        <a:t>日</a:t>
                      </a:r>
                      <a:endParaRPr lang="zh-CN" altLang="en-US" sz="1100" b="0" i="0" u="none" strike="noStrike">
                        <a:solidFill>
                          <a:srgbClr val="C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6562" marR="6562" marT="6562" marB="0" anchor="ctr">
                    <a:lnL w="12700" cap="flat" cmpd="sng" algn="ctr">
                      <a:solidFill>
                        <a:schemeClr val="tx1"/>
                      </a:solidFill>
                      <a:prstDash val="solid"/>
                      <a:round/>
                      <a:headEnd type="none" w="med" len="med"/>
                      <a:tailEnd type="none" w="med" len="med"/>
                    </a:lnL>
                  </a:tcPr>
                </a:tc>
                <a:tc>
                  <a:txBody>
                    <a:bodyPr/>
                    <a:lstStyle/>
                    <a:p>
                      <a:pPr algn="ctr" fontAlgn="ctr"/>
                      <a:r>
                        <a:rPr lang="en-US" altLang="zh-CN" sz="1100" u="none" strike="noStrike" dirty="0">
                          <a:solidFill>
                            <a:srgbClr val="C00000"/>
                          </a:solidFill>
                          <a:effectLst/>
                        </a:rPr>
                        <a:t>11</a:t>
                      </a:r>
                      <a:endParaRPr lang="en-US" altLang="zh-CN" sz="1100" b="0" i="0" u="none" strike="noStrike" dirty="0">
                        <a:solidFill>
                          <a:srgbClr val="C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6562" marR="6562" marT="6562" marB="0" anchor="ctr">
                    <a:lnR w="12700" cap="flat" cmpd="sng" algn="ctr">
                      <a:solidFill>
                        <a:schemeClr val="tx1"/>
                      </a:solidFill>
                      <a:prstDash val="solid"/>
                      <a:round/>
                      <a:headEnd type="none" w="med" len="med"/>
                      <a:tailEnd type="none" w="med" len="med"/>
                    </a:lnR>
                  </a:tcPr>
                </a:tc>
                <a:tc>
                  <a:txBody>
                    <a:bodyPr/>
                    <a:lstStyle/>
                    <a:p>
                      <a:pPr algn="ctr" fontAlgn="ctr"/>
                      <a:r>
                        <a:rPr lang="en-US" altLang="zh-CN" sz="1100" u="none" strike="noStrike">
                          <a:effectLst/>
                        </a:rPr>
                        <a:t>12</a:t>
                      </a:r>
                      <a:r>
                        <a:rPr lang="zh-CN" altLang="en-US" sz="1100" u="none" strike="noStrike">
                          <a:effectLst/>
                        </a:rPr>
                        <a:t>月</a:t>
                      </a:r>
                      <a:r>
                        <a:rPr lang="en-US" altLang="zh-CN" sz="1100" u="none" strike="noStrike">
                          <a:effectLst/>
                        </a:rPr>
                        <a:t>4</a:t>
                      </a:r>
                      <a:r>
                        <a:rPr lang="zh-CN" altLang="en-US" sz="1100" u="none" strike="noStrike">
                          <a:effectLst/>
                        </a:rPr>
                        <a:t>日</a:t>
                      </a:r>
                      <a:endParaRPr lang="zh-CN" altLang="en-US" sz="1100" b="0" i="0" u="none" strike="noStrike">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6562" marR="6562" marT="6562" marB="0" anchor="ctr">
                    <a:lnL w="12700" cap="flat" cmpd="sng" algn="ctr">
                      <a:solidFill>
                        <a:schemeClr val="tx1"/>
                      </a:solidFill>
                      <a:prstDash val="solid"/>
                      <a:round/>
                      <a:headEnd type="none" w="med" len="med"/>
                      <a:tailEnd type="none" w="med" len="med"/>
                    </a:lnL>
                  </a:tcPr>
                </a:tc>
                <a:tc>
                  <a:txBody>
                    <a:bodyPr/>
                    <a:lstStyle/>
                    <a:p>
                      <a:pPr algn="ctr" fontAlgn="ctr"/>
                      <a:r>
                        <a:rPr lang="en-US" altLang="zh-CN" sz="1100" u="none" strike="noStrike" dirty="0">
                          <a:effectLst/>
                        </a:rPr>
                        <a:t>24</a:t>
                      </a:r>
                      <a:endParaRPr lang="en-US" altLang="zh-CN" sz="11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6562" marR="6562" marT="6562" marB="0" anchor="ctr"/>
                </a:tc>
                <a:tc>
                  <a:txBody>
                    <a:bodyPr/>
                    <a:lstStyle/>
                    <a:p>
                      <a:pPr algn="l" fontAlgn="ctr"/>
                      <a:r>
                        <a:rPr lang="en-US" sz="1100" u="none" strike="noStrike">
                          <a:effectLst/>
                        </a:rPr>
                        <a:t>Dynamic Memory Allocation</a:t>
                      </a:r>
                      <a:endParaRPr lang="en-US" sz="1100" b="0" i="0" u="none" strike="noStrike">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6562" marR="6562" marT="6562" marB="0" anchor="ctr">
                    <a:lnR w="12700" cap="flat" cmpd="sng" algn="ctr">
                      <a:solidFill>
                        <a:schemeClr val="tx1"/>
                      </a:solidFill>
                      <a:prstDash val="solid"/>
                      <a:round/>
                      <a:headEnd type="none" w="med" len="med"/>
                      <a:tailEnd type="none" w="med" len="med"/>
                    </a:lnR>
                  </a:tcPr>
                </a:tc>
                <a:tc>
                  <a:txBody>
                    <a:bodyPr/>
                    <a:lstStyle/>
                    <a:p>
                      <a:pPr algn="l" fontAlgn="ctr"/>
                      <a:r>
                        <a:rPr lang="en-US" sz="1100" u="none" strike="noStrike" dirty="0">
                          <a:solidFill>
                            <a:srgbClr val="0070C0"/>
                          </a:solidFill>
                          <a:effectLst/>
                        </a:rPr>
                        <a:t>L7 malloc（</a:t>
                      </a:r>
                      <a:r>
                        <a:rPr lang="zh-CN" altLang="en-US" sz="1100" u="none" strike="noStrike" dirty="0">
                          <a:solidFill>
                            <a:srgbClr val="0070C0"/>
                          </a:solidFill>
                          <a:effectLst/>
                        </a:rPr>
                        <a:t>周四）</a:t>
                      </a:r>
                      <a:endParaRPr lang="zh-CN" altLang="en-US" sz="1100" b="0" i="0" u="none" strike="noStrike" dirty="0">
                        <a:solidFill>
                          <a:srgbClr val="0070C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6562" marR="6562" marT="656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r>
              <a:tr h="274143">
                <a:tc>
                  <a:txBody>
                    <a:bodyPr/>
                    <a:lstStyle/>
                    <a:p>
                      <a:pPr algn="ctr" fontAlgn="ctr"/>
                      <a:r>
                        <a:rPr lang="zh-CN" altLang="en-US" sz="1100" b="1" u="none" strike="noStrike" dirty="0">
                          <a:effectLst/>
                        </a:rPr>
                        <a:t>第</a:t>
                      </a:r>
                      <a:r>
                        <a:rPr lang="en-US" altLang="zh-CN" sz="1100" b="1" u="none" strike="noStrike" dirty="0">
                          <a:effectLst/>
                        </a:rPr>
                        <a:t>14</a:t>
                      </a:r>
                      <a:r>
                        <a:rPr lang="zh-CN" altLang="en-US" sz="1100" b="1" u="none" strike="noStrike" dirty="0">
                          <a:effectLst/>
                        </a:rPr>
                        <a:t>周</a:t>
                      </a:r>
                      <a:endParaRPr lang="zh-CN" altLang="en-US" sz="1100" b="1"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6562" marR="6562" marT="656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ctr"/>
                      <a:r>
                        <a:rPr lang="en-US" altLang="zh-CN" sz="1100" u="none" strike="noStrike">
                          <a:effectLst/>
                        </a:rPr>
                        <a:t>12</a:t>
                      </a:r>
                      <a:r>
                        <a:rPr lang="zh-CN" altLang="en-US" sz="1100" u="none" strike="noStrike">
                          <a:effectLst/>
                        </a:rPr>
                        <a:t>月</a:t>
                      </a:r>
                      <a:r>
                        <a:rPr lang="en-US" altLang="zh-CN" sz="1100" u="none" strike="noStrike">
                          <a:effectLst/>
                        </a:rPr>
                        <a:t>8</a:t>
                      </a:r>
                      <a:r>
                        <a:rPr lang="zh-CN" altLang="en-US" sz="1100" u="none" strike="noStrike">
                          <a:effectLst/>
                        </a:rPr>
                        <a:t>日</a:t>
                      </a:r>
                      <a:endParaRPr lang="zh-CN" altLang="en-US" sz="1100" b="0" i="0" u="none" strike="noStrike">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6562" marR="6562" marT="6562" marB="0" anchor="ctr">
                    <a:lnL w="12700" cap="flat" cmpd="sng" algn="ctr">
                      <a:solidFill>
                        <a:schemeClr val="tx1"/>
                      </a:solidFill>
                      <a:prstDash val="solid"/>
                      <a:round/>
                      <a:headEnd type="none" w="med" len="med"/>
                      <a:tailEnd type="none" w="med" len="med"/>
                    </a:lnL>
                  </a:tcPr>
                </a:tc>
                <a:tc>
                  <a:txBody>
                    <a:bodyPr/>
                    <a:lstStyle/>
                    <a:p>
                      <a:pPr algn="ctr" fontAlgn="ctr"/>
                      <a:r>
                        <a:rPr lang="en-US" altLang="zh-CN" sz="1100" u="none" strike="noStrike">
                          <a:effectLst/>
                        </a:rPr>
                        <a:t>25</a:t>
                      </a:r>
                      <a:endParaRPr lang="en-US" altLang="zh-CN" sz="1100" b="0" i="0" u="none" strike="noStrike">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6562" marR="6562" marT="6562" marB="0" anchor="ctr"/>
                </a:tc>
                <a:tc>
                  <a:txBody>
                    <a:bodyPr/>
                    <a:lstStyle/>
                    <a:p>
                      <a:pPr algn="l" fontAlgn="ctr"/>
                      <a:r>
                        <a:rPr lang="en-US" sz="1100" u="none" strike="noStrike" dirty="0">
                          <a:effectLst/>
                        </a:rPr>
                        <a:t>Network Programming I</a:t>
                      </a:r>
                      <a:endParaRPr lang="en-US" sz="11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6562" marR="6562" marT="6562" marB="0" anchor="ctr">
                    <a:lnR w="12700" cap="flat" cmpd="sng" algn="ctr">
                      <a:solidFill>
                        <a:schemeClr val="tx1"/>
                      </a:solidFill>
                      <a:prstDash val="solid"/>
                      <a:round/>
                      <a:headEnd type="none" w="med" len="med"/>
                      <a:tailEnd type="none" w="med" len="med"/>
                    </a:lnR>
                  </a:tcPr>
                </a:tc>
                <a:tc>
                  <a:txBody>
                    <a:bodyPr/>
                    <a:lstStyle/>
                    <a:p>
                      <a:pPr algn="ctr" fontAlgn="ctr"/>
                      <a:r>
                        <a:rPr lang="en-US" altLang="zh-CN" sz="1100" u="none" strike="noStrike">
                          <a:solidFill>
                            <a:srgbClr val="C00000"/>
                          </a:solidFill>
                          <a:effectLst/>
                        </a:rPr>
                        <a:t>12</a:t>
                      </a:r>
                      <a:r>
                        <a:rPr lang="zh-CN" altLang="en-US" sz="1100" u="none" strike="noStrike">
                          <a:solidFill>
                            <a:srgbClr val="C00000"/>
                          </a:solidFill>
                          <a:effectLst/>
                        </a:rPr>
                        <a:t>月</a:t>
                      </a:r>
                      <a:r>
                        <a:rPr lang="en-US" altLang="zh-CN" sz="1100" u="none" strike="noStrike">
                          <a:solidFill>
                            <a:srgbClr val="C00000"/>
                          </a:solidFill>
                          <a:effectLst/>
                        </a:rPr>
                        <a:t>10</a:t>
                      </a:r>
                      <a:r>
                        <a:rPr lang="zh-CN" altLang="en-US" sz="1100" u="none" strike="noStrike">
                          <a:solidFill>
                            <a:srgbClr val="C00000"/>
                          </a:solidFill>
                          <a:effectLst/>
                        </a:rPr>
                        <a:t>日</a:t>
                      </a:r>
                      <a:endParaRPr lang="zh-CN" altLang="en-US" sz="1100" b="0" i="0" u="none" strike="noStrike">
                        <a:solidFill>
                          <a:srgbClr val="C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6562" marR="6562" marT="6562" marB="0" anchor="ctr">
                    <a:lnL w="12700" cap="flat" cmpd="sng" algn="ctr">
                      <a:solidFill>
                        <a:schemeClr val="tx1"/>
                      </a:solidFill>
                      <a:prstDash val="solid"/>
                      <a:round/>
                      <a:headEnd type="none" w="med" len="med"/>
                      <a:tailEnd type="none" w="med" len="med"/>
                    </a:lnL>
                  </a:tcPr>
                </a:tc>
                <a:tc>
                  <a:txBody>
                    <a:bodyPr/>
                    <a:lstStyle/>
                    <a:p>
                      <a:pPr algn="ctr" fontAlgn="ctr"/>
                      <a:r>
                        <a:rPr lang="en-US" altLang="zh-CN" sz="1100" u="none" strike="noStrike" dirty="0">
                          <a:solidFill>
                            <a:srgbClr val="C00000"/>
                          </a:solidFill>
                          <a:effectLst/>
                        </a:rPr>
                        <a:t>12</a:t>
                      </a:r>
                      <a:endParaRPr lang="en-US" altLang="zh-CN" sz="1100" b="0" i="0" u="none" strike="noStrike" dirty="0">
                        <a:solidFill>
                          <a:srgbClr val="C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6562" marR="6562" marT="6562" marB="0" anchor="ctr">
                    <a:lnR w="12700" cap="flat" cmpd="sng" algn="ctr">
                      <a:solidFill>
                        <a:schemeClr val="tx1"/>
                      </a:solidFill>
                      <a:prstDash val="solid"/>
                      <a:round/>
                      <a:headEnd type="none" w="med" len="med"/>
                      <a:tailEnd type="none" w="med" len="med"/>
                    </a:lnR>
                  </a:tcPr>
                </a:tc>
                <a:tc>
                  <a:txBody>
                    <a:bodyPr/>
                    <a:lstStyle/>
                    <a:p>
                      <a:pPr algn="ctr" fontAlgn="ctr"/>
                      <a:r>
                        <a:rPr lang="en-US" altLang="zh-CN" sz="1100" u="none" strike="noStrike" dirty="0">
                          <a:effectLst/>
                        </a:rPr>
                        <a:t>12</a:t>
                      </a:r>
                      <a:r>
                        <a:rPr lang="zh-CN" altLang="en-US" sz="1100" u="none" strike="noStrike" dirty="0">
                          <a:effectLst/>
                        </a:rPr>
                        <a:t>月</a:t>
                      </a:r>
                      <a:r>
                        <a:rPr lang="en-US" altLang="zh-CN" sz="1100" u="none" strike="noStrike" dirty="0">
                          <a:effectLst/>
                        </a:rPr>
                        <a:t>11</a:t>
                      </a:r>
                      <a:r>
                        <a:rPr lang="zh-CN" altLang="en-US" sz="1100" u="none" strike="noStrike" dirty="0">
                          <a:effectLst/>
                        </a:rPr>
                        <a:t>日</a:t>
                      </a:r>
                      <a:endParaRPr lang="zh-CN" altLang="en-US" sz="11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6562" marR="6562" marT="6562" marB="0" anchor="ctr">
                    <a:lnL w="12700" cap="flat" cmpd="sng" algn="ctr">
                      <a:solidFill>
                        <a:schemeClr val="tx1"/>
                      </a:solidFill>
                      <a:prstDash val="solid"/>
                      <a:round/>
                      <a:headEnd type="none" w="med" len="med"/>
                      <a:tailEnd type="none" w="med" len="med"/>
                    </a:lnL>
                  </a:tcPr>
                </a:tc>
                <a:tc>
                  <a:txBody>
                    <a:bodyPr/>
                    <a:lstStyle/>
                    <a:p>
                      <a:pPr algn="ctr" fontAlgn="ctr"/>
                      <a:r>
                        <a:rPr lang="en-US" altLang="zh-CN" sz="1100" u="none" strike="noStrike" dirty="0">
                          <a:effectLst/>
                        </a:rPr>
                        <a:t>26</a:t>
                      </a:r>
                      <a:endParaRPr lang="en-US" altLang="zh-CN" sz="11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6562" marR="6562" marT="6562" marB="0" anchor="ctr"/>
                </a:tc>
                <a:tc>
                  <a:txBody>
                    <a:bodyPr/>
                    <a:lstStyle/>
                    <a:p>
                      <a:pPr algn="l" fontAlgn="ctr"/>
                      <a:r>
                        <a:rPr lang="en-US" sz="1100" u="none" strike="noStrike" dirty="0">
                          <a:effectLst/>
                        </a:rPr>
                        <a:t>Network Programming II</a:t>
                      </a:r>
                      <a:endParaRPr lang="en-US" sz="11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6562" marR="6562" marT="6562" marB="0" anchor="ctr">
                    <a:lnR w="12700" cap="flat" cmpd="sng" algn="ctr">
                      <a:solidFill>
                        <a:schemeClr val="tx1"/>
                      </a:solidFill>
                      <a:prstDash val="solid"/>
                      <a:round/>
                      <a:headEnd type="none" w="med" len="med"/>
                      <a:tailEnd type="none" w="med" len="med"/>
                    </a:lnR>
                  </a:tcPr>
                </a:tc>
                <a:tc>
                  <a:txBody>
                    <a:bodyPr/>
                    <a:lstStyle/>
                    <a:p>
                      <a:pPr algn="l" fontAlgn="ctr"/>
                      <a:r>
                        <a:rPr lang="en-US" sz="1100" u="none" strike="noStrike" dirty="0">
                          <a:solidFill>
                            <a:srgbClr val="0070C0"/>
                          </a:solidFill>
                          <a:effectLst/>
                        </a:rPr>
                        <a:t>L8 proxy（</a:t>
                      </a:r>
                      <a:r>
                        <a:rPr lang="zh-CN" altLang="en-US" sz="1100" u="none" strike="noStrike" dirty="0">
                          <a:solidFill>
                            <a:srgbClr val="0070C0"/>
                          </a:solidFill>
                          <a:effectLst/>
                        </a:rPr>
                        <a:t>周四）</a:t>
                      </a:r>
                      <a:endParaRPr lang="zh-CN" altLang="en-US" sz="1100" b="0" i="0" u="none" strike="noStrike" dirty="0">
                        <a:solidFill>
                          <a:srgbClr val="0070C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6562" marR="6562" marT="656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r>
              <a:tr h="274143">
                <a:tc>
                  <a:txBody>
                    <a:bodyPr/>
                    <a:lstStyle/>
                    <a:p>
                      <a:pPr algn="ctr" fontAlgn="ctr"/>
                      <a:r>
                        <a:rPr lang="zh-CN" altLang="en-US" sz="1100" b="1" u="none" strike="noStrike" dirty="0">
                          <a:effectLst/>
                        </a:rPr>
                        <a:t>第</a:t>
                      </a:r>
                      <a:r>
                        <a:rPr lang="en-US" altLang="zh-CN" sz="1100" b="1" u="none" strike="noStrike" dirty="0">
                          <a:effectLst/>
                        </a:rPr>
                        <a:t>15</a:t>
                      </a:r>
                      <a:r>
                        <a:rPr lang="zh-CN" altLang="en-US" sz="1100" b="1" u="none" strike="noStrike" dirty="0">
                          <a:effectLst/>
                        </a:rPr>
                        <a:t>周</a:t>
                      </a:r>
                      <a:endParaRPr lang="zh-CN" altLang="en-US" sz="1100" b="1"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6562" marR="6562" marT="656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ctr"/>
                      <a:r>
                        <a:rPr lang="en-US" altLang="zh-CN" sz="1100" u="none" strike="noStrike" dirty="0">
                          <a:effectLst/>
                        </a:rPr>
                        <a:t>12</a:t>
                      </a:r>
                      <a:r>
                        <a:rPr lang="zh-CN" altLang="en-US" sz="1100" u="none" strike="noStrike" dirty="0">
                          <a:effectLst/>
                        </a:rPr>
                        <a:t>月</a:t>
                      </a:r>
                      <a:r>
                        <a:rPr lang="en-US" altLang="zh-CN" sz="1100" u="none" strike="noStrike" dirty="0">
                          <a:effectLst/>
                        </a:rPr>
                        <a:t>15</a:t>
                      </a:r>
                      <a:r>
                        <a:rPr lang="zh-CN" altLang="en-US" sz="1100" u="none" strike="noStrike" dirty="0">
                          <a:effectLst/>
                        </a:rPr>
                        <a:t>日</a:t>
                      </a:r>
                      <a:endParaRPr lang="zh-CN" altLang="en-US" sz="11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6562" marR="6562" marT="6562" marB="0" anchor="ctr">
                    <a:lnL w="12700" cap="flat" cmpd="sng" algn="ctr">
                      <a:solidFill>
                        <a:schemeClr val="tx1"/>
                      </a:solidFill>
                      <a:prstDash val="solid"/>
                      <a:round/>
                      <a:headEnd type="none" w="med" len="med"/>
                      <a:tailEnd type="none" w="med" len="med"/>
                    </a:lnL>
                    <a:solidFill>
                      <a:srgbClr val="FFC000"/>
                    </a:solidFill>
                  </a:tcPr>
                </a:tc>
                <a:tc>
                  <a:txBody>
                    <a:bodyPr/>
                    <a:lstStyle/>
                    <a:p>
                      <a:pPr algn="ctr" fontAlgn="ctr"/>
                      <a:r>
                        <a:rPr lang="en-US" altLang="zh-CN" sz="1100" u="none" strike="noStrike" dirty="0">
                          <a:effectLst/>
                        </a:rPr>
                        <a:t>27</a:t>
                      </a:r>
                      <a:endParaRPr lang="en-US" altLang="zh-CN" sz="11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6562" marR="6562" marT="6562" marB="0" anchor="ctr">
                    <a:solidFill>
                      <a:srgbClr val="FFC000"/>
                    </a:solidFill>
                  </a:tcPr>
                </a:tc>
                <a:tc>
                  <a:txBody>
                    <a:bodyPr/>
                    <a:lstStyle/>
                    <a:p>
                      <a:pPr algn="l" fontAlgn="ctr"/>
                      <a:r>
                        <a:rPr lang="en-US" sz="1100" u="none" strike="noStrike" dirty="0">
                          <a:effectLst/>
                        </a:rPr>
                        <a:t>LAB</a:t>
                      </a:r>
                      <a:r>
                        <a:rPr lang="zh-CN" altLang="en-US" sz="1100" u="none" strike="noStrike" dirty="0">
                          <a:effectLst/>
                        </a:rPr>
                        <a:t>测验（</a:t>
                      </a:r>
                      <a:r>
                        <a:rPr lang="en-US" sz="1100" u="none" strike="noStrike" dirty="0">
                          <a:effectLst/>
                        </a:rPr>
                        <a:t>L1~L7）</a:t>
                      </a:r>
                      <a:endParaRPr lang="en-US" sz="1100" b="1"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6562" marR="6562" marT="6562" marB="0" anchor="ctr">
                    <a:lnR w="12700" cap="flat" cmpd="sng" algn="ctr">
                      <a:solidFill>
                        <a:schemeClr val="tx1"/>
                      </a:solidFill>
                      <a:prstDash val="solid"/>
                      <a:round/>
                      <a:headEnd type="none" w="med" len="med"/>
                      <a:tailEnd type="none" w="med" len="med"/>
                    </a:lnR>
                    <a:solidFill>
                      <a:srgbClr val="FFC000"/>
                    </a:solidFill>
                  </a:tcPr>
                </a:tc>
                <a:tc>
                  <a:txBody>
                    <a:bodyPr/>
                    <a:lstStyle/>
                    <a:p>
                      <a:pPr algn="ctr" fontAlgn="ctr"/>
                      <a:r>
                        <a:rPr lang="en-US" altLang="zh-CN" sz="1100" u="none" strike="noStrike">
                          <a:solidFill>
                            <a:srgbClr val="C00000"/>
                          </a:solidFill>
                          <a:effectLst/>
                        </a:rPr>
                        <a:t>12</a:t>
                      </a:r>
                      <a:r>
                        <a:rPr lang="zh-CN" altLang="en-US" sz="1100" u="none" strike="noStrike">
                          <a:solidFill>
                            <a:srgbClr val="C00000"/>
                          </a:solidFill>
                          <a:effectLst/>
                        </a:rPr>
                        <a:t>月</a:t>
                      </a:r>
                      <a:r>
                        <a:rPr lang="en-US" altLang="zh-CN" sz="1100" u="none" strike="noStrike">
                          <a:solidFill>
                            <a:srgbClr val="C00000"/>
                          </a:solidFill>
                          <a:effectLst/>
                        </a:rPr>
                        <a:t>17</a:t>
                      </a:r>
                      <a:r>
                        <a:rPr lang="zh-CN" altLang="en-US" sz="1100" u="none" strike="noStrike">
                          <a:solidFill>
                            <a:srgbClr val="C00000"/>
                          </a:solidFill>
                          <a:effectLst/>
                        </a:rPr>
                        <a:t>日</a:t>
                      </a:r>
                      <a:endParaRPr lang="zh-CN" altLang="en-US" sz="1100" b="0" i="0" u="none" strike="noStrike">
                        <a:solidFill>
                          <a:srgbClr val="C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6562" marR="6562" marT="6562" marB="0" anchor="ctr">
                    <a:lnL w="12700" cap="flat" cmpd="sng" algn="ctr">
                      <a:solidFill>
                        <a:schemeClr val="tx1"/>
                      </a:solidFill>
                      <a:prstDash val="solid"/>
                      <a:round/>
                      <a:headEnd type="none" w="med" len="med"/>
                      <a:tailEnd type="none" w="med" len="med"/>
                    </a:lnL>
                  </a:tcPr>
                </a:tc>
                <a:tc>
                  <a:txBody>
                    <a:bodyPr/>
                    <a:lstStyle/>
                    <a:p>
                      <a:pPr algn="ctr" fontAlgn="ctr"/>
                      <a:r>
                        <a:rPr lang="en-US" altLang="zh-CN" sz="1100" u="none" strike="noStrike" dirty="0">
                          <a:solidFill>
                            <a:srgbClr val="C00000"/>
                          </a:solidFill>
                          <a:effectLst/>
                        </a:rPr>
                        <a:t>13</a:t>
                      </a:r>
                      <a:endParaRPr lang="en-US" altLang="zh-CN" sz="1100" b="0" i="0" u="none" strike="noStrike" dirty="0">
                        <a:solidFill>
                          <a:srgbClr val="C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6562" marR="6562" marT="6562" marB="0" anchor="ctr">
                    <a:lnR w="12700" cap="flat" cmpd="sng" algn="ctr">
                      <a:solidFill>
                        <a:schemeClr val="tx1"/>
                      </a:solidFill>
                      <a:prstDash val="solid"/>
                      <a:round/>
                      <a:headEnd type="none" w="med" len="med"/>
                      <a:tailEnd type="none" w="med" len="med"/>
                    </a:lnR>
                  </a:tcPr>
                </a:tc>
                <a:tc>
                  <a:txBody>
                    <a:bodyPr/>
                    <a:lstStyle/>
                    <a:p>
                      <a:pPr algn="ctr" fontAlgn="ctr"/>
                      <a:r>
                        <a:rPr lang="en-US" altLang="zh-CN" sz="1100" u="none" strike="noStrike" dirty="0">
                          <a:effectLst/>
                        </a:rPr>
                        <a:t>12</a:t>
                      </a:r>
                      <a:r>
                        <a:rPr lang="zh-CN" altLang="en-US" sz="1100" u="none" strike="noStrike" dirty="0">
                          <a:effectLst/>
                        </a:rPr>
                        <a:t>月</a:t>
                      </a:r>
                      <a:r>
                        <a:rPr lang="en-US" altLang="zh-CN" sz="1100" u="none" strike="noStrike" dirty="0">
                          <a:effectLst/>
                        </a:rPr>
                        <a:t>18</a:t>
                      </a:r>
                      <a:r>
                        <a:rPr lang="zh-CN" altLang="en-US" sz="1100" u="none" strike="noStrike" dirty="0">
                          <a:effectLst/>
                        </a:rPr>
                        <a:t>日</a:t>
                      </a:r>
                      <a:endParaRPr lang="zh-CN" altLang="en-US" sz="11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6562" marR="6562" marT="6562" marB="0" anchor="ctr">
                    <a:lnL w="12700" cap="flat" cmpd="sng" algn="ctr">
                      <a:solidFill>
                        <a:schemeClr val="tx1"/>
                      </a:solidFill>
                      <a:prstDash val="solid"/>
                      <a:round/>
                      <a:headEnd type="none" w="med" len="med"/>
                      <a:tailEnd type="none" w="med" len="med"/>
                    </a:lnL>
                  </a:tcPr>
                </a:tc>
                <a:tc>
                  <a:txBody>
                    <a:bodyPr/>
                    <a:lstStyle/>
                    <a:p>
                      <a:pPr algn="ctr" fontAlgn="ctr"/>
                      <a:r>
                        <a:rPr lang="en-US" altLang="zh-CN" sz="1100" u="none" strike="noStrike" dirty="0">
                          <a:effectLst/>
                        </a:rPr>
                        <a:t>28</a:t>
                      </a:r>
                      <a:endParaRPr lang="en-US" altLang="zh-CN" sz="11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6562" marR="6562" marT="6562" marB="0" anchor="ctr"/>
                </a:tc>
                <a:tc>
                  <a:txBody>
                    <a:bodyPr/>
                    <a:lstStyle/>
                    <a:p>
                      <a:pPr algn="l" fontAlgn="ctr"/>
                      <a:r>
                        <a:rPr lang="en-US" sz="1100" u="none" strike="noStrike" dirty="0">
                          <a:effectLst/>
                        </a:rPr>
                        <a:t>Concurrent Programming</a:t>
                      </a:r>
                      <a:endParaRPr lang="en-US" sz="11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6562" marR="6562" marT="6562" marB="0" anchor="ctr">
                    <a:lnR w="12700" cap="flat" cmpd="sng" algn="ctr">
                      <a:solidFill>
                        <a:schemeClr val="tx1"/>
                      </a:solidFill>
                      <a:prstDash val="solid"/>
                      <a:round/>
                      <a:headEnd type="none" w="med" len="med"/>
                      <a:tailEnd type="none" w="med" len="med"/>
                    </a:lnR>
                  </a:tcPr>
                </a:tc>
                <a:tc>
                  <a:txBody>
                    <a:bodyPr/>
                    <a:lstStyle/>
                    <a:p>
                      <a:pPr algn="l" fontAlgn="ctr"/>
                      <a:r>
                        <a:rPr lang="zh-CN" altLang="en-US" sz="1100" u="none" strike="noStrike" dirty="0">
                          <a:solidFill>
                            <a:srgbClr val="0070C0"/>
                          </a:solidFill>
                          <a:effectLst/>
                        </a:rPr>
                        <a:t>　</a:t>
                      </a:r>
                      <a:endParaRPr lang="zh-CN" altLang="en-US" sz="1100" b="0" i="0" u="none" strike="noStrike" dirty="0">
                        <a:solidFill>
                          <a:srgbClr val="0070C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6562" marR="6562" marT="656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r>
              <a:tr h="274143">
                <a:tc>
                  <a:txBody>
                    <a:bodyPr/>
                    <a:lstStyle/>
                    <a:p>
                      <a:pPr algn="ctr" fontAlgn="ctr"/>
                      <a:r>
                        <a:rPr lang="zh-CN" altLang="en-US" sz="1100" b="1" u="none" strike="noStrike" dirty="0">
                          <a:effectLst/>
                        </a:rPr>
                        <a:t>第</a:t>
                      </a:r>
                      <a:r>
                        <a:rPr lang="en-US" altLang="zh-CN" sz="1100" b="1" u="none" strike="noStrike" dirty="0">
                          <a:effectLst/>
                        </a:rPr>
                        <a:t>16</a:t>
                      </a:r>
                      <a:r>
                        <a:rPr lang="zh-CN" altLang="en-US" sz="1100" b="1" u="none" strike="noStrike" dirty="0">
                          <a:effectLst/>
                        </a:rPr>
                        <a:t>周</a:t>
                      </a:r>
                      <a:endParaRPr lang="zh-CN" altLang="en-US" sz="1100" b="1"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6562" marR="6562" marT="656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ctr"/>
                      <a:r>
                        <a:rPr lang="en-US" altLang="zh-CN" sz="1100" u="none" strike="noStrike">
                          <a:effectLst/>
                        </a:rPr>
                        <a:t>12</a:t>
                      </a:r>
                      <a:r>
                        <a:rPr lang="zh-CN" altLang="en-US" sz="1100" u="none" strike="noStrike">
                          <a:effectLst/>
                        </a:rPr>
                        <a:t>月</a:t>
                      </a:r>
                      <a:r>
                        <a:rPr lang="en-US" altLang="zh-CN" sz="1100" u="none" strike="noStrike">
                          <a:effectLst/>
                        </a:rPr>
                        <a:t>22</a:t>
                      </a:r>
                      <a:r>
                        <a:rPr lang="zh-CN" altLang="en-US" sz="1100" u="none" strike="noStrike">
                          <a:effectLst/>
                        </a:rPr>
                        <a:t>日</a:t>
                      </a:r>
                      <a:endParaRPr lang="zh-CN" altLang="en-US" sz="1100" b="0" i="0" u="none" strike="noStrike">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6562" marR="6562" marT="6562" marB="0" anchor="ctr">
                    <a:lnL w="12700" cap="flat" cmpd="sng" algn="ctr">
                      <a:solidFill>
                        <a:schemeClr val="tx1"/>
                      </a:solidFill>
                      <a:prstDash val="solid"/>
                      <a:round/>
                      <a:headEnd type="none" w="med" len="med"/>
                      <a:tailEnd type="none" w="med" len="med"/>
                    </a:lnL>
                  </a:tcPr>
                </a:tc>
                <a:tc>
                  <a:txBody>
                    <a:bodyPr/>
                    <a:lstStyle/>
                    <a:p>
                      <a:pPr algn="ctr" fontAlgn="ctr"/>
                      <a:r>
                        <a:rPr lang="en-US" altLang="zh-CN" sz="1100" u="none" strike="noStrike">
                          <a:effectLst/>
                        </a:rPr>
                        <a:t>29</a:t>
                      </a:r>
                      <a:endParaRPr lang="en-US" altLang="zh-CN" sz="1100" b="0" i="0" u="none" strike="noStrike">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6562" marR="6562" marT="6562" marB="0" anchor="ctr"/>
                </a:tc>
                <a:tc>
                  <a:txBody>
                    <a:bodyPr/>
                    <a:lstStyle/>
                    <a:p>
                      <a:pPr algn="l" fontAlgn="ctr"/>
                      <a:r>
                        <a:rPr lang="en-US" sz="1100" u="none" strike="noStrike" dirty="0">
                          <a:effectLst/>
                        </a:rPr>
                        <a:t>Synchronization: Basic</a:t>
                      </a:r>
                      <a:endParaRPr lang="en-US" sz="11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6562" marR="6562" marT="6562" marB="0" anchor="ctr">
                    <a:lnR w="12700" cap="flat" cmpd="sng" algn="ctr">
                      <a:solidFill>
                        <a:schemeClr val="tx1"/>
                      </a:solidFill>
                      <a:prstDash val="solid"/>
                      <a:round/>
                      <a:headEnd type="none" w="med" len="med"/>
                      <a:tailEnd type="none" w="med" len="med"/>
                    </a:lnR>
                  </a:tcPr>
                </a:tc>
                <a:tc>
                  <a:txBody>
                    <a:bodyPr/>
                    <a:lstStyle/>
                    <a:p>
                      <a:pPr algn="ctr" fontAlgn="ctr"/>
                      <a:r>
                        <a:rPr lang="en-US" altLang="zh-CN" sz="1100" u="none" strike="noStrike">
                          <a:solidFill>
                            <a:srgbClr val="C00000"/>
                          </a:solidFill>
                          <a:effectLst/>
                        </a:rPr>
                        <a:t>12</a:t>
                      </a:r>
                      <a:r>
                        <a:rPr lang="zh-CN" altLang="en-US" sz="1100" u="none" strike="noStrike">
                          <a:solidFill>
                            <a:srgbClr val="C00000"/>
                          </a:solidFill>
                          <a:effectLst/>
                        </a:rPr>
                        <a:t>月</a:t>
                      </a:r>
                      <a:r>
                        <a:rPr lang="en-US" altLang="zh-CN" sz="1100" u="none" strike="noStrike">
                          <a:solidFill>
                            <a:srgbClr val="C00000"/>
                          </a:solidFill>
                          <a:effectLst/>
                        </a:rPr>
                        <a:t>24</a:t>
                      </a:r>
                      <a:r>
                        <a:rPr lang="zh-CN" altLang="en-US" sz="1100" u="none" strike="noStrike">
                          <a:solidFill>
                            <a:srgbClr val="C00000"/>
                          </a:solidFill>
                          <a:effectLst/>
                        </a:rPr>
                        <a:t>日</a:t>
                      </a:r>
                      <a:endParaRPr lang="zh-CN" altLang="en-US" sz="1100" b="0" i="0" u="none" strike="noStrike">
                        <a:solidFill>
                          <a:srgbClr val="C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6562" marR="6562" marT="6562" marB="0" anchor="ctr">
                    <a:lnL w="12700" cap="flat" cmpd="sng" algn="ctr">
                      <a:solidFill>
                        <a:schemeClr val="tx1"/>
                      </a:solidFill>
                      <a:prstDash val="solid"/>
                      <a:round/>
                      <a:headEnd type="none" w="med" len="med"/>
                      <a:tailEnd type="none" w="med" len="med"/>
                    </a:lnL>
                  </a:tcPr>
                </a:tc>
                <a:tc>
                  <a:txBody>
                    <a:bodyPr/>
                    <a:lstStyle/>
                    <a:p>
                      <a:pPr algn="ctr" fontAlgn="ctr"/>
                      <a:r>
                        <a:rPr lang="en-US" altLang="zh-CN" sz="1100" u="none" strike="noStrike" dirty="0">
                          <a:solidFill>
                            <a:srgbClr val="C00000"/>
                          </a:solidFill>
                          <a:effectLst/>
                        </a:rPr>
                        <a:t>14</a:t>
                      </a:r>
                      <a:endParaRPr lang="en-US" altLang="zh-CN" sz="1100" b="0" i="0" u="none" strike="noStrike" dirty="0">
                        <a:solidFill>
                          <a:srgbClr val="C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6562" marR="6562" marT="6562" marB="0" anchor="ctr">
                    <a:lnR w="12700" cap="flat" cmpd="sng" algn="ctr">
                      <a:solidFill>
                        <a:schemeClr val="tx1"/>
                      </a:solidFill>
                      <a:prstDash val="solid"/>
                      <a:round/>
                      <a:headEnd type="none" w="med" len="med"/>
                      <a:tailEnd type="none" w="med" len="med"/>
                    </a:lnR>
                  </a:tcPr>
                </a:tc>
                <a:tc>
                  <a:txBody>
                    <a:bodyPr/>
                    <a:lstStyle/>
                    <a:p>
                      <a:pPr algn="ctr" fontAlgn="ctr"/>
                      <a:r>
                        <a:rPr lang="en-US" altLang="zh-CN" sz="1100" u="none" strike="noStrike">
                          <a:effectLst/>
                        </a:rPr>
                        <a:t>12</a:t>
                      </a:r>
                      <a:r>
                        <a:rPr lang="zh-CN" altLang="en-US" sz="1100" u="none" strike="noStrike">
                          <a:effectLst/>
                        </a:rPr>
                        <a:t>月</a:t>
                      </a:r>
                      <a:r>
                        <a:rPr lang="en-US" altLang="zh-CN" sz="1100" u="none" strike="noStrike">
                          <a:effectLst/>
                        </a:rPr>
                        <a:t>25</a:t>
                      </a:r>
                      <a:r>
                        <a:rPr lang="zh-CN" altLang="en-US" sz="1100" u="none" strike="noStrike">
                          <a:effectLst/>
                        </a:rPr>
                        <a:t>日</a:t>
                      </a:r>
                      <a:endParaRPr lang="zh-CN" altLang="en-US" sz="1100" b="0" i="0" u="none" strike="noStrike">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6562" marR="6562" marT="6562" marB="0" anchor="ctr">
                    <a:lnL w="12700" cap="flat" cmpd="sng" algn="ctr">
                      <a:solidFill>
                        <a:schemeClr val="tx1"/>
                      </a:solidFill>
                      <a:prstDash val="solid"/>
                      <a:round/>
                      <a:headEnd type="none" w="med" len="med"/>
                      <a:tailEnd type="none" w="med" len="med"/>
                    </a:lnL>
                  </a:tcPr>
                </a:tc>
                <a:tc>
                  <a:txBody>
                    <a:bodyPr/>
                    <a:lstStyle/>
                    <a:p>
                      <a:pPr algn="ctr" fontAlgn="ctr"/>
                      <a:r>
                        <a:rPr lang="en-US" altLang="zh-CN" sz="1100" u="none" strike="noStrike" dirty="0">
                          <a:effectLst/>
                        </a:rPr>
                        <a:t>30</a:t>
                      </a:r>
                      <a:endParaRPr lang="en-US" altLang="zh-CN" sz="11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6562" marR="6562" marT="6562" marB="0" anchor="ctr"/>
                </a:tc>
                <a:tc>
                  <a:txBody>
                    <a:bodyPr/>
                    <a:lstStyle/>
                    <a:p>
                      <a:pPr algn="l" fontAlgn="ctr"/>
                      <a:r>
                        <a:rPr lang="en-US" sz="1100" u="none" strike="noStrike" dirty="0">
                          <a:effectLst/>
                        </a:rPr>
                        <a:t>Synchronization: Advanced</a:t>
                      </a:r>
                      <a:endParaRPr lang="en-US" sz="11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6562" marR="6562" marT="6562" marB="0" anchor="ctr">
                    <a:lnR w="12700" cap="flat" cmpd="sng" algn="ctr">
                      <a:solidFill>
                        <a:schemeClr val="tx1"/>
                      </a:solidFill>
                      <a:prstDash val="solid"/>
                      <a:round/>
                      <a:headEnd type="none" w="med" len="med"/>
                      <a:tailEnd type="none" w="med" len="med"/>
                    </a:lnR>
                  </a:tcPr>
                </a:tc>
                <a:tc>
                  <a:txBody>
                    <a:bodyPr/>
                    <a:lstStyle/>
                    <a:p>
                      <a:pPr algn="l" fontAlgn="ctr"/>
                      <a:r>
                        <a:rPr lang="zh-CN" altLang="en-US" sz="1100" u="none" strike="noStrike" dirty="0">
                          <a:solidFill>
                            <a:srgbClr val="0070C0"/>
                          </a:solidFill>
                          <a:effectLst/>
                        </a:rPr>
                        <a:t>　</a:t>
                      </a:r>
                      <a:endParaRPr lang="zh-CN" altLang="en-US" sz="1100" b="0" i="0" u="none" strike="noStrike" dirty="0">
                        <a:solidFill>
                          <a:srgbClr val="0070C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6562" marR="6562" marT="656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r>
              <a:tr h="274143">
                <a:tc>
                  <a:txBody>
                    <a:bodyPr/>
                    <a:lstStyle/>
                    <a:p>
                      <a:pPr algn="ctr" fontAlgn="ctr"/>
                      <a:r>
                        <a:rPr lang="zh-CN" altLang="en-US" sz="1100" b="1" u="none" strike="noStrike" dirty="0">
                          <a:effectLst/>
                        </a:rPr>
                        <a:t>考试周</a:t>
                      </a:r>
                      <a:endParaRPr lang="zh-CN" altLang="en-US" sz="1100" b="1"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6562" marR="6562" marT="656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fontAlgn="ctr"/>
                      <a:r>
                        <a:rPr lang="en-US" altLang="zh-CN" sz="1100" u="none" strike="noStrike" dirty="0">
                          <a:effectLst/>
                        </a:rPr>
                        <a:t>12</a:t>
                      </a:r>
                      <a:r>
                        <a:rPr lang="zh-CN" altLang="en-US" sz="1100" u="none" strike="noStrike" dirty="0">
                          <a:effectLst/>
                        </a:rPr>
                        <a:t>月</a:t>
                      </a:r>
                      <a:r>
                        <a:rPr lang="en-US" altLang="zh-CN" sz="1100" u="none" strike="noStrike" dirty="0">
                          <a:effectLst/>
                        </a:rPr>
                        <a:t>29</a:t>
                      </a:r>
                      <a:r>
                        <a:rPr lang="zh-CN" altLang="en-US" sz="1100" u="none" strike="noStrike" dirty="0">
                          <a:effectLst/>
                        </a:rPr>
                        <a:t>日</a:t>
                      </a:r>
                      <a:endParaRPr lang="zh-CN" altLang="en-US" sz="11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6562" marR="6562" marT="6562" marB="0"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rgbClr val="92D050"/>
                    </a:solidFill>
                  </a:tcPr>
                </a:tc>
                <a:tc>
                  <a:txBody>
                    <a:bodyPr/>
                    <a:lstStyle/>
                    <a:p>
                      <a:pPr algn="l" fontAlgn="ctr"/>
                      <a:r>
                        <a:rPr lang="zh-CN" altLang="en-US" sz="1100" u="none" strike="noStrike" dirty="0">
                          <a:effectLst/>
                        </a:rPr>
                        <a:t>　</a:t>
                      </a:r>
                      <a:endParaRPr lang="zh-CN" altLang="en-US" sz="11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6562" marR="6562" marT="6562" marB="0" anchor="ctr">
                    <a:lnB w="12700" cap="flat" cmpd="sng" algn="ctr">
                      <a:solidFill>
                        <a:schemeClr val="tx1"/>
                      </a:solidFill>
                      <a:prstDash val="solid"/>
                      <a:round/>
                      <a:headEnd type="none" w="med" len="med"/>
                      <a:tailEnd type="none" w="med" len="med"/>
                    </a:lnB>
                    <a:solidFill>
                      <a:srgbClr val="92D050"/>
                    </a:solidFill>
                  </a:tcPr>
                </a:tc>
                <a:tc>
                  <a:txBody>
                    <a:bodyPr/>
                    <a:lstStyle/>
                    <a:p>
                      <a:pPr algn="l" fontAlgn="ctr"/>
                      <a:r>
                        <a:rPr lang="zh-CN" altLang="en-US" sz="1100" u="none" strike="noStrike" dirty="0">
                          <a:effectLst/>
                        </a:rPr>
                        <a:t>期末考试（周一下午）</a:t>
                      </a:r>
                      <a:endParaRPr lang="zh-CN" altLang="en-US" sz="1100" b="1"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6562" marR="6562" marT="6562" marB="0"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rgbClr val="92D050"/>
                    </a:solidFill>
                  </a:tcPr>
                </a:tc>
                <a:tc>
                  <a:txBody>
                    <a:bodyPr/>
                    <a:lstStyle/>
                    <a:p>
                      <a:pPr algn="ctr" fontAlgn="ctr"/>
                      <a:r>
                        <a:rPr lang="zh-CN" altLang="en-US" sz="1100" u="none" strike="noStrike">
                          <a:solidFill>
                            <a:srgbClr val="C00000"/>
                          </a:solidFill>
                          <a:effectLst/>
                        </a:rPr>
                        <a:t>　</a:t>
                      </a:r>
                      <a:endParaRPr lang="zh-CN" altLang="en-US" sz="1100" b="0" i="0" u="none" strike="noStrike">
                        <a:solidFill>
                          <a:srgbClr val="C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6562" marR="6562" marT="6562" marB="0"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fontAlgn="ctr"/>
                      <a:r>
                        <a:rPr lang="zh-CN" altLang="en-US" sz="1100" u="none" strike="noStrike" dirty="0">
                          <a:solidFill>
                            <a:srgbClr val="C00000"/>
                          </a:solidFill>
                          <a:effectLst/>
                        </a:rPr>
                        <a:t>　</a:t>
                      </a:r>
                      <a:endParaRPr lang="zh-CN" altLang="en-US" sz="1100" b="0" i="0" u="none" strike="noStrike" dirty="0">
                        <a:solidFill>
                          <a:srgbClr val="C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6562" marR="6562" marT="6562" marB="0"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fontAlgn="ctr"/>
                      <a:r>
                        <a:rPr lang="zh-CN" altLang="en-US" sz="1100" u="none" strike="noStrike">
                          <a:effectLst/>
                        </a:rPr>
                        <a:t>　</a:t>
                      </a:r>
                      <a:endParaRPr lang="zh-CN" altLang="en-US" sz="1100" b="0" i="0" u="none" strike="noStrike">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6562" marR="6562" marT="6562" marB="0"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fontAlgn="ctr"/>
                      <a:r>
                        <a:rPr lang="zh-CN" altLang="en-US" sz="1100" u="none" strike="noStrike" dirty="0">
                          <a:effectLst/>
                        </a:rPr>
                        <a:t>　</a:t>
                      </a:r>
                      <a:endParaRPr lang="zh-CN" altLang="en-US" sz="11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6562" marR="6562" marT="6562" marB="0" anchor="ctr">
                    <a:lnB w="12700" cap="flat" cmpd="sng" algn="ctr">
                      <a:solidFill>
                        <a:schemeClr val="tx1"/>
                      </a:solidFill>
                      <a:prstDash val="solid"/>
                      <a:round/>
                      <a:headEnd type="none" w="med" len="med"/>
                      <a:tailEnd type="none" w="med" len="med"/>
                    </a:lnB>
                  </a:tcPr>
                </a:tc>
                <a:tc>
                  <a:txBody>
                    <a:bodyPr/>
                    <a:lstStyle/>
                    <a:p>
                      <a:pPr algn="l" fontAlgn="ctr"/>
                      <a:r>
                        <a:rPr lang="zh-CN" altLang="en-US" sz="1100" u="none" strike="noStrike" dirty="0">
                          <a:effectLst/>
                        </a:rPr>
                        <a:t>　</a:t>
                      </a:r>
                      <a:endParaRPr lang="zh-CN" altLang="en-US" sz="11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6562" marR="6562" marT="6562" marB="0"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l" fontAlgn="ctr"/>
                      <a:r>
                        <a:rPr lang="zh-CN" altLang="en-US" sz="1100" u="none" strike="noStrike" dirty="0">
                          <a:solidFill>
                            <a:srgbClr val="0070C0"/>
                          </a:solidFill>
                          <a:effectLst/>
                        </a:rPr>
                        <a:t>　</a:t>
                      </a:r>
                      <a:endParaRPr lang="zh-CN" altLang="en-US" sz="1100" b="0" i="0" u="none" strike="noStrike" dirty="0">
                        <a:solidFill>
                          <a:srgbClr val="0070C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6562" marR="6562" marT="656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r>
            </a:tbl>
          </a:graphicData>
        </a:graphic>
      </p:graphicFrame>
      <p:sp>
        <p:nvSpPr>
          <p:cNvPr id="7" name="矩形 6"/>
          <p:cNvSpPr/>
          <p:nvPr/>
        </p:nvSpPr>
        <p:spPr>
          <a:xfrm>
            <a:off x="1697915" y="6422322"/>
            <a:ext cx="5617286" cy="307777"/>
          </a:xfrm>
          <a:prstGeom prst="rect">
            <a:avLst/>
          </a:prstGeom>
        </p:spPr>
        <p:txBody>
          <a:bodyPr wrap="square">
            <a:spAutoFit/>
          </a:bodyPr>
          <a:lstStyle/>
          <a:p>
            <a:pPr marL="627380" indent="-627380" algn="ctr"/>
            <a:r>
              <a:rPr lang="zh-CN" altLang="en-US" sz="1400" b="0" dirty="0">
                <a:latin typeface="等线" panose="02010600030101010101" pitchFamily="2" charset="-122"/>
                <a:ea typeface="等线" panose="02010600030101010101" pitchFamily="2" charset="-122"/>
              </a:rPr>
              <a:t>注：教学团队可能会根据实际教学情况进行适度调整</a:t>
            </a:r>
            <a:endParaRPr lang="zh-CN" altLang="en-US" sz="1400" b="0" dirty="0">
              <a:latin typeface="等线" panose="02010600030101010101" pitchFamily="2" charset="-122"/>
              <a:ea typeface="等线"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tags/tag1.xml><?xml version="1.0" encoding="utf-8"?>
<p:tagLst xmlns:p="http://schemas.openxmlformats.org/presentationml/2006/main">
  <p:tag name="TEXPOINTINIT" val=""/>
  <p:tag name="USEAMSFONTS" val="True"/>
  <p:tag name="EMBEDFONTS" val="False"/>
  <p:tag name="USEBOLDAMS" val="False"/>
  <p:tag name="DEFAULTDISPLAYSOURCE" val="\documentclass{slides}\pagestyle{empty}&#10;\begin{document}&#10;&#10;\end{document}&#10;"/>
  <p:tag name="TEX2PS" val="latex $(base).tex; dvips -D $(res) -E -o $(base).ps $(base).dvi"/>
  <p:tag name="EXTERNALEDITCOMMAND" val="notepad %"/>
  <p:tag name="GHOSTSCRIPTCOMMAND" val="gswin32c"/>
  <p:tag name="DEFAULTBITMAP" val="pngmono"/>
  <p:tag name="DEFAULTBLEND" val="False"/>
  <p:tag name="DEFAULTTRANSPARENT" val="False"/>
  <p:tag name="DEFAULTWORKAROUNDTRANSPARENCYBUG" val="False"/>
  <p:tag name="DEFAULTRESOLUTION" val="1200"/>
  <p:tag name="DEFAULTMAGNIFICATION" val="0.8"/>
  <p:tag name="DEFAULTFONTSIZE" val="10"/>
  <p:tag name="DEFAULTWIDTH" val="418"/>
  <p:tag name="DEFAULTHEIGHT" val="316"/>
</p:tagLst>
</file>

<file path=ppt/theme/theme1.xml><?xml version="1.0" encoding="utf-8"?>
<a:theme xmlns:a="http://schemas.openxmlformats.org/drawingml/2006/main" name="template2007">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ustom 1">
      <a:majorFont>
        <a:latin typeface="Arial Narrow"/>
        <a:ea typeface=""/>
        <a:cs typeface=""/>
      </a:majorFont>
      <a:minorFont>
        <a:latin typeface="Arial Narrow"/>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25400" cap="flat" cmpd="sng" algn="ctr">
          <a:solidFill>
            <a:srgbClr val="CC0000"/>
          </a:solidFill>
          <a:prstDash val="solid"/>
          <a:round/>
          <a:headEnd type="none" w="med" len="med"/>
          <a:tailEnd type="triangl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Tx/>
          <a:buNone/>
          <a:defRPr kumimoji="0" lang="en-US" altLang="en-US" sz="2400" b="1" i="0" u="none" strike="noStrike" cap="none" normalizeH="0" baseline="0" smtClean="0">
            <a:ln>
              <a:noFill/>
            </a:ln>
            <a:solidFill>
              <a:schemeClr val="tx1"/>
            </a:solidFill>
            <a:effectLst/>
            <a:latin typeface="Arial Narrow" panose="020B0606020202030204" pitchFamily="34" charset="0"/>
          </a:defRPr>
        </a:defPPr>
      </a:lstStyle>
    </a:spDef>
    <a:lnDef>
      <a:spPr bwMode="auto">
        <a:xfrm>
          <a:off x="0" y="0"/>
          <a:ext cx="1" cy="1"/>
        </a:xfrm>
        <a:custGeom>
          <a:avLst/>
          <a:gdLst/>
          <a:ahLst/>
          <a:cxnLst/>
          <a:rect l="0" t="0" r="0" b="0"/>
          <a:pathLst/>
        </a:custGeom>
        <a:noFill/>
        <a:ln w="25400" cap="flat" cmpd="sng" algn="ctr">
          <a:solidFill>
            <a:srgbClr val="CC0000"/>
          </a:solidFill>
          <a:prstDash val="solid"/>
          <a:round/>
          <a:headEnd type="none" w="med" len="med"/>
          <a:tailEnd type="triangl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Tx/>
          <a:buNone/>
          <a:defRPr kumimoji="0" lang="en-US" altLang="en-US" sz="2400" b="1" i="0" u="none" strike="noStrike" cap="none" normalizeH="0" baseline="0" smtClean="0">
            <a:ln>
              <a:noFill/>
            </a:ln>
            <a:solidFill>
              <a:schemeClr val="tx1"/>
            </a:solidFill>
            <a:effectLst/>
            <a:latin typeface="Arial Narrow" panose="020B0606020202030204" pitchFamily="34" charset="0"/>
          </a:defRPr>
        </a:defPPr>
      </a:lstStyle>
    </a:lnDef>
    <a:txDef>
      <a:spPr>
        <a:noFill/>
      </a:spPr>
      <a:bodyPr wrap="none" rtlCol="0">
        <a:spAutoFit/>
      </a:bodyPr>
      <a:lstStyle>
        <a:defPPr>
          <a:defRPr dirty="0" smtClean="0">
            <a:latin typeface="Calibri" panose="020F0502020204030204" pitchFamily="34" charset="0"/>
          </a:defRPr>
        </a:defPPr>
      </a:lstStyle>
    </a:txDef>
  </a:objectDefaults>
  <a:extraClrSchemeLst>
    <a:extraClrScheme>
      <a:clrScheme name="class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lass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class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lass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lass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lass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class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emplate>template2007</Template>
  <TotalTime>0</TotalTime>
  <Words>10832</Words>
  <Application>WPS 演示</Application>
  <PresentationFormat>全屏显示(4:3)</PresentationFormat>
  <Paragraphs>1116</Paragraphs>
  <Slides>52</Slides>
  <Notes>37</Notes>
  <HiddenSlides>2</HiddenSlides>
  <MMClips>0</MMClips>
  <ScaleCrop>false</ScaleCrop>
  <HeadingPairs>
    <vt:vector size="6" baseType="variant">
      <vt:variant>
        <vt:lpstr>已用的字体</vt:lpstr>
      </vt:variant>
      <vt:variant>
        <vt:i4>23</vt:i4>
      </vt:variant>
      <vt:variant>
        <vt:lpstr>主题</vt:lpstr>
      </vt:variant>
      <vt:variant>
        <vt:i4>1</vt:i4>
      </vt:variant>
      <vt:variant>
        <vt:lpstr>幻灯片标题</vt:lpstr>
      </vt:variant>
      <vt:variant>
        <vt:i4>52</vt:i4>
      </vt:variant>
    </vt:vector>
  </HeadingPairs>
  <TitlesOfParts>
    <vt:vector size="76" baseType="lpstr">
      <vt:lpstr>Arial</vt:lpstr>
      <vt:lpstr>宋体</vt:lpstr>
      <vt:lpstr>Wingdings</vt:lpstr>
      <vt:lpstr>Arial Narrow</vt:lpstr>
      <vt:lpstr>Calibri</vt:lpstr>
      <vt:lpstr>Times New Roman</vt:lpstr>
      <vt:lpstr>Wingdings 2</vt:lpstr>
      <vt:lpstr>黑体</vt:lpstr>
      <vt:lpstr>微软雅黑</vt:lpstr>
      <vt:lpstr>等线</vt:lpstr>
      <vt:lpstr>Arial Unicode MS</vt:lpstr>
      <vt:lpstr>Zapf Dingbats</vt:lpstr>
      <vt:lpstr>Arial</vt:lpstr>
      <vt:lpstr>Courier New</vt:lpstr>
      <vt:lpstr>Monaco</vt:lpstr>
      <vt:lpstr>Segoe Print</vt:lpstr>
      <vt:lpstr>Courier New</vt:lpstr>
      <vt:lpstr>Lucida Grande</vt:lpstr>
      <vt:lpstr>Gill Sans</vt:lpstr>
      <vt:lpstr>ヒラギノ角ゴ ProN W3</vt:lpstr>
      <vt:lpstr>Calibri Bold</vt:lpstr>
      <vt:lpstr>Yu Gothic</vt:lpstr>
      <vt:lpstr>Gill Sans MT</vt:lpstr>
      <vt:lpstr>template2007</vt:lpstr>
      <vt:lpstr>Course Overview  Introduction to Computer Systems 1st Lecture, Sep 8, 2025</vt:lpstr>
      <vt:lpstr>主要内容</vt:lpstr>
      <vt:lpstr>课程起源</vt:lpstr>
      <vt:lpstr>合作建设课程</vt:lpstr>
      <vt:lpstr>小班教学的启动</vt:lpstr>
      <vt:lpstr>北京大学本科生“研讨型小班教学”试点</vt:lpstr>
      <vt:lpstr>主要内容</vt:lpstr>
      <vt:lpstr>本课程的教学方式</vt:lpstr>
      <vt:lpstr>课程安排</vt:lpstr>
      <vt:lpstr>大班课程安排</vt:lpstr>
      <vt:lpstr>大班课程安排</vt:lpstr>
      <vt:lpstr>PowerPoint 演示文稿</vt:lpstr>
      <vt:lpstr>PowerPoint 演示文稿</vt:lpstr>
      <vt:lpstr>实验题系统</vt:lpstr>
      <vt:lpstr>主要内容</vt:lpstr>
      <vt:lpstr>本课程关注的问题和目标</vt:lpstr>
      <vt:lpstr>本课程独特的视角</vt:lpstr>
      <vt:lpstr> 问题1：整型不是整数，浮点型不是实数 Ints are not Integers, Floats are not Reals</vt:lpstr>
      <vt:lpstr>计算机系统中的算术 ≠ 数学中的算术(1/2)</vt:lpstr>
      <vt:lpstr>计算机系统中的算术 ≠ 数学中的算术(2/2)</vt:lpstr>
      <vt:lpstr> 问题2：了解汇编 (1/4) You’ve Got to Know Assembly</vt:lpstr>
      <vt:lpstr> 问题2：了解汇编 (2/4) You’ve Got to Know Assembly</vt:lpstr>
      <vt:lpstr> 问题2：了解汇编 (3/4) You’ve Got to Know Assembly</vt:lpstr>
      <vt:lpstr> 问题2：了解汇编 (4/4) You’ve Got to Know Assembly</vt:lpstr>
      <vt:lpstr> 问题3：内存对程序性能的影响至关重要 Memory Matters</vt:lpstr>
      <vt:lpstr>内存引用错误 (1/3)</vt:lpstr>
      <vt:lpstr>内存引用错误 (2/3)</vt:lpstr>
      <vt:lpstr>内存引用错误 (3/3)</vt:lpstr>
      <vt:lpstr> 问题4：算法性能分析结果 ≠ 实际程序性能 There’s more to performance than asymptotic complexity </vt:lpstr>
      <vt:lpstr>内存性能影响程序性能</vt:lpstr>
      <vt:lpstr>为什么性能有这些差别</vt:lpstr>
      <vt:lpstr> 问题5：计算机网络环境下的新问题 Computers do more than execute programs</vt:lpstr>
      <vt:lpstr> 问题5：计算机网络环境下的新问题  Computers do more than execute programs</vt:lpstr>
      <vt:lpstr> 问题5：计算机网络环境下的新问题(3/4)  Computers do more than execute programs</vt:lpstr>
      <vt:lpstr> 问题5：计算机网络环境下的新问题(4/4)  Computers do more than execute programs</vt:lpstr>
      <vt:lpstr>主要内容</vt:lpstr>
      <vt:lpstr>课程主体内容</vt:lpstr>
      <vt:lpstr> 一、程序与数据 Programs and Data (1/2)</vt:lpstr>
      <vt:lpstr> 一、程序与数据 Programs and Data (2/2)</vt:lpstr>
      <vt:lpstr> 二、处理器体系结构  和 程序性能 Processor Architecture &amp; Performance</vt:lpstr>
      <vt:lpstr> 三、分级存储器体系 The Memory Hierarchy</vt:lpstr>
      <vt:lpstr> 四、异常控制流 Exceptional Control Flow</vt:lpstr>
      <vt:lpstr> 五、虚拟内存 Virtual Memory</vt:lpstr>
      <vt:lpstr> 六、网络和并发 Networking, and Concurrency </vt:lpstr>
      <vt:lpstr>实验题（LAB）</vt:lpstr>
      <vt:lpstr>每个实验必须独立完成</vt:lpstr>
      <vt:lpstr>主要内容</vt:lpstr>
      <vt:lpstr>课程主页</vt:lpstr>
      <vt:lpstr>课程教材</vt:lpstr>
      <vt:lpstr>成绩评定占比</vt:lpstr>
      <vt:lpstr>需要注意的问题</vt:lpstr>
      <vt:lpstr> </vt:lpstr>
    </vt:vector>
  </TitlesOfParts>
  <Company>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Computer Systems 15-213/18-243, spring 2009 1st Lecture, Jan. 12th</dc:title>
  <dc:creator>Markus Pueschel</dc:creator>
  <dc:description>Redesign of slides created by Randal E. Bryant and David R. O'Hallaron</dc:description>
  <cp:lastModifiedBy>wxid_9xpa24fjd</cp:lastModifiedBy>
  <cp:revision>351</cp:revision>
  <cp:lastPrinted>2018-09-16T12:05:00Z</cp:lastPrinted>
  <dcterms:created xsi:type="dcterms:W3CDTF">2011-01-12T20:24:00Z</dcterms:created>
  <dcterms:modified xsi:type="dcterms:W3CDTF">2025-09-08T10:36:57Z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CCDFAF17C9774B8596847F4DDB80BA87_12</vt:lpwstr>
  </property>
  <property fmtid="{D5CDD505-2E9C-101B-9397-08002B2CF9AE}" pid="3" name="KSOProductBuildVer">
    <vt:lpwstr>2052-12.1.0.22529</vt:lpwstr>
  </property>
</Properties>
</file>